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8" r:id="rId2"/>
    <p:sldId id="257" r:id="rId3"/>
    <p:sldId id="259" r:id="rId4"/>
    <p:sldId id="274" r:id="rId5"/>
    <p:sldId id="275" r:id="rId6"/>
    <p:sldId id="276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73" r:id="rId1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393" autoAdjust="0"/>
  </p:normalViewPr>
  <p:slideViewPr>
    <p:cSldViewPr snapToGrid="0" snapToObjects="1">
      <p:cViewPr varScale="1">
        <p:scale>
          <a:sx n="166" d="100"/>
          <a:sy n="166" d="100"/>
        </p:scale>
        <p:origin x="-616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37180C-9E1B-0D42-9739-2E55AC5516B8}" type="datetimeFigureOut">
              <a:rPr lang="en-US" smtClean="0"/>
              <a:t>11/8/13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7DD017-9323-6C44-902D-794EE11D8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771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Speaker:</a:t>
            </a:r>
            <a:r>
              <a:rPr lang="en-US" baseline="0" dirty="0" smtClean="0"/>
              <a:t> Nolan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DD017-9323-6C44-902D-794EE11D8B6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613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Speaker:</a:t>
            </a:r>
            <a:r>
              <a:rPr lang="en-US" baseline="0" dirty="0" smtClean="0"/>
              <a:t> Nolan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DD017-9323-6C44-902D-794EE11D8B6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3045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Speaker:</a:t>
            </a:r>
            <a:r>
              <a:rPr lang="en-US" baseline="0" dirty="0" smtClean="0"/>
              <a:t> Nolan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DD017-9323-6C44-902D-794EE11D8B6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8301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Speaker:</a:t>
            </a:r>
            <a:r>
              <a:rPr lang="en-US" baseline="0" dirty="0" smtClean="0"/>
              <a:t> Chet</a:t>
            </a:r>
            <a:endParaRPr lang="en-US" dirty="0" smtClean="0"/>
          </a:p>
          <a:p>
            <a:r>
              <a:rPr lang="en-US" dirty="0" smtClean="0"/>
              <a:t>VM Mo</a:t>
            </a:r>
            <a:r>
              <a:rPr lang="en-US" baseline="0" dirty="0" smtClean="0"/>
              <a:t>bility Notes:</a:t>
            </a:r>
          </a:p>
          <a:p>
            <a:r>
              <a:rPr lang="en-US" baseline="0" dirty="0" smtClean="0"/>
              <a:t>	-Leverage existing notification used during migrations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DD017-9323-6C44-902D-794EE11D8B6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0195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Speaker:</a:t>
            </a:r>
            <a:r>
              <a:rPr lang="en-US" baseline="0" dirty="0" smtClean="0"/>
              <a:t> Chet</a:t>
            </a:r>
            <a:endParaRPr lang="en-US" dirty="0" smtClean="0"/>
          </a:p>
          <a:p>
            <a:r>
              <a:rPr lang="en-US" dirty="0" smtClean="0"/>
              <a:t>Scaling</a:t>
            </a:r>
            <a:r>
              <a:rPr lang="en-US" baseline="0" dirty="0" smtClean="0"/>
              <a:t> Notes:</a:t>
            </a:r>
          </a:p>
          <a:p>
            <a:r>
              <a:rPr lang="en-US" baseline="0" dirty="0" smtClean="0"/>
              <a:t>	-If route limit exceeded create OSPF areas and use inter-area routers for connectivity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DD017-9323-6C44-902D-794EE11D8B6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086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Speaker:</a:t>
            </a:r>
            <a:r>
              <a:rPr lang="en-US" baseline="0" dirty="0" smtClean="0"/>
              <a:t> Nolan &amp; Chet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DD017-9323-6C44-902D-794EE11D8B6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6605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Speaker:</a:t>
            </a:r>
            <a:r>
              <a:rPr lang="en-US" baseline="0" dirty="0" smtClean="0"/>
              <a:t> Nolan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DD017-9323-6C44-902D-794EE11D8B6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0911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Speaker:</a:t>
            </a:r>
            <a:r>
              <a:rPr lang="en-US" baseline="0" dirty="0" smtClean="0"/>
              <a:t> Nolan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DD017-9323-6C44-902D-794EE11D8B6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1993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Speaker:</a:t>
            </a:r>
            <a:r>
              <a:rPr lang="en-US" baseline="0" dirty="0" smtClean="0"/>
              <a:t> Nolan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DD017-9323-6C44-902D-794EE11D8B6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1352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Speaker: Nolan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DD017-9323-6C44-902D-794EE11D8B6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6866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Speaker:</a:t>
            </a:r>
            <a:r>
              <a:rPr lang="en-US" baseline="0" dirty="0" smtClean="0"/>
              <a:t> Chet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DD017-9323-6C44-902D-794EE11D8B6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7612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Speaker:</a:t>
            </a:r>
            <a:r>
              <a:rPr lang="en-US" baseline="0" dirty="0" smtClean="0"/>
              <a:t> Chet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DD017-9323-6C44-902D-794EE11D8B6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0041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Speaker:</a:t>
            </a:r>
            <a:r>
              <a:rPr lang="en-US" baseline="0" dirty="0" smtClean="0"/>
              <a:t> Nolan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DD017-9323-6C44-902D-794EE11D8B6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371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OpenStack</a:t>
            </a:r>
            <a:r>
              <a:rPr lang="en-US" dirty="0" smtClean="0"/>
              <a:t> Summit Fall 2013</a:t>
            </a:r>
            <a:endParaRPr lang="en-US" dirty="0"/>
          </a:p>
        </p:txBody>
      </p:sp>
      <p:pic>
        <p:nvPicPr>
          <p:cNvPr id="8" name="Picture 7" descr="cropped-cumulus-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786" y="4604899"/>
            <a:ext cx="2502874" cy="639894"/>
          </a:xfrm>
          <a:prstGeom prst="rect">
            <a:avLst/>
          </a:prstGeom>
        </p:spPr>
      </p:pic>
      <p:pic>
        <p:nvPicPr>
          <p:cNvPr id="9" name="Picture 8" descr="200754_414854651885718_891199017_n.jpg"/>
          <p:cNvPicPr>
            <a:picLocks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976" b="30446"/>
          <a:stretch/>
        </p:blipFill>
        <p:spPr>
          <a:xfrm>
            <a:off x="7128989" y="4488023"/>
            <a:ext cx="2015011" cy="655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4967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9" name="Picture 8" descr="cropped-cumulus-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786" y="4604899"/>
            <a:ext cx="2502874" cy="639894"/>
          </a:xfrm>
          <a:prstGeom prst="rect">
            <a:avLst/>
          </a:prstGeom>
        </p:spPr>
      </p:pic>
      <p:pic>
        <p:nvPicPr>
          <p:cNvPr id="10" name="Picture 9" descr="200754_414854651885718_891199017_n.jpg"/>
          <p:cNvPicPr>
            <a:picLocks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976" b="30446"/>
          <a:stretch/>
        </p:blipFill>
        <p:spPr>
          <a:xfrm>
            <a:off x="7128989" y="4488023"/>
            <a:ext cx="2015011" cy="655477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3115907" y="4774168"/>
            <a:ext cx="2864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OpenStack</a:t>
            </a:r>
            <a:r>
              <a:rPr lang="en-US" dirty="0" smtClean="0"/>
              <a:t> Summit Fall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506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8" name="Picture 7" descr="cropped-cumulus-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786" y="4604899"/>
            <a:ext cx="2502874" cy="639894"/>
          </a:xfrm>
          <a:prstGeom prst="rect">
            <a:avLst/>
          </a:prstGeom>
        </p:spPr>
      </p:pic>
      <p:pic>
        <p:nvPicPr>
          <p:cNvPr id="9" name="Picture 8" descr="200754_414854651885718_891199017_n.jpg"/>
          <p:cNvPicPr>
            <a:picLocks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976" b="30446"/>
          <a:stretch/>
        </p:blipFill>
        <p:spPr>
          <a:xfrm>
            <a:off x="7128989" y="4488023"/>
            <a:ext cx="2015011" cy="655477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3115907" y="4774168"/>
            <a:ext cx="2864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OpenStack</a:t>
            </a:r>
            <a:r>
              <a:rPr lang="en-US" dirty="0" smtClean="0"/>
              <a:t> Summit Fall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4946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8" name="Picture 7" descr="cropped-cumulus-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786" y="4604899"/>
            <a:ext cx="2502874" cy="639894"/>
          </a:xfrm>
          <a:prstGeom prst="rect">
            <a:avLst/>
          </a:prstGeom>
        </p:spPr>
      </p:pic>
      <p:pic>
        <p:nvPicPr>
          <p:cNvPr id="9" name="Picture 8" descr="200754_414854651885718_891199017_n.jpg"/>
          <p:cNvPicPr>
            <a:picLocks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976" b="30446"/>
          <a:stretch/>
        </p:blipFill>
        <p:spPr>
          <a:xfrm>
            <a:off x="7128989" y="4488023"/>
            <a:ext cx="2015011" cy="655477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3115907" y="4774168"/>
            <a:ext cx="2864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OpenStack</a:t>
            </a:r>
            <a:r>
              <a:rPr lang="en-US" dirty="0" smtClean="0"/>
              <a:t> Summit Fall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854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80"/>
            <a:ext cx="8229600" cy="518650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24630"/>
            <a:ext cx="8229600" cy="386999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1" name="Picture 10" descr="cropped-cumulus-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786" y="4604899"/>
            <a:ext cx="2502874" cy="639894"/>
          </a:xfrm>
          <a:prstGeom prst="rect">
            <a:avLst/>
          </a:prstGeom>
        </p:spPr>
      </p:pic>
      <p:pic>
        <p:nvPicPr>
          <p:cNvPr id="12" name="Picture 11" descr="200754_414854651885718_891199017_n.jpg"/>
          <p:cNvPicPr>
            <a:picLocks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976" b="30446"/>
          <a:stretch/>
        </p:blipFill>
        <p:spPr>
          <a:xfrm>
            <a:off x="7128989" y="4488023"/>
            <a:ext cx="2015011" cy="655477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3115907" y="4774168"/>
            <a:ext cx="2864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OpenStack</a:t>
            </a:r>
            <a:r>
              <a:rPr lang="en-US" dirty="0" smtClean="0"/>
              <a:t> Summit Fall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368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Picture 7" descr="cropped-cumulus-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786" y="4604899"/>
            <a:ext cx="2502874" cy="639894"/>
          </a:xfrm>
          <a:prstGeom prst="rect">
            <a:avLst/>
          </a:prstGeom>
        </p:spPr>
      </p:pic>
      <p:pic>
        <p:nvPicPr>
          <p:cNvPr id="9" name="Picture 8" descr="200754_414854651885718_891199017_n.jpg"/>
          <p:cNvPicPr>
            <a:picLocks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976" b="30446"/>
          <a:stretch/>
        </p:blipFill>
        <p:spPr>
          <a:xfrm>
            <a:off x="7128989" y="4488023"/>
            <a:ext cx="2015011" cy="655477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3115907" y="4774168"/>
            <a:ext cx="2864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OpenStack</a:t>
            </a:r>
            <a:r>
              <a:rPr lang="en-US" dirty="0" smtClean="0"/>
              <a:t> Summit Fall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137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9" name="Picture 8" descr="cropped-cumulus-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786" y="4604899"/>
            <a:ext cx="2502874" cy="639894"/>
          </a:xfrm>
          <a:prstGeom prst="rect">
            <a:avLst/>
          </a:prstGeom>
        </p:spPr>
      </p:pic>
      <p:pic>
        <p:nvPicPr>
          <p:cNvPr id="10" name="Picture 9" descr="200754_414854651885718_891199017_n.jpg"/>
          <p:cNvPicPr>
            <a:picLocks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976" b="30446"/>
          <a:stretch/>
        </p:blipFill>
        <p:spPr>
          <a:xfrm>
            <a:off x="7128989" y="4488023"/>
            <a:ext cx="2015011" cy="655477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3115907" y="4774168"/>
            <a:ext cx="2864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OpenStack</a:t>
            </a:r>
            <a:r>
              <a:rPr lang="en-US" dirty="0" smtClean="0"/>
              <a:t> Summit Fall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701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1" name="Picture 10" descr="cropped-cumulus-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786" y="4604899"/>
            <a:ext cx="2502874" cy="639894"/>
          </a:xfrm>
          <a:prstGeom prst="rect">
            <a:avLst/>
          </a:prstGeom>
        </p:spPr>
      </p:pic>
      <p:pic>
        <p:nvPicPr>
          <p:cNvPr id="12" name="Picture 11" descr="200754_414854651885718_891199017_n.jpg"/>
          <p:cNvPicPr>
            <a:picLocks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976" b="30446"/>
          <a:stretch/>
        </p:blipFill>
        <p:spPr>
          <a:xfrm>
            <a:off x="7128989" y="4488023"/>
            <a:ext cx="2015011" cy="655477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3115907" y="4774168"/>
            <a:ext cx="2864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OpenStack</a:t>
            </a:r>
            <a:r>
              <a:rPr lang="en-US" dirty="0" smtClean="0"/>
              <a:t> Summit Fall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194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7" name="Picture 6" descr="cropped-cumulus-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786" y="4604899"/>
            <a:ext cx="2502874" cy="639894"/>
          </a:xfrm>
          <a:prstGeom prst="rect">
            <a:avLst/>
          </a:prstGeom>
        </p:spPr>
      </p:pic>
      <p:pic>
        <p:nvPicPr>
          <p:cNvPr id="8" name="Picture 7" descr="200754_414854651885718_891199017_n.jpg"/>
          <p:cNvPicPr>
            <a:picLocks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976" b="30446"/>
          <a:stretch/>
        </p:blipFill>
        <p:spPr>
          <a:xfrm>
            <a:off x="7128989" y="4488023"/>
            <a:ext cx="2015011" cy="655477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3115907" y="4774168"/>
            <a:ext cx="2864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OpenStack</a:t>
            </a:r>
            <a:r>
              <a:rPr lang="en-US" dirty="0" smtClean="0"/>
              <a:t> Summit Fall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10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ropped-cumulus-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786" y="4604899"/>
            <a:ext cx="2502874" cy="639894"/>
          </a:xfrm>
          <a:prstGeom prst="rect">
            <a:avLst/>
          </a:prstGeom>
        </p:spPr>
      </p:pic>
      <p:pic>
        <p:nvPicPr>
          <p:cNvPr id="7" name="Picture 6" descr="200754_414854651885718_891199017_n.jpg"/>
          <p:cNvPicPr>
            <a:picLocks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976" b="30446"/>
          <a:stretch/>
        </p:blipFill>
        <p:spPr>
          <a:xfrm>
            <a:off x="7128989" y="4488023"/>
            <a:ext cx="2015011" cy="655477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3115907" y="4774168"/>
            <a:ext cx="2864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OpenStack</a:t>
            </a:r>
            <a:r>
              <a:rPr lang="en-US" dirty="0" smtClean="0"/>
              <a:t> Summit Fall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262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8893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2" name="Picture 11" descr="cropped-cumulus-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786" y="4604899"/>
            <a:ext cx="2502874" cy="639894"/>
          </a:xfrm>
          <a:prstGeom prst="rect">
            <a:avLst/>
          </a:prstGeom>
        </p:spPr>
      </p:pic>
      <p:pic>
        <p:nvPicPr>
          <p:cNvPr id="13" name="Picture 12" descr="200754_414854651885718_891199017_n.jpg"/>
          <p:cNvPicPr>
            <a:picLocks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976" b="30446"/>
          <a:stretch/>
        </p:blipFill>
        <p:spPr>
          <a:xfrm>
            <a:off x="7128989" y="4488023"/>
            <a:ext cx="2015011" cy="655477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3115907" y="4774168"/>
            <a:ext cx="2864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OpenStack</a:t>
            </a:r>
            <a:r>
              <a:rPr lang="en-US" dirty="0" smtClean="0"/>
              <a:t> Summit Fall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354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382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Bringing Together Linux-based Switches and Neutron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36583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Is L2 the right tool for the job?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461" y="908565"/>
            <a:ext cx="8229600" cy="3869993"/>
          </a:xfrm>
        </p:spPr>
        <p:txBody>
          <a:bodyPr/>
          <a:lstStyle/>
          <a:p>
            <a:r>
              <a:rPr lang="en-US" dirty="0" smtClean="0"/>
              <a:t>Traditional DC Network Design</a:t>
            </a:r>
          </a:p>
          <a:p>
            <a:pPr lvl="1"/>
            <a:r>
              <a:rPr lang="en-US" dirty="0" smtClean="0"/>
              <a:t>L2/L3 demarcation point at aggregation layer</a:t>
            </a:r>
          </a:p>
          <a:p>
            <a:r>
              <a:rPr lang="en-US" dirty="0" smtClean="0"/>
              <a:t>Challenges:</a:t>
            </a:r>
          </a:p>
          <a:p>
            <a:pPr lvl="1"/>
            <a:r>
              <a:rPr lang="en-US" dirty="0" smtClean="0"/>
              <a:t>Aggregation points must be highly available and redundant</a:t>
            </a:r>
          </a:p>
          <a:p>
            <a:pPr lvl="1"/>
            <a:r>
              <a:rPr lang="en-US" dirty="0" smtClean="0"/>
              <a:t>Aggregate scalability</a:t>
            </a:r>
          </a:p>
          <a:p>
            <a:pPr lvl="2"/>
            <a:r>
              <a:rPr lang="en-US" dirty="0" smtClean="0"/>
              <a:t>MAC/ARP, VLANs, choke point for East-West connectivity</a:t>
            </a:r>
          </a:p>
          <a:p>
            <a:pPr lvl="1"/>
            <a:r>
              <a:rPr lang="en-US" dirty="0" smtClean="0"/>
              <a:t>Too many protocols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roprietary protocols/extensions</a:t>
            </a:r>
          </a:p>
        </p:txBody>
      </p:sp>
    </p:spTree>
    <p:extLst>
      <p:ext uri="{BB962C8B-B14F-4D97-AF65-F5344CB8AC3E}">
        <p14:creationId xmlns:p14="http://schemas.microsoft.com/office/powerpoint/2010/main" val="26910431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Traditional Enterprise Network Design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557475" y="959154"/>
            <a:ext cx="6946904" cy="3562203"/>
            <a:chOff x="26988" y="1171575"/>
            <a:chExt cx="5851525" cy="2743200"/>
          </a:xfrm>
        </p:grpSpPr>
        <p:sp>
          <p:nvSpPr>
            <p:cNvPr id="5" name="Oval 1"/>
            <p:cNvSpPr>
              <a:spLocks noChangeArrowheads="1"/>
            </p:cNvSpPr>
            <p:nvPr/>
          </p:nvSpPr>
          <p:spPr bwMode="auto">
            <a:xfrm>
              <a:off x="1574800" y="1724025"/>
              <a:ext cx="3543300" cy="638175"/>
            </a:xfrm>
            <a:prstGeom prst="ellipse">
              <a:avLst/>
            </a:prstGeom>
            <a:solidFill>
              <a:srgbClr val="B2F356"/>
            </a:solidFill>
            <a:ln w="9360" cap="sq">
              <a:solidFill>
                <a:srgbClr val="B2F356"/>
              </a:solidFill>
              <a:miter lim="800000"/>
              <a:headEnd/>
              <a:tailEnd/>
            </a:ln>
            <a:effectLst>
              <a:outerShdw dist="74769" dir="938535" algn="ctr" rotWithShape="0">
                <a:srgbClr val="808080">
                  <a:alpha val="38033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6" name="Line 2"/>
            <p:cNvSpPr>
              <a:spLocks noChangeShapeType="1"/>
            </p:cNvSpPr>
            <p:nvPr/>
          </p:nvSpPr>
          <p:spPr bwMode="auto">
            <a:xfrm>
              <a:off x="874713" y="2380060"/>
              <a:ext cx="5003800" cy="3572"/>
            </a:xfrm>
            <a:prstGeom prst="line">
              <a:avLst/>
            </a:prstGeom>
            <a:noFill/>
            <a:ln w="25560" cap="sq">
              <a:solidFill>
                <a:srgbClr val="78C30E"/>
              </a:solidFill>
              <a:prstDash val="dash"/>
              <a:miter lim="800000"/>
              <a:headEnd/>
              <a:tailEnd/>
            </a:ln>
            <a:effectLst>
              <a:outerShdw dist="74769" dir="938535" algn="ctr" rotWithShape="0">
                <a:srgbClr val="808080">
                  <a:alpha val="38033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7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95425" y="2250282"/>
              <a:ext cx="458788" cy="3500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9950" y="2250282"/>
              <a:ext cx="458788" cy="3500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9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7425" y="2889648"/>
              <a:ext cx="458788" cy="3500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0" name="AutoShape 7"/>
            <p:cNvSpPr>
              <a:spLocks noChangeArrowheads="1"/>
            </p:cNvSpPr>
            <p:nvPr/>
          </p:nvSpPr>
          <p:spPr bwMode="auto">
            <a:xfrm>
              <a:off x="1030289" y="3394472"/>
              <a:ext cx="369887" cy="520303"/>
            </a:xfrm>
            <a:prstGeom prst="roundRect">
              <a:avLst>
                <a:gd name="adj" fmla="val 16667"/>
              </a:avLst>
            </a:prstGeom>
            <a:noFill/>
            <a:ln w="5724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11" name="AutoShape 8"/>
            <p:cNvSpPr>
              <a:spLocks noChangeArrowheads="1"/>
            </p:cNvSpPr>
            <p:nvPr/>
          </p:nvSpPr>
          <p:spPr bwMode="auto">
            <a:xfrm>
              <a:off x="1055688" y="3823098"/>
              <a:ext cx="322262" cy="67865"/>
            </a:xfrm>
            <a:prstGeom prst="roundRect">
              <a:avLst>
                <a:gd name="adj" fmla="val 16667"/>
              </a:avLst>
            </a:prstGeom>
            <a:solidFill>
              <a:srgbClr val="7F7F7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12" name="AutoShape 9"/>
            <p:cNvSpPr>
              <a:spLocks noChangeArrowheads="1"/>
            </p:cNvSpPr>
            <p:nvPr/>
          </p:nvSpPr>
          <p:spPr bwMode="auto">
            <a:xfrm>
              <a:off x="1268414" y="3832623"/>
              <a:ext cx="92075" cy="25003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13" name="AutoShape 10"/>
            <p:cNvSpPr>
              <a:spLocks noChangeArrowheads="1"/>
            </p:cNvSpPr>
            <p:nvPr/>
          </p:nvSpPr>
          <p:spPr bwMode="auto">
            <a:xfrm>
              <a:off x="1055688" y="3745706"/>
              <a:ext cx="322262" cy="67866"/>
            </a:xfrm>
            <a:prstGeom prst="roundRect">
              <a:avLst>
                <a:gd name="adj" fmla="val 16667"/>
              </a:avLst>
            </a:prstGeom>
            <a:solidFill>
              <a:srgbClr val="7F7F7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14" name="AutoShape 11"/>
            <p:cNvSpPr>
              <a:spLocks noChangeArrowheads="1"/>
            </p:cNvSpPr>
            <p:nvPr/>
          </p:nvSpPr>
          <p:spPr bwMode="auto">
            <a:xfrm>
              <a:off x="1268414" y="3755231"/>
              <a:ext cx="92075" cy="2619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15" name="AutoShape 12"/>
            <p:cNvSpPr>
              <a:spLocks noChangeArrowheads="1"/>
            </p:cNvSpPr>
            <p:nvPr/>
          </p:nvSpPr>
          <p:spPr bwMode="auto">
            <a:xfrm>
              <a:off x="1055688" y="3664744"/>
              <a:ext cx="322262" cy="67866"/>
            </a:xfrm>
            <a:prstGeom prst="roundRect">
              <a:avLst>
                <a:gd name="adj" fmla="val 16667"/>
              </a:avLst>
            </a:prstGeom>
            <a:solidFill>
              <a:srgbClr val="7F7F7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16" name="AutoShape 13"/>
            <p:cNvSpPr>
              <a:spLocks noChangeArrowheads="1"/>
            </p:cNvSpPr>
            <p:nvPr/>
          </p:nvSpPr>
          <p:spPr bwMode="auto">
            <a:xfrm>
              <a:off x="1268414" y="3674269"/>
              <a:ext cx="92075" cy="2500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17" name="AutoShape 14"/>
            <p:cNvSpPr>
              <a:spLocks noChangeArrowheads="1"/>
            </p:cNvSpPr>
            <p:nvPr/>
          </p:nvSpPr>
          <p:spPr bwMode="auto">
            <a:xfrm>
              <a:off x="1055688" y="3588544"/>
              <a:ext cx="322262" cy="67866"/>
            </a:xfrm>
            <a:prstGeom prst="roundRect">
              <a:avLst>
                <a:gd name="adj" fmla="val 16667"/>
              </a:avLst>
            </a:prstGeom>
            <a:solidFill>
              <a:srgbClr val="7F7F7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18" name="AutoShape 15"/>
            <p:cNvSpPr>
              <a:spLocks noChangeArrowheads="1"/>
            </p:cNvSpPr>
            <p:nvPr/>
          </p:nvSpPr>
          <p:spPr bwMode="auto">
            <a:xfrm>
              <a:off x="1268414" y="3598069"/>
              <a:ext cx="92075" cy="2619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19" name="AutoShape 16"/>
            <p:cNvSpPr>
              <a:spLocks noChangeArrowheads="1"/>
            </p:cNvSpPr>
            <p:nvPr/>
          </p:nvSpPr>
          <p:spPr bwMode="auto">
            <a:xfrm>
              <a:off x="1055688" y="3511154"/>
              <a:ext cx="322262" cy="67865"/>
            </a:xfrm>
            <a:prstGeom prst="roundRect">
              <a:avLst>
                <a:gd name="adj" fmla="val 16667"/>
              </a:avLst>
            </a:prstGeom>
            <a:solidFill>
              <a:srgbClr val="7F7F7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20" name="AutoShape 17"/>
            <p:cNvSpPr>
              <a:spLocks noChangeArrowheads="1"/>
            </p:cNvSpPr>
            <p:nvPr/>
          </p:nvSpPr>
          <p:spPr bwMode="auto">
            <a:xfrm>
              <a:off x="1268414" y="3520679"/>
              <a:ext cx="92075" cy="2619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21" name="AutoShape 18"/>
            <p:cNvSpPr>
              <a:spLocks noChangeArrowheads="1"/>
            </p:cNvSpPr>
            <p:nvPr/>
          </p:nvSpPr>
          <p:spPr bwMode="auto">
            <a:xfrm>
              <a:off x="1055688" y="3430192"/>
              <a:ext cx="322262" cy="67865"/>
            </a:xfrm>
            <a:prstGeom prst="roundRect">
              <a:avLst>
                <a:gd name="adj" fmla="val 16667"/>
              </a:avLst>
            </a:prstGeom>
            <a:solidFill>
              <a:srgbClr val="7F7F7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22" name="AutoShape 19"/>
            <p:cNvSpPr>
              <a:spLocks noChangeArrowheads="1"/>
            </p:cNvSpPr>
            <p:nvPr/>
          </p:nvSpPr>
          <p:spPr bwMode="auto">
            <a:xfrm>
              <a:off x="1268414" y="3439716"/>
              <a:ext cx="92075" cy="2619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pic>
          <p:nvPicPr>
            <p:cNvPr id="23" name="Picture 2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52575" y="2888457"/>
              <a:ext cx="458788" cy="3500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24" name="AutoShape 21"/>
            <p:cNvSpPr>
              <a:spLocks noChangeArrowheads="1"/>
            </p:cNvSpPr>
            <p:nvPr/>
          </p:nvSpPr>
          <p:spPr bwMode="auto">
            <a:xfrm>
              <a:off x="1595439" y="3393281"/>
              <a:ext cx="369887" cy="520304"/>
            </a:xfrm>
            <a:prstGeom prst="roundRect">
              <a:avLst>
                <a:gd name="adj" fmla="val 16667"/>
              </a:avLst>
            </a:prstGeom>
            <a:noFill/>
            <a:ln w="5724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25" name="AutoShape 22"/>
            <p:cNvSpPr>
              <a:spLocks noChangeArrowheads="1"/>
            </p:cNvSpPr>
            <p:nvPr/>
          </p:nvSpPr>
          <p:spPr bwMode="auto">
            <a:xfrm>
              <a:off x="1622426" y="3821906"/>
              <a:ext cx="322263" cy="67866"/>
            </a:xfrm>
            <a:prstGeom prst="roundRect">
              <a:avLst>
                <a:gd name="adj" fmla="val 16667"/>
              </a:avLst>
            </a:prstGeom>
            <a:solidFill>
              <a:srgbClr val="7F7F7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26" name="AutoShape 23"/>
            <p:cNvSpPr>
              <a:spLocks noChangeArrowheads="1"/>
            </p:cNvSpPr>
            <p:nvPr/>
          </p:nvSpPr>
          <p:spPr bwMode="auto">
            <a:xfrm>
              <a:off x="1835150" y="3831432"/>
              <a:ext cx="92075" cy="2619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27" name="AutoShape 24"/>
            <p:cNvSpPr>
              <a:spLocks noChangeArrowheads="1"/>
            </p:cNvSpPr>
            <p:nvPr/>
          </p:nvSpPr>
          <p:spPr bwMode="auto">
            <a:xfrm>
              <a:off x="1622426" y="3744517"/>
              <a:ext cx="322263" cy="67865"/>
            </a:xfrm>
            <a:prstGeom prst="roundRect">
              <a:avLst>
                <a:gd name="adj" fmla="val 16667"/>
              </a:avLst>
            </a:prstGeom>
            <a:solidFill>
              <a:srgbClr val="7F7F7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28" name="AutoShape 25"/>
            <p:cNvSpPr>
              <a:spLocks noChangeArrowheads="1"/>
            </p:cNvSpPr>
            <p:nvPr/>
          </p:nvSpPr>
          <p:spPr bwMode="auto">
            <a:xfrm>
              <a:off x="1835150" y="3754041"/>
              <a:ext cx="92075" cy="2619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29" name="AutoShape 26"/>
            <p:cNvSpPr>
              <a:spLocks noChangeArrowheads="1"/>
            </p:cNvSpPr>
            <p:nvPr/>
          </p:nvSpPr>
          <p:spPr bwMode="auto">
            <a:xfrm>
              <a:off x="1622426" y="3663554"/>
              <a:ext cx="322263" cy="67865"/>
            </a:xfrm>
            <a:prstGeom prst="roundRect">
              <a:avLst>
                <a:gd name="adj" fmla="val 16667"/>
              </a:avLst>
            </a:prstGeom>
            <a:solidFill>
              <a:srgbClr val="7F7F7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30" name="AutoShape 27"/>
            <p:cNvSpPr>
              <a:spLocks noChangeArrowheads="1"/>
            </p:cNvSpPr>
            <p:nvPr/>
          </p:nvSpPr>
          <p:spPr bwMode="auto">
            <a:xfrm>
              <a:off x="1835150" y="3673079"/>
              <a:ext cx="92075" cy="2619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31" name="AutoShape 28"/>
            <p:cNvSpPr>
              <a:spLocks noChangeArrowheads="1"/>
            </p:cNvSpPr>
            <p:nvPr/>
          </p:nvSpPr>
          <p:spPr bwMode="auto">
            <a:xfrm>
              <a:off x="1622426" y="3587354"/>
              <a:ext cx="322263" cy="67865"/>
            </a:xfrm>
            <a:prstGeom prst="roundRect">
              <a:avLst>
                <a:gd name="adj" fmla="val 16667"/>
              </a:avLst>
            </a:prstGeom>
            <a:solidFill>
              <a:srgbClr val="7F7F7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32" name="AutoShape 29"/>
            <p:cNvSpPr>
              <a:spLocks noChangeArrowheads="1"/>
            </p:cNvSpPr>
            <p:nvPr/>
          </p:nvSpPr>
          <p:spPr bwMode="auto">
            <a:xfrm>
              <a:off x="1835150" y="3598069"/>
              <a:ext cx="92075" cy="2500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33" name="AutoShape 30"/>
            <p:cNvSpPr>
              <a:spLocks noChangeArrowheads="1"/>
            </p:cNvSpPr>
            <p:nvPr/>
          </p:nvSpPr>
          <p:spPr bwMode="auto">
            <a:xfrm>
              <a:off x="1622426" y="3509963"/>
              <a:ext cx="322263" cy="67866"/>
            </a:xfrm>
            <a:prstGeom prst="roundRect">
              <a:avLst>
                <a:gd name="adj" fmla="val 16667"/>
              </a:avLst>
            </a:prstGeom>
            <a:solidFill>
              <a:srgbClr val="7F7F7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34" name="AutoShape 31"/>
            <p:cNvSpPr>
              <a:spLocks noChangeArrowheads="1"/>
            </p:cNvSpPr>
            <p:nvPr/>
          </p:nvSpPr>
          <p:spPr bwMode="auto">
            <a:xfrm>
              <a:off x="1835150" y="3519488"/>
              <a:ext cx="92075" cy="2619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35" name="AutoShape 32"/>
            <p:cNvSpPr>
              <a:spLocks noChangeArrowheads="1"/>
            </p:cNvSpPr>
            <p:nvPr/>
          </p:nvSpPr>
          <p:spPr bwMode="auto">
            <a:xfrm>
              <a:off x="1622426" y="3429000"/>
              <a:ext cx="322263" cy="67866"/>
            </a:xfrm>
            <a:prstGeom prst="roundRect">
              <a:avLst>
                <a:gd name="adj" fmla="val 16667"/>
              </a:avLst>
            </a:prstGeom>
            <a:solidFill>
              <a:srgbClr val="7F7F7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36" name="AutoShape 33"/>
            <p:cNvSpPr>
              <a:spLocks noChangeArrowheads="1"/>
            </p:cNvSpPr>
            <p:nvPr/>
          </p:nvSpPr>
          <p:spPr bwMode="auto">
            <a:xfrm>
              <a:off x="1835150" y="3439716"/>
              <a:ext cx="92075" cy="25003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pic>
          <p:nvPicPr>
            <p:cNvPr id="37" name="Picture 3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9314" y="2888457"/>
              <a:ext cx="458787" cy="3500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2162175" y="3393281"/>
              <a:ext cx="369888" cy="520304"/>
            </a:xfrm>
            <a:prstGeom prst="roundRect">
              <a:avLst>
                <a:gd name="adj" fmla="val 16667"/>
              </a:avLst>
            </a:prstGeom>
            <a:noFill/>
            <a:ln w="5724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39" name="AutoShape 36"/>
            <p:cNvSpPr>
              <a:spLocks noChangeArrowheads="1"/>
            </p:cNvSpPr>
            <p:nvPr/>
          </p:nvSpPr>
          <p:spPr bwMode="auto">
            <a:xfrm>
              <a:off x="2187576" y="3820717"/>
              <a:ext cx="322263" cy="67865"/>
            </a:xfrm>
            <a:prstGeom prst="roundRect">
              <a:avLst>
                <a:gd name="adj" fmla="val 16667"/>
              </a:avLst>
            </a:prstGeom>
            <a:solidFill>
              <a:srgbClr val="7F7F7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40" name="AutoShape 37"/>
            <p:cNvSpPr>
              <a:spLocks noChangeArrowheads="1"/>
            </p:cNvSpPr>
            <p:nvPr/>
          </p:nvSpPr>
          <p:spPr bwMode="auto">
            <a:xfrm>
              <a:off x="2400301" y="3831431"/>
              <a:ext cx="92075" cy="2500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41" name="AutoShape 38"/>
            <p:cNvSpPr>
              <a:spLocks noChangeArrowheads="1"/>
            </p:cNvSpPr>
            <p:nvPr/>
          </p:nvSpPr>
          <p:spPr bwMode="auto">
            <a:xfrm>
              <a:off x="2187576" y="3743326"/>
              <a:ext cx="322263" cy="69056"/>
            </a:xfrm>
            <a:prstGeom prst="roundRect">
              <a:avLst>
                <a:gd name="adj" fmla="val 16667"/>
              </a:avLst>
            </a:prstGeom>
            <a:solidFill>
              <a:srgbClr val="7F7F7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42" name="AutoShape 39"/>
            <p:cNvSpPr>
              <a:spLocks noChangeArrowheads="1"/>
            </p:cNvSpPr>
            <p:nvPr/>
          </p:nvSpPr>
          <p:spPr bwMode="auto">
            <a:xfrm>
              <a:off x="2400301" y="3752850"/>
              <a:ext cx="92075" cy="2619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43" name="AutoShape 40"/>
            <p:cNvSpPr>
              <a:spLocks noChangeArrowheads="1"/>
            </p:cNvSpPr>
            <p:nvPr/>
          </p:nvSpPr>
          <p:spPr bwMode="auto">
            <a:xfrm>
              <a:off x="2187576" y="3662363"/>
              <a:ext cx="322263" cy="67866"/>
            </a:xfrm>
            <a:prstGeom prst="roundRect">
              <a:avLst>
                <a:gd name="adj" fmla="val 16667"/>
              </a:avLst>
            </a:prstGeom>
            <a:solidFill>
              <a:srgbClr val="7F7F7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44" name="AutoShape 41"/>
            <p:cNvSpPr>
              <a:spLocks noChangeArrowheads="1"/>
            </p:cNvSpPr>
            <p:nvPr/>
          </p:nvSpPr>
          <p:spPr bwMode="auto">
            <a:xfrm>
              <a:off x="2400301" y="3673079"/>
              <a:ext cx="92075" cy="25003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45" name="AutoShape 42"/>
            <p:cNvSpPr>
              <a:spLocks noChangeArrowheads="1"/>
            </p:cNvSpPr>
            <p:nvPr/>
          </p:nvSpPr>
          <p:spPr bwMode="auto">
            <a:xfrm>
              <a:off x="2187576" y="3587354"/>
              <a:ext cx="322263" cy="67865"/>
            </a:xfrm>
            <a:prstGeom prst="roundRect">
              <a:avLst>
                <a:gd name="adj" fmla="val 16667"/>
              </a:avLst>
            </a:prstGeom>
            <a:solidFill>
              <a:srgbClr val="7F7F7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46" name="AutoShape 43"/>
            <p:cNvSpPr>
              <a:spLocks noChangeArrowheads="1"/>
            </p:cNvSpPr>
            <p:nvPr/>
          </p:nvSpPr>
          <p:spPr bwMode="auto">
            <a:xfrm>
              <a:off x="2400301" y="3596879"/>
              <a:ext cx="92075" cy="25003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47" name="AutoShape 44"/>
            <p:cNvSpPr>
              <a:spLocks noChangeArrowheads="1"/>
            </p:cNvSpPr>
            <p:nvPr/>
          </p:nvSpPr>
          <p:spPr bwMode="auto">
            <a:xfrm>
              <a:off x="2187576" y="3509963"/>
              <a:ext cx="322263" cy="67866"/>
            </a:xfrm>
            <a:prstGeom prst="roundRect">
              <a:avLst>
                <a:gd name="adj" fmla="val 16667"/>
              </a:avLst>
            </a:prstGeom>
            <a:solidFill>
              <a:srgbClr val="7F7F7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48" name="AutoShape 45"/>
            <p:cNvSpPr>
              <a:spLocks noChangeArrowheads="1"/>
            </p:cNvSpPr>
            <p:nvPr/>
          </p:nvSpPr>
          <p:spPr bwMode="auto">
            <a:xfrm>
              <a:off x="2400301" y="3519488"/>
              <a:ext cx="92075" cy="2619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49" name="AutoShape 46"/>
            <p:cNvSpPr>
              <a:spLocks noChangeArrowheads="1"/>
            </p:cNvSpPr>
            <p:nvPr/>
          </p:nvSpPr>
          <p:spPr bwMode="auto">
            <a:xfrm>
              <a:off x="2187576" y="3429000"/>
              <a:ext cx="322263" cy="67866"/>
            </a:xfrm>
            <a:prstGeom prst="roundRect">
              <a:avLst>
                <a:gd name="adj" fmla="val 16667"/>
              </a:avLst>
            </a:prstGeom>
            <a:solidFill>
              <a:srgbClr val="7F7F7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50" name="AutoShape 47"/>
            <p:cNvSpPr>
              <a:spLocks noChangeArrowheads="1"/>
            </p:cNvSpPr>
            <p:nvPr/>
          </p:nvSpPr>
          <p:spPr bwMode="auto">
            <a:xfrm>
              <a:off x="2400301" y="3438525"/>
              <a:ext cx="92075" cy="2619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pic>
          <p:nvPicPr>
            <p:cNvPr id="51" name="Picture 4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4464" y="2887266"/>
              <a:ext cx="458787" cy="3500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52" name="AutoShape 49"/>
            <p:cNvSpPr>
              <a:spLocks noChangeArrowheads="1"/>
            </p:cNvSpPr>
            <p:nvPr/>
          </p:nvSpPr>
          <p:spPr bwMode="auto">
            <a:xfrm>
              <a:off x="2727325" y="3392091"/>
              <a:ext cx="369888" cy="520303"/>
            </a:xfrm>
            <a:prstGeom prst="roundRect">
              <a:avLst>
                <a:gd name="adj" fmla="val 16667"/>
              </a:avLst>
            </a:prstGeom>
            <a:noFill/>
            <a:ln w="5724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53" name="AutoShape 50"/>
            <p:cNvSpPr>
              <a:spLocks noChangeArrowheads="1"/>
            </p:cNvSpPr>
            <p:nvPr/>
          </p:nvSpPr>
          <p:spPr bwMode="auto">
            <a:xfrm>
              <a:off x="2754314" y="3820717"/>
              <a:ext cx="320675" cy="67865"/>
            </a:xfrm>
            <a:prstGeom prst="roundRect">
              <a:avLst>
                <a:gd name="adj" fmla="val 16667"/>
              </a:avLst>
            </a:prstGeom>
            <a:solidFill>
              <a:srgbClr val="7F7F7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54" name="AutoShape 51"/>
            <p:cNvSpPr>
              <a:spLocks noChangeArrowheads="1"/>
            </p:cNvSpPr>
            <p:nvPr/>
          </p:nvSpPr>
          <p:spPr bwMode="auto">
            <a:xfrm>
              <a:off x="2967039" y="3830241"/>
              <a:ext cx="92075" cy="2619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55" name="AutoShape 52"/>
            <p:cNvSpPr>
              <a:spLocks noChangeArrowheads="1"/>
            </p:cNvSpPr>
            <p:nvPr/>
          </p:nvSpPr>
          <p:spPr bwMode="auto">
            <a:xfrm>
              <a:off x="2754314" y="3743325"/>
              <a:ext cx="320675" cy="67866"/>
            </a:xfrm>
            <a:prstGeom prst="roundRect">
              <a:avLst>
                <a:gd name="adj" fmla="val 16667"/>
              </a:avLst>
            </a:prstGeom>
            <a:solidFill>
              <a:srgbClr val="7F7F7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56" name="AutoShape 53"/>
            <p:cNvSpPr>
              <a:spLocks noChangeArrowheads="1"/>
            </p:cNvSpPr>
            <p:nvPr/>
          </p:nvSpPr>
          <p:spPr bwMode="auto">
            <a:xfrm>
              <a:off x="2967039" y="3752850"/>
              <a:ext cx="92075" cy="2619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57" name="AutoShape 54"/>
            <p:cNvSpPr>
              <a:spLocks noChangeArrowheads="1"/>
            </p:cNvSpPr>
            <p:nvPr/>
          </p:nvSpPr>
          <p:spPr bwMode="auto">
            <a:xfrm>
              <a:off x="2754314" y="3662363"/>
              <a:ext cx="320675" cy="67866"/>
            </a:xfrm>
            <a:prstGeom prst="roundRect">
              <a:avLst>
                <a:gd name="adj" fmla="val 16667"/>
              </a:avLst>
            </a:prstGeom>
            <a:solidFill>
              <a:srgbClr val="7F7F7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58" name="AutoShape 55"/>
            <p:cNvSpPr>
              <a:spLocks noChangeArrowheads="1"/>
            </p:cNvSpPr>
            <p:nvPr/>
          </p:nvSpPr>
          <p:spPr bwMode="auto">
            <a:xfrm>
              <a:off x="2967039" y="3671888"/>
              <a:ext cx="92075" cy="2619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59" name="AutoShape 56"/>
            <p:cNvSpPr>
              <a:spLocks noChangeArrowheads="1"/>
            </p:cNvSpPr>
            <p:nvPr/>
          </p:nvSpPr>
          <p:spPr bwMode="auto">
            <a:xfrm>
              <a:off x="2754314" y="3586163"/>
              <a:ext cx="320675" cy="67866"/>
            </a:xfrm>
            <a:prstGeom prst="roundRect">
              <a:avLst>
                <a:gd name="adj" fmla="val 16667"/>
              </a:avLst>
            </a:prstGeom>
            <a:solidFill>
              <a:srgbClr val="7F7F7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60" name="AutoShape 57"/>
            <p:cNvSpPr>
              <a:spLocks noChangeArrowheads="1"/>
            </p:cNvSpPr>
            <p:nvPr/>
          </p:nvSpPr>
          <p:spPr bwMode="auto">
            <a:xfrm>
              <a:off x="2967039" y="3595688"/>
              <a:ext cx="92075" cy="2619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61" name="AutoShape 58"/>
            <p:cNvSpPr>
              <a:spLocks noChangeArrowheads="1"/>
            </p:cNvSpPr>
            <p:nvPr/>
          </p:nvSpPr>
          <p:spPr bwMode="auto">
            <a:xfrm>
              <a:off x="2754314" y="3508773"/>
              <a:ext cx="320675" cy="67865"/>
            </a:xfrm>
            <a:prstGeom prst="roundRect">
              <a:avLst>
                <a:gd name="adj" fmla="val 16667"/>
              </a:avLst>
            </a:prstGeom>
            <a:solidFill>
              <a:srgbClr val="7F7F7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62" name="AutoShape 59"/>
            <p:cNvSpPr>
              <a:spLocks noChangeArrowheads="1"/>
            </p:cNvSpPr>
            <p:nvPr/>
          </p:nvSpPr>
          <p:spPr bwMode="auto">
            <a:xfrm>
              <a:off x="2967039" y="3518298"/>
              <a:ext cx="92075" cy="2619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63" name="AutoShape 60"/>
            <p:cNvSpPr>
              <a:spLocks noChangeArrowheads="1"/>
            </p:cNvSpPr>
            <p:nvPr/>
          </p:nvSpPr>
          <p:spPr bwMode="auto">
            <a:xfrm>
              <a:off x="2754314" y="3427810"/>
              <a:ext cx="320675" cy="67865"/>
            </a:xfrm>
            <a:prstGeom prst="roundRect">
              <a:avLst>
                <a:gd name="adj" fmla="val 16667"/>
              </a:avLst>
            </a:prstGeom>
            <a:solidFill>
              <a:srgbClr val="7F7F7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64" name="AutoShape 61"/>
            <p:cNvSpPr>
              <a:spLocks noChangeArrowheads="1"/>
            </p:cNvSpPr>
            <p:nvPr/>
          </p:nvSpPr>
          <p:spPr bwMode="auto">
            <a:xfrm>
              <a:off x="2967039" y="3437335"/>
              <a:ext cx="92075" cy="2619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65" name="AutoShape 62"/>
            <p:cNvSpPr>
              <a:spLocks noChangeArrowheads="1"/>
            </p:cNvSpPr>
            <p:nvPr/>
          </p:nvSpPr>
          <p:spPr bwMode="auto">
            <a:xfrm>
              <a:off x="3760789" y="3392091"/>
              <a:ext cx="369887" cy="520303"/>
            </a:xfrm>
            <a:prstGeom prst="roundRect">
              <a:avLst>
                <a:gd name="adj" fmla="val 16667"/>
              </a:avLst>
            </a:prstGeom>
            <a:noFill/>
            <a:ln w="5724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66" name="AutoShape 63"/>
            <p:cNvSpPr>
              <a:spLocks noChangeArrowheads="1"/>
            </p:cNvSpPr>
            <p:nvPr/>
          </p:nvSpPr>
          <p:spPr bwMode="auto">
            <a:xfrm>
              <a:off x="3786188" y="3819525"/>
              <a:ext cx="322262" cy="67866"/>
            </a:xfrm>
            <a:prstGeom prst="roundRect">
              <a:avLst>
                <a:gd name="adj" fmla="val 16667"/>
              </a:avLst>
            </a:prstGeom>
            <a:solidFill>
              <a:srgbClr val="7F7F7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67" name="AutoShape 64"/>
            <p:cNvSpPr>
              <a:spLocks noChangeArrowheads="1"/>
            </p:cNvSpPr>
            <p:nvPr/>
          </p:nvSpPr>
          <p:spPr bwMode="auto">
            <a:xfrm>
              <a:off x="3998913" y="3830241"/>
              <a:ext cx="92075" cy="25003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68" name="AutoShape 65"/>
            <p:cNvSpPr>
              <a:spLocks noChangeArrowheads="1"/>
            </p:cNvSpPr>
            <p:nvPr/>
          </p:nvSpPr>
          <p:spPr bwMode="auto">
            <a:xfrm>
              <a:off x="3786188" y="3742135"/>
              <a:ext cx="322262" cy="67865"/>
            </a:xfrm>
            <a:prstGeom prst="roundRect">
              <a:avLst>
                <a:gd name="adj" fmla="val 16667"/>
              </a:avLst>
            </a:prstGeom>
            <a:solidFill>
              <a:srgbClr val="7F7F7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69" name="AutoShape 66"/>
            <p:cNvSpPr>
              <a:spLocks noChangeArrowheads="1"/>
            </p:cNvSpPr>
            <p:nvPr/>
          </p:nvSpPr>
          <p:spPr bwMode="auto">
            <a:xfrm>
              <a:off x="3998913" y="3751660"/>
              <a:ext cx="92075" cy="2619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70" name="AutoShape 67"/>
            <p:cNvSpPr>
              <a:spLocks noChangeArrowheads="1"/>
            </p:cNvSpPr>
            <p:nvPr/>
          </p:nvSpPr>
          <p:spPr bwMode="auto">
            <a:xfrm>
              <a:off x="3786188" y="3661173"/>
              <a:ext cx="322262" cy="67865"/>
            </a:xfrm>
            <a:prstGeom prst="roundRect">
              <a:avLst>
                <a:gd name="adj" fmla="val 16667"/>
              </a:avLst>
            </a:prstGeom>
            <a:solidFill>
              <a:srgbClr val="7F7F7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71" name="AutoShape 68"/>
            <p:cNvSpPr>
              <a:spLocks noChangeArrowheads="1"/>
            </p:cNvSpPr>
            <p:nvPr/>
          </p:nvSpPr>
          <p:spPr bwMode="auto">
            <a:xfrm>
              <a:off x="3998913" y="3671887"/>
              <a:ext cx="92075" cy="2500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72" name="AutoShape 69"/>
            <p:cNvSpPr>
              <a:spLocks noChangeArrowheads="1"/>
            </p:cNvSpPr>
            <p:nvPr/>
          </p:nvSpPr>
          <p:spPr bwMode="auto">
            <a:xfrm>
              <a:off x="3786188" y="3584973"/>
              <a:ext cx="322262" cy="67865"/>
            </a:xfrm>
            <a:prstGeom prst="roundRect">
              <a:avLst>
                <a:gd name="adj" fmla="val 16667"/>
              </a:avLst>
            </a:prstGeom>
            <a:solidFill>
              <a:srgbClr val="7F7F7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73" name="AutoShape 70"/>
            <p:cNvSpPr>
              <a:spLocks noChangeArrowheads="1"/>
            </p:cNvSpPr>
            <p:nvPr/>
          </p:nvSpPr>
          <p:spPr bwMode="auto">
            <a:xfrm>
              <a:off x="3998913" y="3595687"/>
              <a:ext cx="92075" cy="2500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74" name="AutoShape 71"/>
            <p:cNvSpPr>
              <a:spLocks noChangeArrowheads="1"/>
            </p:cNvSpPr>
            <p:nvPr/>
          </p:nvSpPr>
          <p:spPr bwMode="auto">
            <a:xfrm>
              <a:off x="3786188" y="3508773"/>
              <a:ext cx="322262" cy="67865"/>
            </a:xfrm>
            <a:prstGeom prst="roundRect">
              <a:avLst>
                <a:gd name="adj" fmla="val 16667"/>
              </a:avLst>
            </a:prstGeom>
            <a:solidFill>
              <a:srgbClr val="7F7F7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75" name="AutoShape 72"/>
            <p:cNvSpPr>
              <a:spLocks noChangeArrowheads="1"/>
            </p:cNvSpPr>
            <p:nvPr/>
          </p:nvSpPr>
          <p:spPr bwMode="auto">
            <a:xfrm>
              <a:off x="3998913" y="3517107"/>
              <a:ext cx="92075" cy="2619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76" name="AutoShape 73"/>
            <p:cNvSpPr>
              <a:spLocks noChangeArrowheads="1"/>
            </p:cNvSpPr>
            <p:nvPr/>
          </p:nvSpPr>
          <p:spPr bwMode="auto">
            <a:xfrm>
              <a:off x="3786188" y="3427810"/>
              <a:ext cx="322262" cy="67865"/>
            </a:xfrm>
            <a:prstGeom prst="roundRect">
              <a:avLst>
                <a:gd name="adj" fmla="val 16667"/>
              </a:avLst>
            </a:prstGeom>
            <a:solidFill>
              <a:srgbClr val="7F7F7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77" name="AutoShape 74"/>
            <p:cNvSpPr>
              <a:spLocks noChangeArrowheads="1"/>
            </p:cNvSpPr>
            <p:nvPr/>
          </p:nvSpPr>
          <p:spPr bwMode="auto">
            <a:xfrm>
              <a:off x="3998913" y="3437335"/>
              <a:ext cx="92075" cy="25003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78" name="AutoShape 75"/>
            <p:cNvSpPr>
              <a:spLocks noChangeArrowheads="1"/>
            </p:cNvSpPr>
            <p:nvPr/>
          </p:nvSpPr>
          <p:spPr bwMode="auto">
            <a:xfrm>
              <a:off x="4325939" y="3390900"/>
              <a:ext cx="369887" cy="520304"/>
            </a:xfrm>
            <a:prstGeom prst="roundRect">
              <a:avLst>
                <a:gd name="adj" fmla="val 16667"/>
              </a:avLst>
            </a:prstGeom>
            <a:noFill/>
            <a:ln w="5724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79" name="AutoShape 76"/>
            <p:cNvSpPr>
              <a:spLocks noChangeArrowheads="1"/>
            </p:cNvSpPr>
            <p:nvPr/>
          </p:nvSpPr>
          <p:spPr bwMode="auto">
            <a:xfrm>
              <a:off x="4352926" y="3819525"/>
              <a:ext cx="320675" cy="67866"/>
            </a:xfrm>
            <a:prstGeom prst="roundRect">
              <a:avLst>
                <a:gd name="adj" fmla="val 16667"/>
              </a:avLst>
            </a:prstGeom>
            <a:solidFill>
              <a:srgbClr val="7F7F7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80" name="AutoShape 77"/>
            <p:cNvSpPr>
              <a:spLocks noChangeArrowheads="1"/>
            </p:cNvSpPr>
            <p:nvPr/>
          </p:nvSpPr>
          <p:spPr bwMode="auto">
            <a:xfrm>
              <a:off x="4564063" y="3829050"/>
              <a:ext cx="93662" cy="2500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81" name="AutoShape 78"/>
            <p:cNvSpPr>
              <a:spLocks noChangeArrowheads="1"/>
            </p:cNvSpPr>
            <p:nvPr/>
          </p:nvSpPr>
          <p:spPr bwMode="auto">
            <a:xfrm>
              <a:off x="4352926" y="3742135"/>
              <a:ext cx="320675" cy="67865"/>
            </a:xfrm>
            <a:prstGeom prst="roundRect">
              <a:avLst>
                <a:gd name="adj" fmla="val 16667"/>
              </a:avLst>
            </a:prstGeom>
            <a:solidFill>
              <a:srgbClr val="7F7F7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82" name="AutoShape 79"/>
            <p:cNvSpPr>
              <a:spLocks noChangeArrowheads="1"/>
            </p:cNvSpPr>
            <p:nvPr/>
          </p:nvSpPr>
          <p:spPr bwMode="auto">
            <a:xfrm>
              <a:off x="4564063" y="3751660"/>
              <a:ext cx="93662" cy="25003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83" name="AutoShape 80"/>
            <p:cNvSpPr>
              <a:spLocks noChangeArrowheads="1"/>
            </p:cNvSpPr>
            <p:nvPr/>
          </p:nvSpPr>
          <p:spPr bwMode="auto">
            <a:xfrm>
              <a:off x="4352926" y="3661173"/>
              <a:ext cx="320675" cy="67865"/>
            </a:xfrm>
            <a:prstGeom prst="roundRect">
              <a:avLst>
                <a:gd name="adj" fmla="val 16667"/>
              </a:avLst>
            </a:prstGeom>
            <a:solidFill>
              <a:srgbClr val="7F7F7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84" name="AutoShape 81"/>
            <p:cNvSpPr>
              <a:spLocks noChangeArrowheads="1"/>
            </p:cNvSpPr>
            <p:nvPr/>
          </p:nvSpPr>
          <p:spPr bwMode="auto">
            <a:xfrm>
              <a:off x="4564063" y="3670698"/>
              <a:ext cx="93662" cy="25003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85" name="AutoShape 82"/>
            <p:cNvSpPr>
              <a:spLocks noChangeArrowheads="1"/>
            </p:cNvSpPr>
            <p:nvPr/>
          </p:nvSpPr>
          <p:spPr bwMode="auto">
            <a:xfrm>
              <a:off x="4352926" y="3584973"/>
              <a:ext cx="320675" cy="67865"/>
            </a:xfrm>
            <a:prstGeom prst="roundRect">
              <a:avLst>
                <a:gd name="adj" fmla="val 16667"/>
              </a:avLst>
            </a:prstGeom>
            <a:solidFill>
              <a:srgbClr val="7F7F7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86" name="AutoShape 83"/>
            <p:cNvSpPr>
              <a:spLocks noChangeArrowheads="1"/>
            </p:cNvSpPr>
            <p:nvPr/>
          </p:nvSpPr>
          <p:spPr bwMode="auto">
            <a:xfrm>
              <a:off x="4564063" y="3594498"/>
              <a:ext cx="93662" cy="2619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87" name="AutoShape 84"/>
            <p:cNvSpPr>
              <a:spLocks noChangeArrowheads="1"/>
            </p:cNvSpPr>
            <p:nvPr/>
          </p:nvSpPr>
          <p:spPr bwMode="auto">
            <a:xfrm>
              <a:off x="4352926" y="3507581"/>
              <a:ext cx="320675" cy="67866"/>
            </a:xfrm>
            <a:prstGeom prst="roundRect">
              <a:avLst>
                <a:gd name="adj" fmla="val 16667"/>
              </a:avLst>
            </a:prstGeom>
            <a:solidFill>
              <a:srgbClr val="7F7F7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88" name="AutoShape 85"/>
            <p:cNvSpPr>
              <a:spLocks noChangeArrowheads="1"/>
            </p:cNvSpPr>
            <p:nvPr/>
          </p:nvSpPr>
          <p:spPr bwMode="auto">
            <a:xfrm>
              <a:off x="4564063" y="3517107"/>
              <a:ext cx="93662" cy="2619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89" name="AutoShape 86"/>
            <p:cNvSpPr>
              <a:spLocks noChangeArrowheads="1"/>
            </p:cNvSpPr>
            <p:nvPr/>
          </p:nvSpPr>
          <p:spPr bwMode="auto">
            <a:xfrm>
              <a:off x="4352926" y="3426619"/>
              <a:ext cx="320675" cy="67866"/>
            </a:xfrm>
            <a:prstGeom prst="roundRect">
              <a:avLst>
                <a:gd name="adj" fmla="val 16667"/>
              </a:avLst>
            </a:prstGeom>
            <a:solidFill>
              <a:srgbClr val="7F7F7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90" name="AutoShape 87"/>
            <p:cNvSpPr>
              <a:spLocks noChangeArrowheads="1"/>
            </p:cNvSpPr>
            <p:nvPr/>
          </p:nvSpPr>
          <p:spPr bwMode="auto">
            <a:xfrm>
              <a:off x="4564063" y="3436144"/>
              <a:ext cx="93662" cy="2619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91" name="AutoShape 88"/>
            <p:cNvSpPr>
              <a:spLocks noChangeArrowheads="1"/>
            </p:cNvSpPr>
            <p:nvPr/>
          </p:nvSpPr>
          <p:spPr bwMode="auto">
            <a:xfrm>
              <a:off x="4892675" y="3389710"/>
              <a:ext cx="369888" cy="520303"/>
            </a:xfrm>
            <a:prstGeom prst="roundRect">
              <a:avLst>
                <a:gd name="adj" fmla="val 16667"/>
              </a:avLst>
            </a:prstGeom>
            <a:noFill/>
            <a:ln w="5724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92" name="AutoShape 89"/>
            <p:cNvSpPr>
              <a:spLocks noChangeArrowheads="1"/>
            </p:cNvSpPr>
            <p:nvPr/>
          </p:nvSpPr>
          <p:spPr bwMode="auto">
            <a:xfrm>
              <a:off x="4918076" y="3818335"/>
              <a:ext cx="322263" cy="67865"/>
            </a:xfrm>
            <a:prstGeom prst="roundRect">
              <a:avLst>
                <a:gd name="adj" fmla="val 16667"/>
              </a:avLst>
            </a:prstGeom>
            <a:solidFill>
              <a:srgbClr val="7F7F7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93" name="AutoShape 90"/>
            <p:cNvSpPr>
              <a:spLocks noChangeArrowheads="1"/>
            </p:cNvSpPr>
            <p:nvPr/>
          </p:nvSpPr>
          <p:spPr bwMode="auto">
            <a:xfrm>
              <a:off x="5130801" y="3827860"/>
              <a:ext cx="92075" cy="2619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94" name="AutoShape 91"/>
            <p:cNvSpPr>
              <a:spLocks noChangeArrowheads="1"/>
            </p:cNvSpPr>
            <p:nvPr/>
          </p:nvSpPr>
          <p:spPr bwMode="auto">
            <a:xfrm>
              <a:off x="4918076" y="3740944"/>
              <a:ext cx="322263" cy="67866"/>
            </a:xfrm>
            <a:prstGeom prst="roundRect">
              <a:avLst>
                <a:gd name="adj" fmla="val 16667"/>
              </a:avLst>
            </a:prstGeom>
            <a:solidFill>
              <a:srgbClr val="7F7F7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95" name="AutoShape 92"/>
            <p:cNvSpPr>
              <a:spLocks noChangeArrowheads="1"/>
            </p:cNvSpPr>
            <p:nvPr/>
          </p:nvSpPr>
          <p:spPr bwMode="auto">
            <a:xfrm>
              <a:off x="5130801" y="3750469"/>
              <a:ext cx="92075" cy="2619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96" name="AutoShape 93"/>
            <p:cNvSpPr>
              <a:spLocks noChangeArrowheads="1"/>
            </p:cNvSpPr>
            <p:nvPr/>
          </p:nvSpPr>
          <p:spPr bwMode="auto">
            <a:xfrm>
              <a:off x="4918076" y="3659981"/>
              <a:ext cx="322263" cy="67866"/>
            </a:xfrm>
            <a:prstGeom prst="roundRect">
              <a:avLst>
                <a:gd name="adj" fmla="val 16667"/>
              </a:avLst>
            </a:prstGeom>
            <a:solidFill>
              <a:srgbClr val="7F7F7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97" name="AutoShape 94"/>
            <p:cNvSpPr>
              <a:spLocks noChangeArrowheads="1"/>
            </p:cNvSpPr>
            <p:nvPr/>
          </p:nvSpPr>
          <p:spPr bwMode="auto">
            <a:xfrm>
              <a:off x="5130801" y="3669507"/>
              <a:ext cx="92075" cy="2619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98" name="AutoShape 95"/>
            <p:cNvSpPr>
              <a:spLocks noChangeArrowheads="1"/>
            </p:cNvSpPr>
            <p:nvPr/>
          </p:nvSpPr>
          <p:spPr bwMode="auto">
            <a:xfrm>
              <a:off x="4918076" y="3583781"/>
              <a:ext cx="322263" cy="67866"/>
            </a:xfrm>
            <a:prstGeom prst="roundRect">
              <a:avLst>
                <a:gd name="adj" fmla="val 16667"/>
              </a:avLst>
            </a:prstGeom>
            <a:solidFill>
              <a:srgbClr val="7F7F7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99" name="AutoShape 96"/>
            <p:cNvSpPr>
              <a:spLocks noChangeArrowheads="1"/>
            </p:cNvSpPr>
            <p:nvPr/>
          </p:nvSpPr>
          <p:spPr bwMode="auto">
            <a:xfrm>
              <a:off x="5130801" y="3594498"/>
              <a:ext cx="92075" cy="25003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100" name="AutoShape 97"/>
            <p:cNvSpPr>
              <a:spLocks noChangeArrowheads="1"/>
            </p:cNvSpPr>
            <p:nvPr/>
          </p:nvSpPr>
          <p:spPr bwMode="auto">
            <a:xfrm>
              <a:off x="4918076" y="3506392"/>
              <a:ext cx="322263" cy="67865"/>
            </a:xfrm>
            <a:prstGeom prst="roundRect">
              <a:avLst>
                <a:gd name="adj" fmla="val 16667"/>
              </a:avLst>
            </a:prstGeom>
            <a:solidFill>
              <a:srgbClr val="7F7F7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101" name="AutoShape 98"/>
            <p:cNvSpPr>
              <a:spLocks noChangeArrowheads="1"/>
            </p:cNvSpPr>
            <p:nvPr/>
          </p:nvSpPr>
          <p:spPr bwMode="auto">
            <a:xfrm>
              <a:off x="5130801" y="3515916"/>
              <a:ext cx="92075" cy="2619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102" name="AutoShape 99"/>
            <p:cNvSpPr>
              <a:spLocks noChangeArrowheads="1"/>
            </p:cNvSpPr>
            <p:nvPr/>
          </p:nvSpPr>
          <p:spPr bwMode="auto">
            <a:xfrm>
              <a:off x="4918076" y="3425429"/>
              <a:ext cx="322263" cy="67865"/>
            </a:xfrm>
            <a:prstGeom prst="roundRect">
              <a:avLst>
                <a:gd name="adj" fmla="val 16667"/>
              </a:avLst>
            </a:prstGeom>
            <a:solidFill>
              <a:srgbClr val="7F7F7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103" name="AutoShape 100"/>
            <p:cNvSpPr>
              <a:spLocks noChangeArrowheads="1"/>
            </p:cNvSpPr>
            <p:nvPr/>
          </p:nvSpPr>
          <p:spPr bwMode="auto">
            <a:xfrm>
              <a:off x="5130801" y="3436143"/>
              <a:ext cx="92075" cy="2500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104" name="AutoShape 101"/>
            <p:cNvSpPr>
              <a:spLocks noChangeArrowheads="1"/>
            </p:cNvSpPr>
            <p:nvPr/>
          </p:nvSpPr>
          <p:spPr bwMode="auto">
            <a:xfrm>
              <a:off x="5457825" y="3389710"/>
              <a:ext cx="369888" cy="520303"/>
            </a:xfrm>
            <a:prstGeom prst="roundRect">
              <a:avLst>
                <a:gd name="adj" fmla="val 16667"/>
              </a:avLst>
            </a:prstGeom>
            <a:noFill/>
            <a:ln w="5724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105" name="AutoShape 102"/>
            <p:cNvSpPr>
              <a:spLocks noChangeArrowheads="1"/>
            </p:cNvSpPr>
            <p:nvPr/>
          </p:nvSpPr>
          <p:spPr bwMode="auto">
            <a:xfrm>
              <a:off x="5483226" y="3817144"/>
              <a:ext cx="322263" cy="67866"/>
            </a:xfrm>
            <a:prstGeom prst="roundRect">
              <a:avLst>
                <a:gd name="adj" fmla="val 16667"/>
              </a:avLst>
            </a:prstGeom>
            <a:solidFill>
              <a:srgbClr val="7F7F7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106" name="AutoShape 103"/>
            <p:cNvSpPr>
              <a:spLocks noChangeArrowheads="1"/>
            </p:cNvSpPr>
            <p:nvPr/>
          </p:nvSpPr>
          <p:spPr bwMode="auto">
            <a:xfrm>
              <a:off x="5695951" y="3827860"/>
              <a:ext cx="92075" cy="25003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107" name="AutoShape 104"/>
            <p:cNvSpPr>
              <a:spLocks noChangeArrowheads="1"/>
            </p:cNvSpPr>
            <p:nvPr/>
          </p:nvSpPr>
          <p:spPr bwMode="auto">
            <a:xfrm>
              <a:off x="5483226" y="3739754"/>
              <a:ext cx="322263" cy="67865"/>
            </a:xfrm>
            <a:prstGeom prst="roundRect">
              <a:avLst>
                <a:gd name="adj" fmla="val 16667"/>
              </a:avLst>
            </a:prstGeom>
            <a:solidFill>
              <a:srgbClr val="7F7F7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108" name="AutoShape 105"/>
            <p:cNvSpPr>
              <a:spLocks noChangeArrowheads="1"/>
            </p:cNvSpPr>
            <p:nvPr/>
          </p:nvSpPr>
          <p:spPr bwMode="auto">
            <a:xfrm>
              <a:off x="5695951" y="3749279"/>
              <a:ext cx="92075" cy="2619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109" name="AutoShape 106"/>
            <p:cNvSpPr>
              <a:spLocks noChangeArrowheads="1"/>
            </p:cNvSpPr>
            <p:nvPr/>
          </p:nvSpPr>
          <p:spPr bwMode="auto">
            <a:xfrm>
              <a:off x="5483226" y="3658792"/>
              <a:ext cx="322263" cy="67865"/>
            </a:xfrm>
            <a:prstGeom prst="roundRect">
              <a:avLst>
                <a:gd name="adj" fmla="val 16667"/>
              </a:avLst>
            </a:prstGeom>
            <a:solidFill>
              <a:srgbClr val="7F7F7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110" name="AutoShape 107"/>
            <p:cNvSpPr>
              <a:spLocks noChangeArrowheads="1"/>
            </p:cNvSpPr>
            <p:nvPr/>
          </p:nvSpPr>
          <p:spPr bwMode="auto">
            <a:xfrm>
              <a:off x="5695951" y="3669506"/>
              <a:ext cx="92075" cy="2500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111" name="AutoShape 108"/>
            <p:cNvSpPr>
              <a:spLocks noChangeArrowheads="1"/>
            </p:cNvSpPr>
            <p:nvPr/>
          </p:nvSpPr>
          <p:spPr bwMode="auto">
            <a:xfrm>
              <a:off x="5483226" y="3583781"/>
              <a:ext cx="322263" cy="67866"/>
            </a:xfrm>
            <a:prstGeom prst="roundRect">
              <a:avLst>
                <a:gd name="adj" fmla="val 16667"/>
              </a:avLst>
            </a:prstGeom>
            <a:solidFill>
              <a:srgbClr val="7F7F7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112" name="AutoShape 109"/>
            <p:cNvSpPr>
              <a:spLocks noChangeArrowheads="1"/>
            </p:cNvSpPr>
            <p:nvPr/>
          </p:nvSpPr>
          <p:spPr bwMode="auto">
            <a:xfrm>
              <a:off x="5695951" y="3593306"/>
              <a:ext cx="92075" cy="2500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113" name="AutoShape 110"/>
            <p:cNvSpPr>
              <a:spLocks noChangeArrowheads="1"/>
            </p:cNvSpPr>
            <p:nvPr/>
          </p:nvSpPr>
          <p:spPr bwMode="auto">
            <a:xfrm>
              <a:off x="5483226" y="3506392"/>
              <a:ext cx="322263" cy="67865"/>
            </a:xfrm>
            <a:prstGeom prst="roundRect">
              <a:avLst>
                <a:gd name="adj" fmla="val 16667"/>
              </a:avLst>
            </a:prstGeom>
            <a:solidFill>
              <a:srgbClr val="7F7F7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114" name="AutoShape 111"/>
            <p:cNvSpPr>
              <a:spLocks noChangeArrowheads="1"/>
            </p:cNvSpPr>
            <p:nvPr/>
          </p:nvSpPr>
          <p:spPr bwMode="auto">
            <a:xfrm>
              <a:off x="5695951" y="3515916"/>
              <a:ext cx="92075" cy="2619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115" name="AutoShape 112"/>
            <p:cNvSpPr>
              <a:spLocks noChangeArrowheads="1"/>
            </p:cNvSpPr>
            <p:nvPr/>
          </p:nvSpPr>
          <p:spPr bwMode="auto">
            <a:xfrm>
              <a:off x="5483226" y="3425429"/>
              <a:ext cx="322263" cy="67865"/>
            </a:xfrm>
            <a:prstGeom prst="roundRect">
              <a:avLst>
                <a:gd name="adj" fmla="val 16667"/>
              </a:avLst>
            </a:prstGeom>
            <a:solidFill>
              <a:srgbClr val="7F7F7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116" name="AutoShape 113"/>
            <p:cNvSpPr>
              <a:spLocks noChangeArrowheads="1"/>
            </p:cNvSpPr>
            <p:nvPr/>
          </p:nvSpPr>
          <p:spPr bwMode="auto">
            <a:xfrm>
              <a:off x="5695951" y="3434954"/>
              <a:ext cx="92075" cy="2619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117" name="Line 114"/>
            <p:cNvSpPr>
              <a:spLocks noChangeShapeType="1"/>
            </p:cNvSpPr>
            <p:nvPr/>
          </p:nvSpPr>
          <p:spPr bwMode="auto">
            <a:xfrm flipV="1">
              <a:off x="1216025" y="2595563"/>
              <a:ext cx="508000" cy="298847"/>
            </a:xfrm>
            <a:prstGeom prst="line">
              <a:avLst/>
            </a:prstGeom>
            <a:noFill/>
            <a:ln w="25560" cap="sq">
              <a:solidFill>
                <a:srgbClr val="BFBFBF"/>
              </a:solidFill>
              <a:miter lim="800000"/>
              <a:headEnd/>
              <a:tailEnd/>
            </a:ln>
            <a:effectLst>
              <a:outerShdw dist="74769" dir="938535" algn="ctr" rotWithShape="0">
                <a:srgbClr val="808080">
                  <a:alpha val="38033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Line 115"/>
            <p:cNvSpPr>
              <a:spLocks noChangeShapeType="1"/>
            </p:cNvSpPr>
            <p:nvPr/>
          </p:nvSpPr>
          <p:spPr bwMode="auto">
            <a:xfrm flipV="1">
              <a:off x="1216026" y="2595563"/>
              <a:ext cx="1152525" cy="298847"/>
            </a:xfrm>
            <a:prstGeom prst="line">
              <a:avLst/>
            </a:prstGeom>
            <a:noFill/>
            <a:ln w="25560" cap="sq">
              <a:solidFill>
                <a:srgbClr val="BFBFBF"/>
              </a:solidFill>
              <a:prstDash val="dash"/>
              <a:miter lim="800000"/>
              <a:headEnd/>
              <a:tailEnd/>
            </a:ln>
            <a:effectLst>
              <a:outerShdw dist="74769" dir="938535" algn="ctr" rotWithShape="0">
                <a:srgbClr val="808080">
                  <a:alpha val="38033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Line 116"/>
            <p:cNvSpPr>
              <a:spLocks noChangeShapeType="1"/>
            </p:cNvSpPr>
            <p:nvPr/>
          </p:nvSpPr>
          <p:spPr bwMode="auto">
            <a:xfrm flipH="1" flipV="1">
              <a:off x="1717675" y="2595563"/>
              <a:ext cx="71438" cy="297656"/>
            </a:xfrm>
            <a:prstGeom prst="line">
              <a:avLst/>
            </a:prstGeom>
            <a:noFill/>
            <a:ln w="25560" cap="sq">
              <a:solidFill>
                <a:srgbClr val="BFBFBF"/>
              </a:solidFill>
              <a:miter lim="800000"/>
              <a:headEnd/>
              <a:tailEnd/>
            </a:ln>
            <a:effectLst>
              <a:outerShdw dist="74769" dir="938535" algn="ctr" rotWithShape="0">
                <a:srgbClr val="808080">
                  <a:alpha val="38033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Line 117"/>
            <p:cNvSpPr>
              <a:spLocks noChangeShapeType="1"/>
            </p:cNvSpPr>
            <p:nvPr/>
          </p:nvSpPr>
          <p:spPr bwMode="auto">
            <a:xfrm flipV="1">
              <a:off x="1782764" y="2595563"/>
              <a:ext cx="585787" cy="297656"/>
            </a:xfrm>
            <a:prstGeom prst="line">
              <a:avLst/>
            </a:prstGeom>
            <a:noFill/>
            <a:ln w="25560" cap="sq">
              <a:solidFill>
                <a:srgbClr val="BFBFBF"/>
              </a:solidFill>
              <a:prstDash val="dash"/>
              <a:miter lim="800000"/>
              <a:headEnd/>
              <a:tailEnd/>
            </a:ln>
            <a:effectLst>
              <a:outerShdw dist="74769" dir="938535" algn="ctr" rotWithShape="0">
                <a:srgbClr val="808080">
                  <a:alpha val="38033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Line 118"/>
            <p:cNvSpPr>
              <a:spLocks noChangeShapeType="1"/>
            </p:cNvSpPr>
            <p:nvPr/>
          </p:nvSpPr>
          <p:spPr bwMode="auto">
            <a:xfrm flipH="1" flipV="1">
              <a:off x="1717675" y="2595563"/>
              <a:ext cx="636588" cy="297656"/>
            </a:xfrm>
            <a:prstGeom prst="line">
              <a:avLst/>
            </a:prstGeom>
            <a:noFill/>
            <a:ln w="25560" cap="sq">
              <a:solidFill>
                <a:srgbClr val="BFBFBF"/>
              </a:solidFill>
              <a:miter lim="800000"/>
              <a:headEnd/>
              <a:tailEnd/>
            </a:ln>
            <a:effectLst>
              <a:outerShdw dist="74769" dir="938535" algn="ctr" rotWithShape="0">
                <a:srgbClr val="808080">
                  <a:alpha val="38033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Line 119"/>
            <p:cNvSpPr>
              <a:spLocks noChangeShapeType="1"/>
            </p:cNvSpPr>
            <p:nvPr/>
          </p:nvSpPr>
          <p:spPr bwMode="auto">
            <a:xfrm flipV="1">
              <a:off x="2347914" y="2595563"/>
              <a:ext cx="20637" cy="297656"/>
            </a:xfrm>
            <a:prstGeom prst="line">
              <a:avLst/>
            </a:prstGeom>
            <a:noFill/>
            <a:ln w="25560" cap="sq">
              <a:solidFill>
                <a:srgbClr val="BFBFBF"/>
              </a:solidFill>
              <a:prstDash val="dash"/>
              <a:miter lim="800000"/>
              <a:headEnd/>
              <a:tailEnd/>
            </a:ln>
            <a:effectLst>
              <a:outerShdw dist="74769" dir="938535" algn="ctr" rotWithShape="0">
                <a:srgbClr val="808080">
                  <a:alpha val="38033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Line 120"/>
            <p:cNvSpPr>
              <a:spLocks noChangeShapeType="1"/>
            </p:cNvSpPr>
            <p:nvPr/>
          </p:nvSpPr>
          <p:spPr bwMode="auto">
            <a:xfrm flipH="1" flipV="1">
              <a:off x="1717676" y="2595563"/>
              <a:ext cx="1203325" cy="296466"/>
            </a:xfrm>
            <a:prstGeom prst="line">
              <a:avLst/>
            </a:prstGeom>
            <a:noFill/>
            <a:ln w="25560" cap="sq">
              <a:solidFill>
                <a:srgbClr val="BFBFBF"/>
              </a:solidFill>
              <a:miter lim="800000"/>
              <a:headEnd/>
              <a:tailEnd/>
            </a:ln>
            <a:effectLst>
              <a:outerShdw dist="74769" dir="938535" algn="ctr" rotWithShape="0">
                <a:srgbClr val="808080">
                  <a:alpha val="38033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Line 121"/>
            <p:cNvSpPr>
              <a:spLocks noChangeShapeType="1"/>
            </p:cNvSpPr>
            <p:nvPr/>
          </p:nvSpPr>
          <p:spPr bwMode="auto">
            <a:xfrm flipH="1" flipV="1">
              <a:off x="2362200" y="2595563"/>
              <a:ext cx="558800" cy="296466"/>
            </a:xfrm>
            <a:prstGeom prst="line">
              <a:avLst/>
            </a:prstGeom>
            <a:noFill/>
            <a:ln w="25560" cap="sq">
              <a:solidFill>
                <a:srgbClr val="BFBFBF"/>
              </a:solidFill>
              <a:prstDash val="dash"/>
              <a:miter lim="800000"/>
              <a:headEnd/>
              <a:tailEnd/>
            </a:ln>
            <a:effectLst>
              <a:outerShdw dist="74769" dir="938535" algn="ctr" rotWithShape="0">
                <a:srgbClr val="808080">
                  <a:alpha val="38033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125" name="Picture 12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30689" y="2247900"/>
              <a:ext cx="458787" cy="3500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126" name="Picture 12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5214" y="2247900"/>
              <a:ext cx="458787" cy="3500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127" name="Picture 12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22689" y="2887266"/>
              <a:ext cx="458787" cy="3500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128" name="Picture 12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87839" y="2886075"/>
              <a:ext cx="460375" cy="3500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129" name="Picture 12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54575" y="2886075"/>
              <a:ext cx="458788" cy="3500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130" name="Picture 12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19725" y="2884885"/>
              <a:ext cx="458788" cy="3500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31" name="Line 128"/>
            <p:cNvSpPr>
              <a:spLocks noChangeShapeType="1"/>
            </p:cNvSpPr>
            <p:nvPr/>
          </p:nvSpPr>
          <p:spPr bwMode="auto">
            <a:xfrm flipV="1">
              <a:off x="3952876" y="2593182"/>
              <a:ext cx="506413" cy="298847"/>
            </a:xfrm>
            <a:prstGeom prst="line">
              <a:avLst/>
            </a:prstGeom>
            <a:noFill/>
            <a:ln w="25560" cap="sq">
              <a:solidFill>
                <a:srgbClr val="BFBFBF"/>
              </a:solidFill>
              <a:miter lim="800000"/>
              <a:headEnd/>
              <a:tailEnd/>
            </a:ln>
            <a:effectLst>
              <a:outerShdw dist="74769" dir="938535" algn="ctr" rotWithShape="0">
                <a:srgbClr val="808080">
                  <a:alpha val="38033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Line 129"/>
            <p:cNvSpPr>
              <a:spLocks noChangeShapeType="1"/>
            </p:cNvSpPr>
            <p:nvPr/>
          </p:nvSpPr>
          <p:spPr bwMode="auto">
            <a:xfrm flipV="1">
              <a:off x="3952876" y="2593182"/>
              <a:ext cx="1152525" cy="298847"/>
            </a:xfrm>
            <a:prstGeom prst="line">
              <a:avLst/>
            </a:prstGeom>
            <a:noFill/>
            <a:ln w="25560" cap="sq">
              <a:solidFill>
                <a:srgbClr val="BFBFBF"/>
              </a:solidFill>
              <a:prstDash val="dash"/>
              <a:miter lim="800000"/>
              <a:headEnd/>
              <a:tailEnd/>
            </a:ln>
            <a:effectLst>
              <a:outerShdw dist="74769" dir="938535" algn="ctr" rotWithShape="0">
                <a:srgbClr val="808080">
                  <a:alpha val="38033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Line 130"/>
            <p:cNvSpPr>
              <a:spLocks noChangeShapeType="1"/>
            </p:cNvSpPr>
            <p:nvPr/>
          </p:nvSpPr>
          <p:spPr bwMode="auto">
            <a:xfrm flipH="1" flipV="1">
              <a:off x="4452939" y="2593182"/>
              <a:ext cx="71437" cy="297656"/>
            </a:xfrm>
            <a:prstGeom prst="line">
              <a:avLst/>
            </a:prstGeom>
            <a:noFill/>
            <a:ln w="25560" cap="sq">
              <a:solidFill>
                <a:srgbClr val="BFBFBF"/>
              </a:solidFill>
              <a:miter lim="800000"/>
              <a:headEnd/>
              <a:tailEnd/>
            </a:ln>
            <a:effectLst>
              <a:outerShdw dist="74769" dir="938535" algn="ctr" rotWithShape="0">
                <a:srgbClr val="808080">
                  <a:alpha val="38033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Line 131"/>
            <p:cNvSpPr>
              <a:spLocks noChangeShapeType="1"/>
            </p:cNvSpPr>
            <p:nvPr/>
          </p:nvSpPr>
          <p:spPr bwMode="auto">
            <a:xfrm flipV="1">
              <a:off x="4518026" y="2593182"/>
              <a:ext cx="587375" cy="297656"/>
            </a:xfrm>
            <a:prstGeom prst="line">
              <a:avLst/>
            </a:prstGeom>
            <a:noFill/>
            <a:ln w="25560" cap="sq">
              <a:solidFill>
                <a:srgbClr val="BFBFBF"/>
              </a:solidFill>
              <a:prstDash val="dash"/>
              <a:miter lim="800000"/>
              <a:headEnd/>
              <a:tailEnd/>
            </a:ln>
            <a:effectLst>
              <a:outerShdw dist="74769" dir="938535" algn="ctr" rotWithShape="0">
                <a:srgbClr val="808080">
                  <a:alpha val="38033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Line 132"/>
            <p:cNvSpPr>
              <a:spLocks noChangeShapeType="1"/>
            </p:cNvSpPr>
            <p:nvPr/>
          </p:nvSpPr>
          <p:spPr bwMode="auto">
            <a:xfrm flipH="1" flipV="1">
              <a:off x="4452939" y="2593182"/>
              <a:ext cx="636587" cy="297656"/>
            </a:xfrm>
            <a:prstGeom prst="line">
              <a:avLst/>
            </a:prstGeom>
            <a:noFill/>
            <a:ln w="25560" cap="sq">
              <a:solidFill>
                <a:srgbClr val="BFBFBF"/>
              </a:solidFill>
              <a:miter lim="800000"/>
              <a:headEnd/>
              <a:tailEnd/>
            </a:ln>
            <a:effectLst>
              <a:outerShdw dist="74769" dir="938535" algn="ctr" rotWithShape="0">
                <a:srgbClr val="808080">
                  <a:alpha val="38033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Line 133"/>
            <p:cNvSpPr>
              <a:spLocks noChangeShapeType="1"/>
            </p:cNvSpPr>
            <p:nvPr/>
          </p:nvSpPr>
          <p:spPr bwMode="auto">
            <a:xfrm flipV="1">
              <a:off x="5083176" y="2593182"/>
              <a:ext cx="22225" cy="297656"/>
            </a:xfrm>
            <a:prstGeom prst="line">
              <a:avLst/>
            </a:prstGeom>
            <a:noFill/>
            <a:ln w="25560" cap="sq">
              <a:solidFill>
                <a:srgbClr val="BFBFBF"/>
              </a:solidFill>
              <a:prstDash val="dash"/>
              <a:miter lim="800000"/>
              <a:headEnd/>
              <a:tailEnd/>
            </a:ln>
            <a:effectLst>
              <a:outerShdw dist="74769" dir="938535" algn="ctr" rotWithShape="0">
                <a:srgbClr val="808080">
                  <a:alpha val="38033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Line 134"/>
            <p:cNvSpPr>
              <a:spLocks noChangeShapeType="1"/>
            </p:cNvSpPr>
            <p:nvPr/>
          </p:nvSpPr>
          <p:spPr bwMode="auto">
            <a:xfrm flipH="1" flipV="1">
              <a:off x="4452939" y="2593181"/>
              <a:ext cx="1203325" cy="296466"/>
            </a:xfrm>
            <a:prstGeom prst="line">
              <a:avLst/>
            </a:prstGeom>
            <a:noFill/>
            <a:ln w="25560" cap="sq">
              <a:solidFill>
                <a:srgbClr val="BFBFBF"/>
              </a:solidFill>
              <a:miter lim="800000"/>
              <a:headEnd/>
              <a:tailEnd/>
            </a:ln>
            <a:effectLst>
              <a:outerShdw dist="74769" dir="938535" algn="ctr" rotWithShape="0">
                <a:srgbClr val="808080">
                  <a:alpha val="38033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Line 135"/>
            <p:cNvSpPr>
              <a:spLocks noChangeShapeType="1"/>
            </p:cNvSpPr>
            <p:nvPr/>
          </p:nvSpPr>
          <p:spPr bwMode="auto">
            <a:xfrm flipH="1" flipV="1">
              <a:off x="5099051" y="2593181"/>
              <a:ext cx="557213" cy="296466"/>
            </a:xfrm>
            <a:prstGeom prst="line">
              <a:avLst/>
            </a:prstGeom>
            <a:noFill/>
            <a:ln w="25560" cap="sq">
              <a:solidFill>
                <a:srgbClr val="BFBFBF"/>
              </a:solidFill>
              <a:prstDash val="dash"/>
              <a:miter lim="800000"/>
              <a:headEnd/>
              <a:tailEnd/>
            </a:ln>
            <a:effectLst>
              <a:outerShdw dist="74769" dir="938535" algn="ctr" rotWithShape="0">
                <a:srgbClr val="808080">
                  <a:alpha val="38033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Line 136"/>
            <p:cNvSpPr>
              <a:spLocks noChangeShapeType="1"/>
            </p:cNvSpPr>
            <p:nvPr/>
          </p:nvSpPr>
          <p:spPr bwMode="auto">
            <a:xfrm>
              <a:off x="1939926" y="2420542"/>
              <a:ext cx="227013" cy="1190"/>
            </a:xfrm>
            <a:prstGeom prst="line">
              <a:avLst/>
            </a:prstGeom>
            <a:noFill/>
            <a:ln w="25560" cap="sq">
              <a:solidFill>
                <a:srgbClr val="BFBFBF"/>
              </a:solidFill>
              <a:miter lim="800000"/>
              <a:headEnd/>
              <a:tailEnd/>
            </a:ln>
            <a:effectLst>
              <a:outerShdw dist="74769" dir="938535" algn="ctr" rotWithShape="0">
                <a:srgbClr val="808080">
                  <a:alpha val="38033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Line 137"/>
            <p:cNvSpPr>
              <a:spLocks noChangeShapeType="1"/>
            </p:cNvSpPr>
            <p:nvPr/>
          </p:nvSpPr>
          <p:spPr bwMode="auto">
            <a:xfrm>
              <a:off x="4665663" y="2416969"/>
              <a:ext cx="227012" cy="1191"/>
            </a:xfrm>
            <a:prstGeom prst="line">
              <a:avLst/>
            </a:prstGeom>
            <a:noFill/>
            <a:ln w="25560" cap="sq">
              <a:solidFill>
                <a:srgbClr val="BFBFBF"/>
              </a:solidFill>
              <a:miter lim="800000"/>
              <a:headEnd/>
              <a:tailEnd/>
            </a:ln>
            <a:effectLst>
              <a:outerShdw dist="74769" dir="938535" algn="ctr" rotWithShape="0">
                <a:srgbClr val="808080">
                  <a:alpha val="38033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Text Box 138"/>
            <p:cNvSpPr txBox="1">
              <a:spLocks noChangeArrowheads="1"/>
            </p:cNvSpPr>
            <p:nvPr/>
          </p:nvSpPr>
          <p:spPr bwMode="auto">
            <a:xfrm>
              <a:off x="854075" y="2143125"/>
              <a:ext cx="352928" cy="2791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itchFamily="34" charset="0"/>
                  <a:ea typeface="Geneva"/>
                  <a:cs typeface="Geneva"/>
                </a:defRPr>
              </a:lvl1pPr>
              <a:lvl2pPr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itchFamily="34" charset="0"/>
                  <a:ea typeface="Geneva"/>
                  <a:cs typeface="Geneva"/>
                </a:defRPr>
              </a:lvl2pPr>
              <a:lvl3pPr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itchFamily="34" charset="0"/>
                  <a:ea typeface="Geneva"/>
                  <a:cs typeface="Geneva"/>
                </a:defRPr>
              </a:lvl3pPr>
              <a:lvl4pPr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itchFamily="34" charset="0"/>
                  <a:ea typeface="Geneva"/>
                  <a:cs typeface="Geneva"/>
                </a:defRPr>
              </a:lvl4pPr>
              <a:lvl5pPr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itchFamily="34" charset="0"/>
                  <a:ea typeface="Geneva"/>
                  <a:cs typeface="Geneva"/>
                </a:defRPr>
              </a:lvl5pPr>
              <a:lvl6pPr marL="2514600" indent="-228600" defTabSz="45720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itchFamily="34" charset="0"/>
                  <a:ea typeface="Geneva"/>
                  <a:cs typeface="Geneva"/>
                </a:defRPr>
              </a:lvl6pPr>
              <a:lvl7pPr marL="2971800" indent="-228600" defTabSz="45720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itchFamily="34" charset="0"/>
                  <a:ea typeface="Geneva"/>
                  <a:cs typeface="Geneva"/>
                </a:defRPr>
              </a:lvl7pPr>
              <a:lvl8pPr marL="3429000" indent="-228600" defTabSz="45720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itchFamily="34" charset="0"/>
                  <a:ea typeface="Geneva"/>
                  <a:cs typeface="Geneva"/>
                </a:defRPr>
              </a:lvl8pPr>
              <a:lvl9pPr marL="3886200" indent="-228600" defTabSz="45720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itchFamily="34" charset="0"/>
                  <a:ea typeface="Geneva"/>
                  <a:cs typeface="Geneva"/>
                </a:defRPr>
              </a:lvl9pPr>
            </a:lstStyle>
            <a:p>
              <a:pPr eaLnBrk="1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 sz="1200">
                  <a:solidFill>
                    <a:srgbClr val="000000"/>
                  </a:solidFill>
                  <a:ea typeface="DejaVu Sans"/>
                  <a:cs typeface="DejaVu Sans"/>
                </a:rPr>
                <a:t>L3</a:t>
              </a:r>
            </a:p>
          </p:txBody>
        </p:sp>
        <p:sp>
          <p:nvSpPr>
            <p:cNvPr id="142" name="Text Box 139"/>
            <p:cNvSpPr txBox="1">
              <a:spLocks noChangeArrowheads="1"/>
            </p:cNvSpPr>
            <p:nvPr/>
          </p:nvSpPr>
          <p:spPr bwMode="auto">
            <a:xfrm>
              <a:off x="855664" y="2420541"/>
              <a:ext cx="352928" cy="2791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itchFamily="34" charset="0"/>
                  <a:ea typeface="Geneva"/>
                  <a:cs typeface="Geneva"/>
                </a:defRPr>
              </a:lvl1pPr>
              <a:lvl2pPr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itchFamily="34" charset="0"/>
                  <a:ea typeface="Geneva"/>
                  <a:cs typeface="Geneva"/>
                </a:defRPr>
              </a:lvl2pPr>
              <a:lvl3pPr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itchFamily="34" charset="0"/>
                  <a:ea typeface="Geneva"/>
                  <a:cs typeface="Geneva"/>
                </a:defRPr>
              </a:lvl3pPr>
              <a:lvl4pPr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itchFamily="34" charset="0"/>
                  <a:ea typeface="Geneva"/>
                  <a:cs typeface="Geneva"/>
                </a:defRPr>
              </a:lvl4pPr>
              <a:lvl5pPr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itchFamily="34" charset="0"/>
                  <a:ea typeface="Geneva"/>
                  <a:cs typeface="Geneva"/>
                </a:defRPr>
              </a:lvl5pPr>
              <a:lvl6pPr marL="2514600" indent="-228600" defTabSz="45720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itchFamily="34" charset="0"/>
                  <a:ea typeface="Geneva"/>
                  <a:cs typeface="Geneva"/>
                </a:defRPr>
              </a:lvl6pPr>
              <a:lvl7pPr marL="2971800" indent="-228600" defTabSz="45720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itchFamily="34" charset="0"/>
                  <a:ea typeface="Geneva"/>
                  <a:cs typeface="Geneva"/>
                </a:defRPr>
              </a:lvl7pPr>
              <a:lvl8pPr marL="3429000" indent="-228600" defTabSz="45720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itchFamily="34" charset="0"/>
                  <a:ea typeface="Geneva"/>
                  <a:cs typeface="Geneva"/>
                </a:defRPr>
              </a:lvl8pPr>
              <a:lvl9pPr marL="3886200" indent="-228600" defTabSz="45720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itchFamily="34" charset="0"/>
                  <a:ea typeface="Geneva"/>
                  <a:cs typeface="Geneva"/>
                </a:defRPr>
              </a:lvl9pPr>
            </a:lstStyle>
            <a:p>
              <a:pPr eaLnBrk="1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 sz="1200">
                  <a:solidFill>
                    <a:srgbClr val="000000"/>
                  </a:solidFill>
                  <a:ea typeface="DejaVu Sans"/>
                  <a:cs typeface="DejaVu Sans"/>
                </a:rPr>
                <a:t>L2</a:t>
              </a:r>
            </a:p>
          </p:txBody>
        </p:sp>
        <p:sp>
          <p:nvSpPr>
            <p:cNvPr id="143" name="Text Box 140"/>
            <p:cNvSpPr txBox="1">
              <a:spLocks noChangeArrowheads="1"/>
            </p:cNvSpPr>
            <p:nvPr/>
          </p:nvSpPr>
          <p:spPr bwMode="auto">
            <a:xfrm>
              <a:off x="44450" y="2975372"/>
              <a:ext cx="632401" cy="2484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itchFamily="34" charset="0"/>
                  <a:ea typeface="Geneva"/>
                  <a:cs typeface="Geneva"/>
                </a:defRPr>
              </a:lvl1pPr>
              <a:lvl2pPr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itchFamily="34" charset="0"/>
                  <a:ea typeface="Geneva"/>
                  <a:cs typeface="Geneva"/>
                </a:defRPr>
              </a:lvl2pPr>
              <a:lvl3pPr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itchFamily="34" charset="0"/>
                  <a:ea typeface="Geneva"/>
                  <a:cs typeface="Geneva"/>
                </a:defRPr>
              </a:lvl3pPr>
              <a:lvl4pPr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itchFamily="34" charset="0"/>
                  <a:ea typeface="Geneva"/>
                  <a:cs typeface="Geneva"/>
                </a:defRPr>
              </a:lvl4pPr>
              <a:lvl5pPr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itchFamily="34" charset="0"/>
                  <a:ea typeface="Geneva"/>
                  <a:cs typeface="Geneva"/>
                </a:defRPr>
              </a:lvl5pPr>
              <a:lvl6pPr marL="2514600" indent="-228600" defTabSz="45720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itchFamily="34" charset="0"/>
                  <a:ea typeface="Geneva"/>
                  <a:cs typeface="Geneva"/>
                </a:defRPr>
              </a:lvl6pPr>
              <a:lvl7pPr marL="2971800" indent="-228600" defTabSz="45720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itchFamily="34" charset="0"/>
                  <a:ea typeface="Geneva"/>
                  <a:cs typeface="Geneva"/>
                </a:defRPr>
              </a:lvl7pPr>
              <a:lvl8pPr marL="3429000" indent="-228600" defTabSz="45720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itchFamily="34" charset="0"/>
                  <a:ea typeface="Geneva"/>
                  <a:cs typeface="Geneva"/>
                </a:defRPr>
              </a:lvl8pPr>
              <a:lvl9pPr marL="3886200" indent="-228600" defTabSz="45720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itchFamily="34" charset="0"/>
                  <a:ea typeface="Geneva"/>
                  <a:cs typeface="Geneva"/>
                </a:defRPr>
              </a:lvl9pPr>
            </a:lstStyle>
            <a:p>
              <a:pPr eaLnBrk="1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 sz="1000" i="1">
                  <a:solidFill>
                    <a:srgbClr val="000000"/>
                  </a:solidFill>
                  <a:ea typeface="DejaVu Sans"/>
                  <a:cs typeface="DejaVu Sans"/>
                </a:rPr>
                <a:t>Access</a:t>
              </a:r>
            </a:p>
          </p:txBody>
        </p:sp>
        <p:sp>
          <p:nvSpPr>
            <p:cNvPr id="144" name="Text Box 141"/>
            <p:cNvSpPr txBox="1">
              <a:spLocks noChangeArrowheads="1"/>
            </p:cNvSpPr>
            <p:nvPr/>
          </p:nvSpPr>
          <p:spPr bwMode="auto">
            <a:xfrm>
              <a:off x="50801" y="2289572"/>
              <a:ext cx="910672" cy="2484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itchFamily="34" charset="0"/>
                  <a:ea typeface="Geneva"/>
                  <a:cs typeface="Geneva"/>
                </a:defRPr>
              </a:lvl1pPr>
              <a:lvl2pPr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itchFamily="34" charset="0"/>
                  <a:ea typeface="Geneva"/>
                  <a:cs typeface="Geneva"/>
                </a:defRPr>
              </a:lvl2pPr>
              <a:lvl3pPr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itchFamily="34" charset="0"/>
                  <a:ea typeface="Geneva"/>
                  <a:cs typeface="Geneva"/>
                </a:defRPr>
              </a:lvl3pPr>
              <a:lvl4pPr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itchFamily="34" charset="0"/>
                  <a:ea typeface="Geneva"/>
                  <a:cs typeface="Geneva"/>
                </a:defRPr>
              </a:lvl4pPr>
              <a:lvl5pPr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itchFamily="34" charset="0"/>
                  <a:ea typeface="Geneva"/>
                  <a:cs typeface="Geneva"/>
                </a:defRPr>
              </a:lvl5pPr>
              <a:lvl6pPr marL="2514600" indent="-228600" defTabSz="45720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itchFamily="34" charset="0"/>
                  <a:ea typeface="Geneva"/>
                  <a:cs typeface="Geneva"/>
                </a:defRPr>
              </a:lvl6pPr>
              <a:lvl7pPr marL="2971800" indent="-228600" defTabSz="45720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itchFamily="34" charset="0"/>
                  <a:ea typeface="Geneva"/>
                  <a:cs typeface="Geneva"/>
                </a:defRPr>
              </a:lvl7pPr>
              <a:lvl8pPr marL="3429000" indent="-228600" defTabSz="45720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itchFamily="34" charset="0"/>
                  <a:ea typeface="Geneva"/>
                  <a:cs typeface="Geneva"/>
                </a:defRPr>
              </a:lvl8pPr>
              <a:lvl9pPr marL="3886200" indent="-228600" defTabSz="45720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itchFamily="34" charset="0"/>
                  <a:ea typeface="Geneva"/>
                  <a:cs typeface="Geneva"/>
                </a:defRPr>
              </a:lvl9pPr>
            </a:lstStyle>
            <a:p>
              <a:pPr eaLnBrk="1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 sz="1000" i="1">
                  <a:solidFill>
                    <a:srgbClr val="000000"/>
                  </a:solidFill>
                  <a:ea typeface="DejaVu Sans"/>
                  <a:cs typeface="DejaVu Sans"/>
                </a:rPr>
                <a:t>Aggregation</a:t>
              </a:r>
            </a:p>
          </p:txBody>
        </p:sp>
        <p:sp>
          <p:nvSpPr>
            <p:cNvPr id="145" name="Text Box 142"/>
            <p:cNvSpPr txBox="1">
              <a:spLocks noChangeArrowheads="1"/>
            </p:cNvSpPr>
            <p:nvPr/>
          </p:nvSpPr>
          <p:spPr bwMode="auto">
            <a:xfrm>
              <a:off x="26988" y="1608535"/>
              <a:ext cx="489639" cy="2484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itchFamily="34" charset="0"/>
                  <a:ea typeface="Geneva"/>
                  <a:cs typeface="Geneva"/>
                </a:defRPr>
              </a:lvl1pPr>
              <a:lvl2pPr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itchFamily="34" charset="0"/>
                  <a:ea typeface="Geneva"/>
                  <a:cs typeface="Geneva"/>
                </a:defRPr>
              </a:lvl2pPr>
              <a:lvl3pPr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itchFamily="34" charset="0"/>
                  <a:ea typeface="Geneva"/>
                  <a:cs typeface="Geneva"/>
                </a:defRPr>
              </a:lvl3pPr>
              <a:lvl4pPr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itchFamily="34" charset="0"/>
                  <a:ea typeface="Geneva"/>
                  <a:cs typeface="Geneva"/>
                </a:defRPr>
              </a:lvl4pPr>
              <a:lvl5pPr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itchFamily="34" charset="0"/>
                  <a:ea typeface="Geneva"/>
                  <a:cs typeface="Geneva"/>
                </a:defRPr>
              </a:lvl5pPr>
              <a:lvl6pPr marL="2514600" indent="-228600" defTabSz="45720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itchFamily="34" charset="0"/>
                  <a:ea typeface="Geneva"/>
                  <a:cs typeface="Geneva"/>
                </a:defRPr>
              </a:lvl6pPr>
              <a:lvl7pPr marL="2971800" indent="-228600" defTabSz="45720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itchFamily="34" charset="0"/>
                  <a:ea typeface="Geneva"/>
                  <a:cs typeface="Geneva"/>
                </a:defRPr>
              </a:lvl7pPr>
              <a:lvl8pPr marL="3429000" indent="-228600" defTabSz="45720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itchFamily="34" charset="0"/>
                  <a:ea typeface="Geneva"/>
                  <a:cs typeface="Geneva"/>
                </a:defRPr>
              </a:lvl8pPr>
              <a:lvl9pPr marL="3886200" indent="-228600" defTabSz="45720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itchFamily="34" charset="0"/>
                  <a:ea typeface="Geneva"/>
                  <a:cs typeface="Geneva"/>
                </a:defRPr>
              </a:lvl9pPr>
            </a:lstStyle>
            <a:p>
              <a:pPr eaLnBrk="1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 sz="1000" i="1">
                  <a:solidFill>
                    <a:srgbClr val="000000"/>
                  </a:solidFill>
                  <a:ea typeface="DejaVu Sans"/>
                  <a:cs typeface="DejaVu Sans"/>
                </a:rPr>
                <a:t>Core</a:t>
              </a:r>
            </a:p>
          </p:txBody>
        </p:sp>
        <p:sp>
          <p:nvSpPr>
            <p:cNvPr id="146" name="Line 143"/>
            <p:cNvSpPr>
              <a:spLocks noChangeShapeType="1"/>
            </p:cNvSpPr>
            <p:nvPr/>
          </p:nvSpPr>
          <p:spPr bwMode="auto">
            <a:xfrm flipV="1">
              <a:off x="1216025" y="3225404"/>
              <a:ext cx="1588" cy="148828"/>
            </a:xfrm>
            <a:prstGeom prst="line">
              <a:avLst/>
            </a:prstGeom>
            <a:noFill/>
            <a:ln w="25560" cap="sq">
              <a:solidFill>
                <a:srgbClr val="BFBFBF"/>
              </a:solidFill>
              <a:miter lim="800000"/>
              <a:headEnd/>
              <a:tailEnd/>
            </a:ln>
            <a:effectLst>
              <a:outerShdw dist="74769" dir="938535" algn="ctr" rotWithShape="0">
                <a:srgbClr val="808080">
                  <a:alpha val="38033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Line 144"/>
            <p:cNvSpPr>
              <a:spLocks noChangeShapeType="1"/>
            </p:cNvSpPr>
            <p:nvPr/>
          </p:nvSpPr>
          <p:spPr bwMode="auto">
            <a:xfrm flipV="1">
              <a:off x="1795464" y="3208735"/>
              <a:ext cx="1587" cy="150019"/>
            </a:xfrm>
            <a:prstGeom prst="line">
              <a:avLst/>
            </a:prstGeom>
            <a:noFill/>
            <a:ln w="25560" cap="sq">
              <a:solidFill>
                <a:srgbClr val="BFBFBF"/>
              </a:solidFill>
              <a:miter lim="800000"/>
              <a:headEnd/>
              <a:tailEnd/>
            </a:ln>
            <a:effectLst>
              <a:outerShdw dist="74769" dir="938535" algn="ctr" rotWithShape="0">
                <a:srgbClr val="808080">
                  <a:alpha val="38033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" name="Line 145"/>
            <p:cNvSpPr>
              <a:spLocks noChangeShapeType="1"/>
            </p:cNvSpPr>
            <p:nvPr/>
          </p:nvSpPr>
          <p:spPr bwMode="auto">
            <a:xfrm flipV="1">
              <a:off x="2347914" y="3208735"/>
              <a:ext cx="1587" cy="150019"/>
            </a:xfrm>
            <a:prstGeom prst="line">
              <a:avLst/>
            </a:prstGeom>
            <a:noFill/>
            <a:ln w="25560" cap="sq">
              <a:solidFill>
                <a:srgbClr val="BFBFBF"/>
              </a:solidFill>
              <a:miter lim="800000"/>
              <a:headEnd/>
              <a:tailEnd/>
            </a:ln>
            <a:effectLst>
              <a:outerShdw dist="74769" dir="938535" algn="ctr" rotWithShape="0">
                <a:srgbClr val="808080">
                  <a:alpha val="38033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" name="Line 146"/>
            <p:cNvSpPr>
              <a:spLocks noChangeShapeType="1"/>
            </p:cNvSpPr>
            <p:nvPr/>
          </p:nvSpPr>
          <p:spPr bwMode="auto">
            <a:xfrm flipV="1">
              <a:off x="2914650" y="3225404"/>
              <a:ext cx="1588" cy="150019"/>
            </a:xfrm>
            <a:prstGeom prst="line">
              <a:avLst/>
            </a:prstGeom>
            <a:noFill/>
            <a:ln w="25560" cap="sq">
              <a:solidFill>
                <a:srgbClr val="BFBFBF"/>
              </a:solidFill>
              <a:miter lim="800000"/>
              <a:headEnd/>
              <a:tailEnd/>
            </a:ln>
            <a:effectLst>
              <a:outerShdw dist="74769" dir="938535" algn="ctr" rotWithShape="0">
                <a:srgbClr val="808080">
                  <a:alpha val="38033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0" name="Line 147"/>
            <p:cNvSpPr>
              <a:spLocks noChangeShapeType="1"/>
            </p:cNvSpPr>
            <p:nvPr/>
          </p:nvSpPr>
          <p:spPr bwMode="auto">
            <a:xfrm flipV="1">
              <a:off x="3960814" y="3208735"/>
              <a:ext cx="1587" cy="150019"/>
            </a:xfrm>
            <a:prstGeom prst="line">
              <a:avLst/>
            </a:prstGeom>
            <a:noFill/>
            <a:ln w="25560" cap="sq">
              <a:solidFill>
                <a:srgbClr val="BFBFBF"/>
              </a:solidFill>
              <a:miter lim="800000"/>
              <a:headEnd/>
              <a:tailEnd/>
            </a:ln>
            <a:effectLst>
              <a:outerShdw dist="74769" dir="938535" algn="ctr" rotWithShape="0">
                <a:srgbClr val="808080">
                  <a:alpha val="38033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Line 148"/>
            <p:cNvSpPr>
              <a:spLocks noChangeShapeType="1"/>
            </p:cNvSpPr>
            <p:nvPr/>
          </p:nvSpPr>
          <p:spPr bwMode="auto">
            <a:xfrm flipV="1">
              <a:off x="4518025" y="3208735"/>
              <a:ext cx="1588" cy="150019"/>
            </a:xfrm>
            <a:prstGeom prst="line">
              <a:avLst/>
            </a:prstGeom>
            <a:noFill/>
            <a:ln w="25560" cap="sq">
              <a:solidFill>
                <a:srgbClr val="BFBFBF"/>
              </a:solidFill>
              <a:miter lim="800000"/>
              <a:headEnd/>
              <a:tailEnd/>
            </a:ln>
            <a:effectLst>
              <a:outerShdw dist="74769" dir="938535" algn="ctr" rotWithShape="0">
                <a:srgbClr val="808080">
                  <a:alpha val="38033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" name="Line 149"/>
            <p:cNvSpPr>
              <a:spLocks noChangeShapeType="1"/>
            </p:cNvSpPr>
            <p:nvPr/>
          </p:nvSpPr>
          <p:spPr bwMode="auto">
            <a:xfrm flipV="1">
              <a:off x="5083175" y="3225404"/>
              <a:ext cx="1588" cy="150019"/>
            </a:xfrm>
            <a:prstGeom prst="line">
              <a:avLst/>
            </a:prstGeom>
            <a:noFill/>
            <a:ln w="25560" cap="sq">
              <a:solidFill>
                <a:srgbClr val="BFBFBF"/>
              </a:solidFill>
              <a:miter lim="800000"/>
              <a:headEnd/>
              <a:tailEnd/>
            </a:ln>
            <a:effectLst>
              <a:outerShdw dist="74769" dir="938535" algn="ctr" rotWithShape="0">
                <a:srgbClr val="808080">
                  <a:alpha val="38033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Line 150"/>
            <p:cNvSpPr>
              <a:spLocks noChangeShapeType="1"/>
            </p:cNvSpPr>
            <p:nvPr/>
          </p:nvSpPr>
          <p:spPr bwMode="auto">
            <a:xfrm flipV="1">
              <a:off x="5649914" y="3213498"/>
              <a:ext cx="1587" cy="150019"/>
            </a:xfrm>
            <a:prstGeom prst="line">
              <a:avLst/>
            </a:prstGeom>
            <a:noFill/>
            <a:ln w="25560" cap="sq">
              <a:solidFill>
                <a:srgbClr val="BFBFBF"/>
              </a:solidFill>
              <a:miter lim="800000"/>
              <a:headEnd/>
              <a:tailEnd/>
            </a:ln>
            <a:effectLst>
              <a:outerShdw dist="74769" dir="938535" algn="ctr" rotWithShape="0">
                <a:srgbClr val="808080">
                  <a:alpha val="38033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" name="Freeform 152"/>
            <p:cNvSpPr>
              <a:spLocks/>
            </p:cNvSpPr>
            <p:nvPr/>
          </p:nvSpPr>
          <p:spPr bwMode="auto">
            <a:xfrm>
              <a:off x="4967289" y="2493168"/>
              <a:ext cx="758825" cy="957263"/>
            </a:xfrm>
            <a:custGeom>
              <a:avLst/>
              <a:gdLst>
                <a:gd name="T0" fmla="*/ 5410 w 758409"/>
                <a:gd name="T1" fmla="*/ 1276350 h 1277319"/>
                <a:gd name="T2" fmla="*/ 12063 w 758409"/>
                <a:gd name="T3" fmla="*/ 764736 h 1277319"/>
                <a:gd name="T4" fmla="*/ 111851 w 758409"/>
                <a:gd name="T5" fmla="*/ 639 h 1277319"/>
                <a:gd name="T6" fmla="*/ 670672 w 758409"/>
                <a:gd name="T7" fmla="*/ 645138 h 1277319"/>
                <a:gd name="T8" fmla="*/ 757156 w 758409"/>
                <a:gd name="T9" fmla="*/ 1276350 h 12773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58409" h="1277319">
                  <a:moveTo>
                    <a:pt x="5407" y="1277319"/>
                  </a:moveTo>
                  <a:cubicBezTo>
                    <a:pt x="-134" y="1127708"/>
                    <a:pt x="-5674" y="978097"/>
                    <a:pt x="12056" y="765317"/>
                  </a:cubicBezTo>
                  <a:cubicBezTo>
                    <a:pt x="29786" y="552537"/>
                    <a:pt x="2082" y="20587"/>
                    <a:pt x="111790" y="639"/>
                  </a:cubicBezTo>
                  <a:cubicBezTo>
                    <a:pt x="221498" y="-19309"/>
                    <a:pt x="562812" y="432848"/>
                    <a:pt x="670304" y="645628"/>
                  </a:cubicBezTo>
                  <a:cubicBezTo>
                    <a:pt x="777796" y="858408"/>
                    <a:pt x="756741" y="1277319"/>
                    <a:pt x="756741" y="1277319"/>
                  </a:cubicBezTo>
                </a:path>
              </a:pathLst>
            </a:custGeom>
            <a:noFill/>
            <a:ln w="25560" cap="flat">
              <a:solidFill>
                <a:srgbClr val="FD4007"/>
              </a:solidFill>
              <a:round/>
              <a:headEnd type="triangle" w="med" len="med"/>
              <a:tailEnd type="triangle" w="med" len="med"/>
            </a:ln>
            <a:effectLst>
              <a:outerShdw dist="74769" dir="938535" algn="ctr" rotWithShape="0">
                <a:srgbClr val="000000">
                  <a:alpha val="38033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" name="Text Box 153"/>
            <p:cNvSpPr txBox="1">
              <a:spLocks noChangeArrowheads="1"/>
            </p:cNvSpPr>
            <p:nvPr/>
          </p:nvSpPr>
          <p:spPr bwMode="auto">
            <a:xfrm>
              <a:off x="1790701" y="2412206"/>
              <a:ext cx="583955" cy="2637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itchFamily="34" charset="0"/>
                  <a:ea typeface="Geneva"/>
                  <a:cs typeface="Geneva"/>
                </a:defRPr>
              </a:lvl1pPr>
              <a:lvl2pPr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itchFamily="34" charset="0"/>
                  <a:ea typeface="Geneva"/>
                  <a:cs typeface="Geneva"/>
                </a:defRPr>
              </a:lvl2pPr>
              <a:lvl3pPr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itchFamily="34" charset="0"/>
                  <a:ea typeface="Geneva"/>
                  <a:cs typeface="Geneva"/>
                </a:defRPr>
              </a:lvl3pPr>
              <a:lvl4pPr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itchFamily="34" charset="0"/>
                  <a:ea typeface="Geneva"/>
                  <a:cs typeface="Geneva"/>
                </a:defRPr>
              </a:lvl4pPr>
              <a:lvl5pPr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itchFamily="34" charset="0"/>
                  <a:ea typeface="Geneva"/>
                  <a:cs typeface="Geneva"/>
                </a:defRPr>
              </a:lvl5pPr>
              <a:lvl6pPr marL="2514600" indent="-228600" defTabSz="45720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itchFamily="34" charset="0"/>
                  <a:ea typeface="Geneva"/>
                  <a:cs typeface="Geneva"/>
                </a:defRPr>
              </a:lvl6pPr>
              <a:lvl7pPr marL="2971800" indent="-228600" defTabSz="45720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itchFamily="34" charset="0"/>
                  <a:ea typeface="Geneva"/>
                  <a:cs typeface="Geneva"/>
                </a:defRPr>
              </a:lvl7pPr>
              <a:lvl8pPr marL="3429000" indent="-228600" defTabSz="45720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itchFamily="34" charset="0"/>
                  <a:ea typeface="Geneva"/>
                  <a:cs typeface="Geneva"/>
                </a:defRPr>
              </a:lvl8pPr>
              <a:lvl9pPr marL="3886200" indent="-228600" defTabSz="45720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itchFamily="34" charset="0"/>
                  <a:ea typeface="Geneva"/>
                  <a:cs typeface="Geneva"/>
                </a:defRPr>
              </a:lvl9pPr>
            </a:lstStyle>
            <a:p>
              <a:pPr eaLnBrk="1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 sz="1100" dirty="0">
                  <a:solidFill>
                    <a:srgbClr val="000000"/>
                  </a:solidFill>
                  <a:ea typeface="DejaVu Sans"/>
                  <a:cs typeface="DejaVu Sans"/>
                </a:rPr>
                <a:t>VRRP</a:t>
              </a:r>
            </a:p>
          </p:txBody>
        </p:sp>
        <p:sp>
          <p:nvSpPr>
            <p:cNvPr id="156" name="Text Box 154"/>
            <p:cNvSpPr txBox="1">
              <a:spLocks noChangeArrowheads="1"/>
            </p:cNvSpPr>
            <p:nvPr/>
          </p:nvSpPr>
          <p:spPr bwMode="auto">
            <a:xfrm>
              <a:off x="4541838" y="2408635"/>
              <a:ext cx="583955" cy="2637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itchFamily="34" charset="0"/>
                  <a:ea typeface="Geneva"/>
                  <a:cs typeface="Geneva"/>
                </a:defRPr>
              </a:lvl1pPr>
              <a:lvl2pPr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itchFamily="34" charset="0"/>
                  <a:ea typeface="Geneva"/>
                  <a:cs typeface="Geneva"/>
                </a:defRPr>
              </a:lvl2pPr>
              <a:lvl3pPr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itchFamily="34" charset="0"/>
                  <a:ea typeface="Geneva"/>
                  <a:cs typeface="Geneva"/>
                </a:defRPr>
              </a:lvl3pPr>
              <a:lvl4pPr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itchFamily="34" charset="0"/>
                  <a:ea typeface="Geneva"/>
                  <a:cs typeface="Geneva"/>
                </a:defRPr>
              </a:lvl4pPr>
              <a:lvl5pPr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itchFamily="34" charset="0"/>
                  <a:ea typeface="Geneva"/>
                  <a:cs typeface="Geneva"/>
                </a:defRPr>
              </a:lvl5pPr>
              <a:lvl6pPr marL="2514600" indent="-228600" defTabSz="45720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itchFamily="34" charset="0"/>
                  <a:ea typeface="Geneva"/>
                  <a:cs typeface="Geneva"/>
                </a:defRPr>
              </a:lvl6pPr>
              <a:lvl7pPr marL="2971800" indent="-228600" defTabSz="45720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itchFamily="34" charset="0"/>
                  <a:ea typeface="Geneva"/>
                  <a:cs typeface="Geneva"/>
                </a:defRPr>
              </a:lvl7pPr>
              <a:lvl8pPr marL="3429000" indent="-228600" defTabSz="45720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itchFamily="34" charset="0"/>
                  <a:ea typeface="Geneva"/>
                  <a:cs typeface="Geneva"/>
                </a:defRPr>
              </a:lvl8pPr>
              <a:lvl9pPr marL="3886200" indent="-228600" defTabSz="45720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itchFamily="34" charset="0"/>
                  <a:ea typeface="Geneva"/>
                  <a:cs typeface="Geneva"/>
                </a:defRPr>
              </a:lvl9pPr>
            </a:lstStyle>
            <a:p>
              <a:pPr eaLnBrk="1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 sz="1100">
                  <a:solidFill>
                    <a:srgbClr val="000000"/>
                  </a:solidFill>
                  <a:ea typeface="DejaVu Sans"/>
                  <a:cs typeface="DejaVu Sans"/>
                </a:rPr>
                <a:t>VRRP</a:t>
              </a:r>
            </a:p>
          </p:txBody>
        </p:sp>
        <p:sp>
          <p:nvSpPr>
            <p:cNvPr id="157" name="Text Box 155"/>
            <p:cNvSpPr txBox="1">
              <a:spLocks noChangeArrowheads="1"/>
            </p:cNvSpPr>
            <p:nvPr/>
          </p:nvSpPr>
          <p:spPr bwMode="auto">
            <a:xfrm>
              <a:off x="1720850" y="2693194"/>
              <a:ext cx="453554" cy="2637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itchFamily="34" charset="0"/>
                  <a:ea typeface="Geneva"/>
                  <a:cs typeface="Geneva"/>
                </a:defRPr>
              </a:lvl1pPr>
              <a:lvl2pPr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itchFamily="34" charset="0"/>
                  <a:ea typeface="Geneva"/>
                  <a:cs typeface="Geneva"/>
                </a:defRPr>
              </a:lvl2pPr>
              <a:lvl3pPr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itchFamily="34" charset="0"/>
                  <a:ea typeface="Geneva"/>
                  <a:cs typeface="Geneva"/>
                </a:defRPr>
              </a:lvl3pPr>
              <a:lvl4pPr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itchFamily="34" charset="0"/>
                  <a:ea typeface="Geneva"/>
                  <a:cs typeface="Geneva"/>
                </a:defRPr>
              </a:lvl4pPr>
              <a:lvl5pPr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itchFamily="34" charset="0"/>
                  <a:ea typeface="Geneva"/>
                  <a:cs typeface="Geneva"/>
                </a:defRPr>
              </a:lvl5pPr>
              <a:lvl6pPr marL="2514600" indent="-228600" defTabSz="45720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itchFamily="34" charset="0"/>
                  <a:ea typeface="Geneva"/>
                  <a:cs typeface="Geneva"/>
                </a:defRPr>
              </a:lvl6pPr>
              <a:lvl7pPr marL="2971800" indent="-228600" defTabSz="45720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itchFamily="34" charset="0"/>
                  <a:ea typeface="Geneva"/>
                  <a:cs typeface="Geneva"/>
                </a:defRPr>
              </a:lvl7pPr>
              <a:lvl8pPr marL="3429000" indent="-228600" defTabSz="45720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itchFamily="34" charset="0"/>
                  <a:ea typeface="Geneva"/>
                  <a:cs typeface="Geneva"/>
                </a:defRPr>
              </a:lvl8pPr>
              <a:lvl9pPr marL="3886200" indent="-228600" defTabSz="45720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itchFamily="34" charset="0"/>
                  <a:ea typeface="Geneva"/>
                  <a:cs typeface="Geneva"/>
                </a:defRPr>
              </a:lvl9pPr>
            </a:lstStyle>
            <a:p>
              <a:pPr eaLnBrk="1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 sz="1100">
                  <a:solidFill>
                    <a:srgbClr val="000000"/>
                  </a:solidFill>
                  <a:ea typeface="DejaVu Sans"/>
                  <a:cs typeface="DejaVu Sans"/>
                </a:rPr>
                <a:t>STP</a:t>
              </a:r>
            </a:p>
          </p:txBody>
        </p:sp>
        <p:sp>
          <p:nvSpPr>
            <p:cNvPr id="158" name="Text Box 156"/>
            <p:cNvSpPr txBox="1">
              <a:spLocks noChangeArrowheads="1"/>
            </p:cNvSpPr>
            <p:nvPr/>
          </p:nvSpPr>
          <p:spPr bwMode="auto">
            <a:xfrm>
              <a:off x="4606925" y="2709862"/>
              <a:ext cx="453554" cy="2637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itchFamily="34" charset="0"/>
                  <a:ea typeface="Geneva"/>
                  <a:cs typeface="Geneva"/>
                </a:defRPr>
              </a:lvl1pPr>
              <a:lvl2pPr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itchFamily="34" charset="0"/>
                  <a:ea typeface="Geneva"/>
                  <a:cs typeface="Geneva"/>
                </a:defRPr>
              </a:lvl2pPr>
              <a:lvl3pPr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itchFamily="34" charset="0"/>
                  <a:ea typeface="Geneva"/>
                  <a:cs typeface="Geneva"/>
                </a:defRPr>
              </a:lvl3pPr>
              <a:lvl4pPr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itchFamily="34" charset="0"/>
                  <a:ea typeface="Geneva"/>
                  <a:cs typeface="Geneva"/>
                </a:defRPr>
              </a:lvl4pPr>
              <a:lvl5pPr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itchFamily="34" charset="0"/>
                  <a:ea typeface="Geneva"/>
                  <a:cs typeface="Geneva"/>
                </a:defRPr>
              </a:lvl5pPr>
              <a:lvl6pPr marL="2514600" indent="-228600" defTabSz="45720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itchFamily="34" charset="0"/>
                  <a:ea typeface="Geneva"/>
                  <a:cs typeface="Geneva"/>
                </a:defRPr>
              </a:lvl6pPr>
              <a:lvl7pPr marL="2971800" indent="-228600" defTabSz="45720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itchFamily="34" charset="0"/>
                  <a:ea typeface="Geneva"/>
                  <a:cs typeface="Geneva"/>
                </a:defRPr>
              </a:lvl7pPr>
              <a:lvl8pPr marL="3429000" indent="-228600" defTabSz="45720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itchFamily="34" charset="0"/>
                  <a:ea typeface="Geneva"/>
                  <a:cs typeface="Geneva"/>
                </a:defRPr>
              </a:lvl8pPr>
              <a:lvl9pPr marL="3886200" indent="-228600" defTabSz="45720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itchFamily="34" charset="0"/>
                  <a:ea typeface="Geneva"/>
                  <a:cs typeface="Geneva"/>
                </a:defRPr>
              </a:lvl9pPr>
            </a:lstStyle>
            <a:p>
              <a:pPr eaLnBrk="1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 sz="1100">
                  <a:solidFill>
                    <a:srgbClr val="000000"/>
                  </a:solidFill>
                  <a:ea typeface="DejaVu Sans"/>
                  <a:cs typeface="DejaVu Sans"/>
                </a:rPr>
                <a:t>STP</a:t>
              </a:r>
            </a:p>
          </p:txBody>
        </p:sp>
        <p:sp>
          <p:nvSpPr>
            <p:cNvPr id="159" name="Line 157"/>
            <p:cNvSpPr>
              <a:spLocks noChangeShapeType="1"/>
            </p:cNvSpPr>
            <p:nvPr/>
          </p:nvSpPr>
          <p:spPr bwMode="auto">
            <a:xfrm>
              <a:off x="1724025" y="2009775"/>
              <a:ext cx="1252538" cy="1191"/>
            </a:xfrm>
            <a:prstGeom prst="line">
              <a:avLst/>
            </a:prstGeom>
            <a:noFill/>
            <a:ln w="25560" cap="sq">
              <a:solidFill>
                <a:srgbClr val="000000"/>
              </a:solidFill>
              <a:miter lim="800000"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" name="Line 158"/>
            <p:cNvSpPr>
              <a:spLocks noChangeShapeType="1"/>
            </p:cNvSpPr>
            <p:nvPr/>
          </p:nvSpPr>
          <p:spPr bwMode="auto">
            <a:xfrm flipH="1">
              <a:off x="3857626" y="2009775"/>
              <a:ext cx="1116013" cy="1191"/>
            </a:xfrm>
            <a:prstGeom prst="line">
              <a:avLst/>
            </a:prstGeom>
            <a:noFill/>
            <a:ln w="25560" cap="sq">
              <a:solidFill>
                <a:srgbClr val="000000"/>
              </a:solidFill>
              <a:miter lim="800000"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161" name="Picture 15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7975" y="1521619"/>
              <a:ext cx="458788" cy="3500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162" name="Picture 16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2501" y="1521619"/>
              <a:ext cx="460375" cy="3500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63" name="Line 161"/>
            <p:cNvSpPr>
              <a:spLocks noChangeShapeType="1"/>
            </p:cNvSpPr>
            <p:nvPr/>
          </p:nvSpPr>
          <p:spPr bwMode="auto">
            <a:xfrm flipV="1">
              <a:off x="1724025" y="1866900"/>
              <a:ext cx="1354138" cy="388144"/>
            </a:xfrm>
            <a:prstGeom prst="line">
              <a:avLst/>
            </a:prstGeom>
            <a:noFill/>
            <a:ln w="25560" cap="sq">
              <a:solidFill>
                <a:srgbClr val="BFBFBF"/>
              </a:solidFill>
              <a:miter lim="800000"/>
              <a:headEnd/>
              <a:tailEnd/>
            </a:ln>
            <a:effectLst>
              <a:outerShdw dist="74769" dir="938535" algn="ctr" rotWithShape="0">
                <a:srgbClr val="808080">
                  <a:alpha val="38033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" name="Line 162"/>
            <p:cNvSpPr>
              <a:spLocks noChangeShapeType="1"/>
            </p:cNvSpPr>
            <p:nvPr/>
          </p:nvSpPr>
          <p:spPr bwMode="auto">
            <a:xfrm flipV="1">
              <a:off x="1724026" y="1866900"/>
              <a:ext cx="1998663" cy="388144"/>
            </a:xfrm>
            <a:prstGeom prst="line">
              <a:avLst/>
            </a:prstGeom>
            <a:noFill/>
            <a:ln w="25560" cap="sq">
              <a:solidFill>
                <a:srgbClr val="BFBFBF"/>
              </a:solidFill>
              <a:miter lim="800000"/>
              <a:headEnd/>
              <a:tailEnd/>
            </a:ln>
            <a:effectLst>
              <a:outerShdw dist="74769" dir="938535" algn="ctr" rotWithShape="0">
                <a:srgbClr val="808080">
                  <a:alpha val="38033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" name="Line 163"/>
            <p:cNvSpPr>
              <a:spLocks noChangeShapeType="1"/>
            </p:cNvSpPr>
            <p:nvPr/>
          </p:nvSpPr>
          <p:spPr bwMode="auto">
            <a:xfrm flipV="1">
              <a:off x="2368551" y="1866900"/>
              <a:ext cx="709613" cy="388144"/>
            </a:xfrm>
            <a:prstGeom prst="line">
              <a:avLst/>
            </a:prstGeom>
            <a:noFill/>
            <a:ln w="25560" cap="sq">
              <a:solidFill>
                <a:srgbClr val="BFBFBF"/>
              </a:solidFill>
              <a:miter lim="800000"/>
              <a:headEnd/>
              <a:tailEnd/>
            </a:ln>
            <a:effectLst>
              <a:outerShdw dist="74769" dir="938535" algn="ctr" rotWithShape="0">
                <a:srgbClr val="808080">
                  <a:alpha val="38033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" name="Line 164"/>
            <p:cNvSpPr>
              <a:spLocks noChangeShapeType="1"/>
            </p:cNvSpPr>
            <p:nvPr/>
          </p:nvSpPr>
          <p:spPr bwMode="auto">
            <a:xfrm flipV="1">
              <a:off x="2368550" y="1866900"/>
              <a:ext cx="1354138" cy="388144"/>
            </a:xfrm>
            <a:prstGeom prst="line">
              <a:avLst/>
            </a:prstGeom>
            <a:noFill/>
            <a:ln w="25560" cap="sq">
              <a:solidFill>
                <a:srgbClr val="BFBFBF"/>
              </a:solidFill>
              <a:miter lim="800000"/>
              <a:headEnd/>
              <a:tailEnd/>
            </a:ln>
            <a:effectLst>
              <a:outerShdw dist="74769" dir="938535" algn="ctr" rotWithShape="0">
                <a:srgbClr val="808080">
                  <a:alpha val="38033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" name="Line 165"/>
            <p:cNvSpPr>
              <a:spLocks noChangeShapeType="1"/>
            </p:cNvSpPr>
            <p:nvPr/>
          </p:nvSpPr>
          <p:spPr bwMode="auto">
            <a:xfrm flipH="1" flipV="1">
              <a:off x="3716338" y="1866900"/>
              <a:ext cx="1395412" cy="385763"/>
            </a:xfrm>
            <a:prstGeom prst="line">
              <a:avLst/>
            </a:prstGeom>
            <a:noFill/>
            <a:ln w="25560" cap="sq">
              <a:solidFill>
                <a:srgbClr val="BFBFBF"/>
              </a:solidFill>
              <a:miter lim="800000"/>
              <a:headEnd/>
              <a:tailEnd/>
            </a:ln>
            <a:effectLst>
              <a:outerShdw dist="74769" dir="938535" algn="ctr" rotWithShape="0">
                <a:srgbClr val="808080">
                  <a:alpha val="38033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" name="Line 166"/>
            <p:cNvSpPr>
              <a:spLocks noChangeShapeType="1"/>
            </p:cNvSpPr>
            <p:nvPr/>
          </p:nvSpPr>
          <p:spPr bwMode="auto">
            <a:xfrm flipH="1" flipV="1">
              <a:off x="3090864" y="1866900"/>
              <a:ext cx="1374775" cy="385763"/>
            </a:xfrm>
            <a:prstGeom prst="line">
              <a:avLst/>
            </a:prstGeom>
            <a:noFill/>
            <a:ln w="25560" cap="sq">
              <a:solidFill>
                <a:srgbClr val="BFBFBF"/>
              </a:solidFill>
              <a:miter lim="800000"/>
              <a:headEnd/>
              <a:tailEnd/>
            </a:ln>
            <a:effectLst>
              <a:outerShdw dist="74769" dir="938535" algn="ctr" rotWithShape="0">
                <a:srgbClr val="808080">
                  <a:alpha val="38033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9" name="Line 167"/>
            <p:cNvSpPr>
              <a:spLocks noChangeShapeType="1"/>
            </p:cNvSpPr>
            <p:nvPr/>
          </p:nvSpPr>
          <p:spPr bwMode="auto">
            <a:xfrm flipH="1" flipV="1">
              <a:off x="3716338" y="1866900"/>
              <a:ext cx="749300" cy="385763"/>
            </a:xfrm>
            <a:prstGeom prst="line">
              <a:avLst/>
            </a:prstGeom>
            <a:noFill/>
            <a:ln w="25560" cap="sq">
              <a:solidFill>
                <a:srgbClr val="BFBFBF"/>
              </a:solidFill>
              <a:miter lim="800000"/>
              <a:headEnd/>
              <a:tailEnd/>
            </a:ln>
            <a:effectLst>
              <a:outerShdw dist="74769" dir="938535" algn="ctr" rotWithShape="0">
                <a:srgbClr val="808080">
                  <a:alpha val="38033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" name="Line 168"/>
            <p:cNvSpPr>
              <a:spLocks noChangeShapeType="1"/>
            </p:cNvSpPr>
            <p:nvPr/>
          </p:nvSpPr>
          <p:spPr bwMode="auto">
            <a:xfrm flipH="1" flipV="1">
              <a:off x="3071813" y="1866900"/>
              <a:ext cx="2017712" cy="385763"/>
            </a:xfrm>
            <a:prstGeom prst="line">
              <a:avLst/>
            </a:prstGeom>
            <a:noFill/>
            <a:ln w="25560" cap="sq">
              <a:solidFill>
                <a:srgbClr val="BFBFBF"/>
              </a:solidFill>
              <a:miter lim="800000"/>
              <a:headEnd/>
              <a:tailEnd/>
            </a:ln>
            <a:effectLst>
              <a:outerShdw dist="74769" dir="938535" algn="ctr" rotWithShape="0">
                <a:srgbClr val="808080">
                  <a:alpha val="38033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" name="Line 169"/>
            <p:cNvSpPr>
              <a:spLocks noChangeShapeType="1"/>
            </p:cNvSpPr>
            <p:nvPr/>
          </p:nvSpPr>
          <p:spPr bwMode="auto">
            <a:xfrm>
              <a:off x="3292476" y="1703785"/>
              <a:ext cx="227013" cy="1190"/>
            </a:xfrm>
            <a:prstGeom prst="line">
              <a:avLst/>
            </a:prstGeom>
            <a:noFill/>
            <a:ln w="25560" cap="sq">
              <a:solidFill>
                <a:srgbClr val="BFBFBF"/>
              </a:solidFill>
              <a:miter lim="800000"/>
              <a:headEnd/>
              <a:tailEnd/>
            </a:ln>
            <a:effectLst>
              <a:outerShdw dist="74769" dir="938535" algn="ctr" rotWithShape="0">
                <a:srgbClr val="808080">
                  <a:alpha val="38033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" name="Text Box 170"/>
            <p:cNvSpPr txBox="1">
              <a:spLocks noChangeArrowheads="1"/>
            </p:cNvSpPr>
            <p:nvPr/>
          </p:nvSpPr>
          <p:spPr bwMode="auto">
            <a:xfrm>
              <a:off x="3119438" y="1914526"/>
              <a:ext cx="549948" cy="2484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itchFamily="34" charset="0"/>
                  <a:ea typeface="Geneva"/>
                  <a:cs typeface="Geneva"/>
                </a:defRPr>
              </a:lvl1pPr>
              <a:lvl2pPr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itchFamily="34" charset="0"/>
                  <a:ea typeface="Geneva"/>
                  <a:cs typeface="Geneva"/>
                </a:defRPr>
              </a:lvl2pPr>
              <a:lvl3pPr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itchFamily="34" charset="0"/>
                  <a:ea typeface="Geneva"/>
                  <a:cs typeface="Geneva"/>
                </a:defRPr>
              </a:lvl3pPr>
              <a:lvl4pPr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itchFamily="34" charset="0"/>
                  <a:ea typeface="Geneva"/>
                  <a:cs typeface="Geneva"/>
                </a:defRPr>
              </a:lvl4pPr>
              <a:lvl5pPr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itchFamily="34" charset="0"/>
                  <a:ea typeface="Geneva"/>
                  <a:cs typeface="Geneva"/>
                </a:defRPr>
              </a:lvl5pPr>
              <a:lvl6pPr marL="2514600" indent="-228600" defTabSz="45720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itchFamily="34" charset="0"/>
                  <a:ea typeface="Geneva"/>
                  <a:cs typeface="Geneva"/>
                </a:defRPr>
              </a:lvl6pPr>
              <a:lvl7pPr marL="2971800" indent="-228600" defTabSz="45720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itchFamily="34" charset="0"/>
                  <a:ea typeface="Geneva"/>
                  <a:cs typeface="Geneva"/>
                </a:defRPr>
              </a:lvl7pPr>
              <a:lvl8pPr marL="3429000" indent="-228600" defTabSz="45720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itchFamily="34" charset="0"/>
                  <a:ea typeface="Geneva"/>
                  <a:cs typeface="Geneva"/>
                </a:defRPr>
              </a:lvl8pPr>
              <a:lvl9pPr marL="3886200" indent="-228600" defTabSz="45720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itchFamily="34" charset="0"/>
                  <a:ea typeface="Geneva"/>
                  <a:cs typeface="Geneva"/>
                </a:defRPr>
              </a:lvl9pPr>
            </a:lstStyle>
            <a:p>
              <a:pPr eaLnBrk="1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 sz="1000">
                  <a:solidFill>
                    <a:srgbClr val="000000"/>
                  </a:solidFill>
                  <a:ea typeface="DejaVu Sans"/>
                  <a:cs typeface="DejaVu Sans"/>
                </a:rPr>
                <a:t>ECMP</a:t>
              </a:r>
            </a:p>
          </p:txBody>
        </p:sp>
        <p:cxnSp>
          <p:nvCxnSpPr>
            <p:cNvPr id="173" name="AutoShape 171"/>
            <p:cNvCxnSpPr>
              <a:cxnSpLocks noChangeShapeType="1"/>
              <a:stCxn id="9" idx="0"/>
            </p:cNvCxnSpPr>
            <p:nvPr/>
          </p:nvCxnSpPr>
          <p:spPr bwMode="auto">
            <a:xfrm flipV="1">
              <a:off x="1216025" y="1190626"/>
              <a:ext cx="2630488" cy="1699022"/>
            </a:xfrm>
            <a:prstGeom prst="curvedConnector3">
              <a:avLst>
                <a:gd name="adj1" fmla="val 50000"/>
              </a:avLst>
            </a:prstGeom>
            <a:noFill/>
            <a:ln w="25560" cap="sq">
              <a:solidFill>
                <a:srgbClr val="78C30E"/>
              </a:solidFill>
              <a:miter lim="800000"/>
              <a:headEnd type="triangle" w="med" len="med"/>
              <a:tailEnd type="triangle" w="med" len="med"/>
            </a:ln>
            <a:effectLst>
              <a:outerShdw dist="74769" dir="938535" algn="ctr" rotWithShape="0">
                <a:srgbClr val="808080">
                  <a:alpha val="38033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" name="AutoShape 172"/>
            <p:cNvCxnSpPr>
              <a:cxnSpLocks noChangeShapeType="1"/>
              <a:stCxn id="90" idx="0"/>
            </p:cNvCxnSpPr>
            <p:nvPr/>
          </p:nvCxnSpPr>
          <p:spPr bwMode="auto">
            <a:xfrm flipH="1" flipV="1">
              <a:off x="2908300" y="1171575"/>
              <a:ext cx="1701800" cy="2264569"/>
            </a:xfrm>
            <a:prstGeom prst="curvedConnector3">
              <a:avLst>
                <a:gd name="adj1" fmla="val 50000"/>
              </a:avLst>
            </a:prstGeom>
            <a:noFill/>
            <a:ln w="25560" cap="sq">
              <a:solidFill>
                <a:srgbClr val="78C30E"/>
              </a:solidFill>
              <a:miter lim="800000"/>
              <a:headEnd type="triangle" w="med" len="med"/>
              <a:tailEnd type="triangle" w="med" len="med"/>
            </a:ln>
            <a:effectLst>
              <a:outerShdw dist="74769" dir="938535" algn="ctr" rotWithShape="0">
                <a:srgbClr val="808080">
                  <a:alpha val="38033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851025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L3: A better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03886" y="724630"/>
            <a:ext cx="3440114" cy="38699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IP Fabrics </a:t>
            </a:r>
            <a:r>
              <a:rPr lang="en-US" sz="2400" dirty="0" smtClean="0"/>
              <a:t>Are Ubiquitous</a:t>
            </a:r>
            <a:endParaRPr lang="en-US" sz="2400" dirty="0"/>
          </a:p>
          <a:p>
            <a:pPr lvl="1"/>
            <a:r>
              <a:rPr lang="en-US" sz="2000" dirty="0" smtClean="0"/>
              <a:t>Proven at </a:t>
            </a:r>
            <a:r>
              <a:rPr lang="en-US" sz="2000" dirty="0" err="1" smtClean="0"/>
              <a:t>megascale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ECMP</a:t>
            </a:r>
          </a:p>
          <a:p>
            <a:pPr lvl="1"/>
            <a:r>
              <a:rPr lang="en-US" sz="2000" dirty="0"/>
              <a:t>Better </a:t>
            </a:r>
            <a:r>
              <a:rPr lang="en-US" sz="2000" dirty="0" smtClean="0"/>
              <a:t>failure handling</a:t>
            </a:r>
            <a:endParaRPr lang="en-US" sz="2000" dirty="0"/>
          </a:p>
          <a:p>
            <a:pPr lvl="1"/>
            <a:r>
              <a:rPr lang="en-US" sz="2000" dirty="0"/>
              <a:t>Predictable </a:t>
            </a:r>
            <a:r>
              <a:rPr lang="en-US" sz="2000" dirty="0" smtClean="0"/>
              <a:t>latency</a:t>
            </a:r>
            <a:endParaRPr lang="en-US" sz="2000" dirty="0"/>
          </a:p>
          <a:p>
            <a:pPr lvl="1"/>
            <a:r>
              <a:rPr lang="en-US" sz="2000" dirty="0" smtClean="0"/>
              <a:t>No east/west bottleneck</a:t>
            </a:r>
          </a:p>
          <a:p>
            <a:pPr marL="0" indent="0">
              <a:buNone/>
            </a:pPr>
            <a:r>
              <a:rPr lang="en-US" sz="2400" dirty="0" smtClean="0"/>
              <a:t>Simple Feature Set</a:t>
            </a:r>
          </a:p>
          <a:p>
            <a:pPr marL="0" indent="0">
              <a:buNone/>
            </a:pPr>
            <a:r>
              <a:rPr lang="en-US" sz="2400" dirty="0" smtClean="0"/>
              <a:t>Scalable L2/L3 Boundary</a:t>
            </a:r>
          </a:p>
          <a:p>
            <a:pPr marL="0" indent="0">
              <a:buNone/>
            </a:pPr>
            <a:endParaRPr lang="en-US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-31016" y="1387891"/>
            <a:ext cx="5641975" cy="2743201"/>
            <a:chOff x="196850" y="1165622"/>
            <a:chExt cx="5641975" cy="2743201"/>
          </a:xfrm>
        </p:grpSpPr>
        <p:sp>
          <p:nvSpPr>
            <p:cNvPr id="5" name="Oval 1"/>
            <p:cNvSpPr>
              <a:spLocks noChangeArrowheads="1"/>
            </p:cNvSpPr>
            <p:nvPr/>
          </p:nvSpPr>
          <p:spPr bwMode="auto">
            <a:xfrm>
              <a:off x="742950" y="1532335"/>
              <a:ext cx="4935538" cy="1056084"/>
            </a:xfrm>
            <a:prstGeom prst="ellipse">
              <a:avLst/>
            </a:prstGeom>
            <a:gradFill rotWithShape="0">
              <a:gsLst>
                <a:gs pos="0">
                  <a:srgbClr val="FFF1D8"/>
                </a:gs>
                <a:gs pos="100000">
                  <a:srgbClr val="FFD579"/>
                </a:gs>
              </a:gsLst>
              <a:lin ang="5400000" scaled="1"/>
            </a:gradFill>
            <a:ln w="9360" cap="sq">
              <a:solidFill>
                <a:srgbClr val="FFAA0F"/>
              </a:solidFill>
              <a:miter lim="800000"/>
              <a:headEnd/>
              <a:tailEnd/>
            </a:ln>
            <a:effectLst>
              <a:outerShdw dist="74769" dir="938535" algn="ctr" rotWithShape="0">
                <a:srgbClr val="808080">
                  <a:alpha val="38033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5413" y="1165623"/>
              <a:ext cx="508000" cy="5786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7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2013" y="1165623"/>
              <a:ext cx="508000" cy="5786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40200" y="1165623"/>
              <a:ext cx="508000" cy="5786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9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289" y="2228850"/>
              <a:ext cx="511175" cy="5786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0" name="AutoShape 7"/>
            <p:cNvSpPr>
              <a:spLocks noChangeArrowheads="1"/>
            </p:cNvSpPr>
            <p:nvPr/>
          </p:nvSpPr>
          <p:spPr bwMode="auto">
            <a:xfrm>
              <a:off x="958851" y="3048001"/>
              <a:ext cx="411163" cy="860822"/>
            </a:xfrm>
            <a:prstGeom prst="roundRect">
              <a:avLst>
                <a:gd name="adj" fmla="val 16667"/>
              </a:avLst>
            </a:prstGeom>
            <a:noFill/>
            <a:ln w="5724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11" name="AutoShape 8"/>
            <p:cNvSpPr>
              <a:spLocks noChangeArrowheads="1"/>
            </p:cNvSpPr>
            <p:nvPr/>
          </p:nvSpPr>
          <p:spPr bwMode="auto">
            <a:xfrm>
              <a:off x="987425" y="3757613"/>
              <a:ext cx="357188" cy="111919"/>
            </a:xfrm>
            <a:prstGeom prst="roundRect">
              <a:avLst>
                <a:gd name="adj" fmla="val 16667"/>
              </a:avLst>
            </a:prstGeom>
            <a:solidFill>
              <a:srgbClr val="7F7F7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12" name="AutoShape 9"/>
            <p:cNvSpPr>
              <a:spLocks noChangeArrowheads="1"/>
            </p:cNvSpPr>
            <p:nvPr/>
          </p:nvSpPr>
          <p:spPr bwMode="auto">
            <a:xfrm>
              <a:off x="1223963" y="3773091"/>
              <a:ext cx="101600" cy="4167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13" name="AutoShape 10"/>
            <p:cNvSpPr>
              <a:spLocks noChangeArrowheads="1"/>
            </p:cNvSpPr>
            <p:nvPr/>
          </p:nvSpPr>
          <p:spPr bwMode="auto">
            <a:xfrm>
              <a:off x="987425" y="3629025"/>
              <a:ext cx="357188" cy="113110"/>
            </a:xfrm>
            <a:prstGeom prst="roundRect">
              <a:avLst>
                <a:gd name="adj" fmla="val 16667"/>
              </a:avLst>
            </a:prstGeom>
            <a:solidFill>
              <a:srgbClr val="7F7F7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14" name="AutoShape 11"/>
            <p:cNvSpPr>
              <a:spLocks noChangeArrowheads="1"/>
            </p:cNvSpPr>
            <p:nvPr/>
          </p:nvSpPr>
          <p:spPr bwMode="auto">
            <a:xfrm>
              <a:off x="1223963" y="3644503"/>
              <a:ext cx="101600" cy="42863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15" name="AutoShape 12"/>
            <p:cNvSpPr>
              <a:spLocks noChangeArrowheads="1"/>
            </p:cNvSpPr>
            <p:nvPr/>
          </p:nvSpPr>
          <p:spPr bwMode="auto">
            <a:xfrm>
              <a:off x="987425" y="3495675"/>
              <a:ext cx="357188" cy="113110"/>
            </a:xfrm>
            <a:prstGeom prst="roundRect">
              <a:avLst>
                <a:gd name="adj" fmla="val 16667"/>
              </a:avLst>
            </a:prstGeom>
            <a:solidFill>
              <a:srgbClr val="7F7F7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16" name="AutoShape 13"/>
            <p:cNvSpPr>
              <a:spLocks noChangeArrowheads="1"/>
            </p:cNvSpPr>
            <p:nvPr/>
          </p:nvSpPr>
          <p:spPr bwMode="auto">
            <a:xfrm>
              <a:off x="1223963" y="3511153"/>
              <a:ext cx="101600" cy="4167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17" name="AutoShape 14"/>
            <p:cNvSpPr>
              <a:spLocks noChangeArrowheads="1"/>
            </p:cNvSpPr>
            <p:nvPr/>
          </p:nvSpPr>
          <p:spPr bwMode="auto">
            <a:xfrm>
              <a:off x="987425" y="3369469"/>
              <a:ext cx="357188" cy="111919"/>
            </a:xfrm>
            <a:prstGeom prst="roundRect">
              <a:avLst>
                <a:gd name="adj" fmla="val 16667"/>
              </a:avLst>
            </a:prstGeom>
            <a:solidFill>
              <a:srgbClr val="7F7F7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18" name="AutoShape 15"/>
            <p:cNvSpPr>
              <a:spLocks noChangeArrowheads="1"/>
            </p:cNvSpPr>
            <p:nvPr/>
          </p:nvSpPr>
          <p:spPr bwMode="auto">
            <a:xfrm>
              <a:off x="1223963" y="3384948"/>
              <a:ext cx="101600" cy="44053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19" name="AutoShape 16"/>
            <p:cNvSpPr>
              <a:spLocks noChangeArrowheads="1"/>
            </p:cNvSpPr>
            <p:nvPr/>
          </p:nvSpPr>
          <p:spPr bwMode="auto">
            <a:xfrm>
              <a:off x="987425" y="3240882"/>
              <a:ext cx="357188" cy="113110"/>
            </a:xfrm>
            <a:prstGeom prst="roundRect">
              <a:avLst>
                <a:gd name="adj" fmla="val 16667"/>
              </a:avLst>
            </a:prstGeom>
            <a:solidFill>
              <a:srgbClr val="7F7F7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20" name="AutoShape 17"/>
            <p:cNvSpPr>
              <a:spLocks noChangeArrowheads="1"/>
            </p:cNvSpPr>
            <p:nvPr/>
          </p:nvSpPr>
          <p:spPr bwMode="auto">
            <a:xfrm>
              <a:off x="1223963" y="3257550"/>
              <a:ext cx="101600" cy="4405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21" name="AutoShape 18"/>
            <p:cNvSpPr>
              <a:spLocks noChangeArrowheads="1"/>
            </p:cNvSpPr>
            <p:nvPr/>
          </p:nvSpPr>
          <p:spPr bwMode="auto">
            <a:xfrm>
              <a:off x="987425" y="3106341"/>
              <a:ext cx="357188" cy="113109"/>
            </a:xfrm>
            <a:prstGeom prst="roundRect">
              <a:avLst>
                <a:gd name="adj" fmla="val 16667"/>
              </a:avLst>
            </a:prstGeom>
            <a:solidFill>
              <a:srgbClr val="7F7F7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22" name="AutoShape 19"/>
            <p:cNvSpPr>
              <a:spLocks noChangeArrowheads="1"/>
            </p:cNvSpPr>
            <p:nvPr/>
          </p:nvSpPr>
          <p:spPr bwMode="auto">
            <a:xfrm>
              <a:off x="1223963" y="3123010"/>
              <a:ext cx="101600" cy="42863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pic>
          <p:nvPicPr>
            <p:cNvPr id="23" name="Picture 2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1938" y="2228850"/>
              <a:ext cx="508000" cy="5786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24" name="AutoShape 21"/>
            <p:cNvSpPr>
              <a:spLocks noChangeArrowheads="1"/>
            </p:cNvSpPr>
            <p:nvPr/>
          </p:nvSpPr>
          <p:spPr bwMode="auto">
            <a:xfrm>
              <a:off x="1585913" y="3045619"/>
              <a:ext cx="411162" cy="860822"/>
            </a:xfrm>
            <a:prstGeom prst="roundRect">
              <a:avLst>
                <a:gd name="adj" fmla="val 16667"/>
              </a:avLst>
            </a:prstGeom>
            <a:noFill/>
            <a:ln w="5724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25" name="AutoShape 22"/>
            <p:cNvSpPr>
              <a:spLocks noChangeArrowheads="1"/>
            </p:cNvSpPr>
            <p:nvPr/>
          </p:nvSpPr>
          <p:spPr bwMode="auto">
            <a:xfrm>
              <a:off x="1616075" y="3755231"/>
              <a:ext cx="357188" cy="113110"/>
            </a:xfrm>
            <a:prstGeom prst="roundRect">
              <a:avLst>
                <a:gd name="adj" fmla="val 16667"/>
              </a:avLst>
            </a:prstGeom>
            <a:solidFill>
              <a:srgbClr val="7F7F7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26" name="AutoShape 23"/>
            <p:cNvSpPr>
              <a:spLocks noChangeArrowheads="1"/>
            </p:cNvSpPr>
            <p:nvPr/>
          </p:nvSpPr>
          <p:spPr bwMode="auto">
            <a:xfrm>
              <a:off x="1852614" y="3771900"/>
              <a:ext cx="103187" cy="4405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27" name="AutoShape 24"/>
            <p:cNvSpPr>
              <a:spLocks noChangeArrowheads="1"/>
            </p:cNvSpPr>
            <p:nvPr/>
          </p:nvSpPr>
          <p:spPr bwMode="auto">
            <a:xfrm>
              <a:off x="1616075" y="3627835"/>
              <a:ext cx="357188" cy="111919"/>
            </a:xfrm>
            <a:prstGeom prst="roundRect">
              <a:avLst>
                <a:gd name="adj" fmla="val 16667"/>
              </a:avLst>
            </a:prstGeom>
            <a:solidFill>
              <a:srgbClr val="7F7F7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28" name="AutoShape 25"/>
            <p:cNvSpPr>
              <a:spLocks noChangeArrowheads="1"/>
            </p:cNvSpPr>
            <p:nvPr/>
          </p:nvSpPr>
          <p:spPr bwMode="auto">
            <a:xfrm>
              <a:off x="1852614" y="3643312"/>
              <a:ext cx="103187" cy="4405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29" name="AutoShape 26"/>
            <p:cNvSpPr>
              <a:spLocks noChangeArrowheads="1"/>
            </p:cNvSpPr>
            <p:nvPr/>
          </p:nvSpPr>
          <p:spPr bwMode="auto">
            <a:xfrm>
              <a:off x="1616075" y="3493294"/>
              <a:ext cx="357188" cy="111919"/>
            </a:xfrm>
            <a:prstGeom prst="roundRect">
              <a:avLst>
                <a:gd name="adj" fmla="val 16667"/>
              </a:avLst>
            </a:prstGeom>
            <a:solidFill>
              <a:srgbClr val="7F7F7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30" name="AutoShape 27"/>
            <p:cNvSpPr>
              <a:spLocks noChangeArrowheads="1"/>
            </p:cNvSpPr>
            <p:nvPr/>
          </p:nvSpPr>
          <p:spPr bwMode="auto">
            <a:xfrm>
              <a:off x="1852614" y="3508772"/>
              <a:ext cx="103187" cy="42863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31" name="AutoShape 28"/>
            <p:cNvSpPr>
              <a:spLocks noChangeArrowheads="1"/>
            </p:cNvSpPr>
            <p:nvPr/>
          </p:nvSpPr>
          <p:spPr bwMode="auto">
            <a:xfrm>
              <a:off x="1616075" y="3367088"/>
              <a:ext cx="357188" cy="111919"/>
            </a:xfrm>
            <a:prstGeom prst="roundRect">
              <a:avLst>
                <a:gd name="adj" fmla="val 16667"/>
              </a:avLst>
            </a:prstGeom>
            <a:solidFill>
              <a:srgbClr val="7F7F7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32" name="AutoShape 29"/>
            <p:cNvSpPr>
              <a:spLocks noChangeArrowheads="1"/>
            </p:cNvSpPr>
            <p:nvPr/>
          </p:nvSpPr>
          <p:spPr bwMode="auto">
            <a:xfrm>
              <a:off x="1852614" y="3384947"/>
              <a:ext cx="103187" cy="4167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33" name="AutoShape 30"/>
            <p:cNvSpPr>
              <a:spLocks noChangeArrowheads="1"/>
            </p:cNvSpPr>
            <p:nvPr/>
          </p:nvSpPr>
          <p:spPr bwMode="auto">
            <a:xfrm>
              <a:off x="1616075" y="3239691"/>
              <a:ext cx="357188" cy="111919"/>
            </a:xfrm>
            <a:prstGeom prst="roundRect">
              <a:avLst>
                <a:gd name="adj" fmla="val 16667"/>
              </a:avLst>
            </a:prstGeom>
            <a:solidFill>
              <a:srgbClr val="7F7F7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34" name="AutoShape 31"/>
            <p:cNvSpPr>
              <a:spLocks noChangeArrowheads="1"/>
            </p:cNvSpPr>
            <p:nvPr/>
          </p:nvSpPr>
          <p:spPr bwMode="auto">
            <a:xfrm>
              <a:off x="1852614" y="3255168"/>
              <a:ext cx="103187" cy="4405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35" name="AutoShape 32"/>
            <p:cNvSpPr>
              <a:spLocks noChangeArrowheads="1"/>
            </p:cNvSpPr>
            <p:nvPr/>
          </p:nvSpPr>
          <p:spPr bwMode="auto">
            <a:xfrm>
              <a:off x="1616075" y="3105150"/>
              <a:ext cx="357188" cy="111919"/>
            </a:xfrm>
            <a:prstGeom prst="roundRect">
              <a:avLst>
                <a:gd name="adj" fmla="val 16667"/>
              </a:avLst>
            </a:prstGeom>
            <a:solidFill>
              <a:srgbClr val="7F7F7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36" name="AutoShape 33"/>
            <p:cNvSpPr>
              <a:spLocks noChangeArrowheads="1"/>
            </p:cNvSpPr>
            <p:nvPr/>
          </p:nvSpPr>
          <p:spPr bwMode="auto">
            <a:xfrm>
              <a:off x="1852614" y="3123010"/>
              <a:ext cx="103187" cy="40481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pic>
          <p:nvPicPr>
            <p:cNvPr id="37" name="Picture 3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9000" y="2226469"/>
              <a:ext cx="508000" cy="5798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2214563" y="3045619"/>
              <a:ext cx="411162" cy="860822"/>
            </a:xfrm>
            <a:prstGeom prst="roundRect">
              <a:avLst>
                <a:gd name="adj" fmla="val 16667"/>
              </a:avLst>
            </a:prstGeom>
            <a:noFill/>
            <a:ln w="5724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39" name="AutoShape 36"/>
            <p:cNvSpPr>
              <a:spLocks noChangeArrowheads="1"/>
            </p:cNvSpPr>
            <p:nvPr/>
          </p:nvSpPr>
          <p:spPr bwMode="auto">
            <a:xfrm>
              <a:off x="2243139" y="3754041"/>
              <a:ext cx="357187" cy="111919"/>
            </a:xfrm>
            <a:prstGeom prst="roundRect">
              <a:avLst>
                <a:gd name="adj" fmla="val 16667"/>
              </a:avLst>
            </a:prstGeom>
            <a:solidFill>
              <a:srgbClr val="7F7F7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40" name="AutoShape 37"/>
            <p:cNvSpPr>
              <a:spLocks noChangeArrowheads="1"/>
            </p:cNvSpPr>
            <p:nvPr/>
          </p:nvSpPr>
          <p:spPr bwMode="auto">
            <a:xfrm>
              <a:off x="2479675" y="3771901"/>
              <a:ext cx="101600" cy="4167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41" name="AutoShape 38"/>
            <p:cNvSpPr>
              <a:spLocks noChangeArrowheads="1"/>
            </p:cNvSpPr>
            <p:nvPr/>
          </p:nvSpPr>
          <p:spPr bwMode="auto">
            <a:xfrm>
              <a:off x="2243139" y="3625454"/>
              <a:ext cx="357187" cy="114300"/>
            </a:xfrm>
            <a:prstGeom prst="roundRect">
              <a:avLst>
                <a:gd name="adj" fmla="val 16667"/>
              </a:avLst>
            </a:prstGeom>
            <a:solidFill>
              <a:srgbClr val="7F7F7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42" name="AutoShape 39"/>
            <p:cNvSpPr>
              <a:spLocks noChangeArrowheads="1"/>
            </p:cNvSpPr>
            <p:nvPr/>
          </p:nvSpPr>
          <p:spPr bwMode="auto">
            <a:xfrm>
              <a:off x="2479675" y="3640931"/>
              <a:ext cx="101600" cy="4405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43" name="AutoShape 40"/>
            <p:cNvSpPr>
              <a:spLocks noChangeArrowheads="1"/>
            </p:cNvSpPr>
            <p:nvPr/>
          </p:nvSpPr>
          <p:spPr bwMode="auto">
            <a:xfrm>
              <a:off x="2243139" y="3490913"/>
              <a:ext cx="357187" cy="113110"/>
            </a:xfrm>
            <a:prstGeom prst="roundRect">
              <a:avLst>
                <a:gd name="adj" fmla="val 16667"/>
              </a:avLst>
            </a:prstGeom>
            <a:solidFill>
              <a:srgbClr val="7F7F7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44" name="AutoShape 41"/>
            <p:cNvSpPr>
              <a:spLocks noChangeArrowheads="1"/>
            </p:cNvSpPr>
            <p:nvPr/>
          </p:nvSpPr>
          <p:spPr bwMode="auto">
            <a:xfrm>
              <a:off x="2479675" y="3508772"/>
              <a:ext cx="101600" cy="4167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45" name="AutoShape 42"/>
            <p:cNvSpPr>
              <a:spLocks noChangeArrowheads="1"/>
            </p:cNvSpPr>
            <p:nvPr/>
          </p:nvSpPr>
          <p:spPr bwMode="auto">
            <a:xfrm>
              <a:off x="2243139" y="3367088"/>
              <a:ext cx="357187" cy="111919"/>
            </a:xfrm>
            <a:prstGeom prst="roundRect">
              <a:avLst>
                <a:gd name="adj" fmla="val 16667"/>
              </a:avLst>
            </a:prstGeom>
            <a:solidFill>
              <a:srgbClr val="7F7F7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46" name="AutoShape 43"/>
            <p:cNvSpPr>
              <a:spLocks noChangeArrowheads="1"/>
            </p:cNvSpPr>
            <p:nvPr/>
          </p:nvSpPr>
          <p:spPr bwMode="auto">
            <a:xfrm>
              <a:off x="2479675" y="3382567"/>
              <a:ext cx="101600" cy="40481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47" name="AutoShape 44"/>
            <p:cNvSpPr>
              <a:spLocks noChangeArrowheads="1"/>
            </p:cNvSpPr>
            <p:nvPr/>
          </p:nvSpPr>
          <p:spPr bwMode="auto">
            <a:xfrm>
              <a:off x="2243139" y="3239691"/>
              <a:ext cx="357187" cy="111919"/>
            </a:xfrm>
            <a:prstGeom prst="roundRect">
              <a:avLst>
                <a:gd name="adj" fmla="val 16667"/>
              </a:avLst>
            </a:prstGeom>
            <a:solidFill>
              <a:srgbClr val="7F7F7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48" name="AutoShape 45"/>
            <p:cNvSpPr>
              <a:spLocks noChangeArrowheads="1"/>
            </p:cNvSpPr>
            <p:nvPr/>
          </p:nvSpPr>
          <p:spPr bwMode="auto">
            <a:xfrm>
              <a:off x="2479675" y="3255168"/>
              <a:ext cx="101600" cy="4405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49" name="AutoShape 46"/>
            <p:cNvSpPr>
              <a:spLocks noChangeArrowheads="1"/>
            </p:cNvSpPr>
            <p:nvPr/>
          </p:nvSpPr>
          <p:spPr bwMode="auto">
            <a:xfrm>
              <a:off x="2243139" y="3105150"/>
              <a:ext cx="357187" cy="111919"/>
            </a:xfrm>
            <a:prstGeom prst="roundRect">
              <a:avLst>
                <a:gd name="adj" fmla="val 16667"/>
              </a:avLst>
            </a:prstGeom>
            <a:solidFill>
              <a:srgbClr val="7F7F7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50" name="AutoShape 47"/>
            <p:cNvSpPr>
              <a:spLocks noChangeArrowheads="1"/>
            </p:cNvSpPr>
            <p:nvPr/>
          </p:nvSpPr>
          <p:spPr bwMode="auto">
            <a:xfrm>
              <a:off x="2479675" y="3120629"/>
              <a:ext cx="101600" cy="44053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pic>
          <p:nvPicPr>
            <p:cNvPr id="51" name="Picture 4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7650" y="2224088"/>
              <a:ext cx="508000" cy="5786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52" name="AutoShape 49"/>
            <p:cNvSpPr>
              <a:spLocks noChangeArrowheads="1"/>
            </p:cNvSpPr>
            <p:nvPr/>
          </p:nvSpPr>
          <p:spPr bwMode="auto">
            <a:xfrm>
              <a:off x="2841626" y="3043238"/>
              <a:ext cx="409575" cy="860822"/>
            </a:xfrm>
            <a:prstGeom prst="roundRect">
              <a:avLst>
                <a:gd name="adj" fmla="val 16667"/>
              </a:avLst>
            </a:prstGeom>
            <a:noFill/>
            <a:ln w="5724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53" name="AutoShape 50"/>
            <p:cNvSpPr>
              <a:spLocks noChangeArrowheads="1"/>
            </p:cNvSpPr>
            <p:nvPr/>
          </p:nvSpPr>
          <p:spPr bwMode="auto">
            <a:xfrm>
              <a:off x="2871788" y="3754041"/>
              <a:ext cx="355600" cy="111919"/>
            </a:xfrm>
            <a:prstGeom prst="roundRect">
              <a:avLst>
                <a:gd name="adj" fmla="val 16667"/>
              </a:avLst>
            </a:prstGeom>
            <a:solidFill>
              <a:srgbClr val="7F7F7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54" name="AutoShape 51"/>
            <p:cNvSpPr>
              <a:spLocks noChangeArrowheads="1"/>
            </p:cNvSpPr>
            <p:nvPr/>
          </p:nvSpPr>
          <p:spPr bwMode="auto">
            <a:xfrm>
              <a:off x="3106738" y="3769519"/>
              <a:ext cx="101600" cy="4405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55" name="AutoShape 52"/>
            <p:cNvSpPr>
              <a:spLocks noChangeArrowheads="1"/>
            </p:cNvSpPr>
            <p:nvPr/>
          </p:nvSpPr>
          <p:spPr bwMode="auto">
            <a:xfrm>
              <a:off x="2871788" y="3625454"/>
              <a:ext cx="355600" cy="113109"/>
            </a:xfrm>
            <a:prstGeom prst="roundRect">
              <a:avLst>
                <a:gd name="adj" fmla="val 16667"/>
              </a:avLst>
            </a:prstGeom>
            <a:solidFill>
              <a:srgbClr val="7F7F7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56" name="AutoShape 53"/>
            <p:cNvSpPr>
              <a:spLocks noChangeArrowheads="1"/>
            </p:cNvSpPr>
            <p:nvPr/>
          </p:nvSpPr>
          <p:spPr bwMode="auto">
            <a:xfrm>
              <a:off x="3106738" y="3640931"/>
              <a:ext cx="101600" cy="4405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57" name="AutoShape 54"/>
            <p:cNvSpPr>
              <a:spLocks noChangeArrowheads="1"/>
            </p:cNvSpPr>
            <p:nvPr/>
          </p:nvSpPr>
          <p:spPr bwMode="auto">
            <a:xfrm>
              <a:off x="2871788" y="3490913"/>
              <a:ext cx="355600" cy="113110"/>
            </a:xfrm>
            <a:prstGeom prst="roundRect">
              <a:avLst>
                <a:gd name="adj" fmla="val 16667"/>
              </a:avLst>
            </a:prstGeom>
            <a:solidFill>
              <a:srgbClr val="7F7F7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58" name="AutoShape 55"/>
            <p:cNvSpPr>
              <a:spLocks noChangeArrowheads="1"/>
            </p:cNvSpPr>
            <p:nvPr/>
          </p:nvSpPr>
          <p:spPr bwMode="auto">
            <a:xfrm>
              <a:off x="3106738" y="3507581"/>
              <a:ext cx="101600" cy="42863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59" name="AutoShape 56"/>
            <p:cNvSpPr>
              <a:spLocks noChangeArrowheads="1"/>
            </p:cNvSpPr>
            <p:nvPr/>
          </p:nvSpPr>
          <p:spPr bwMode="auto">
            <a:xfrm>
              <a:off x="2871788" y="3364707"/>
              <a:ext cx="355600" cy="113110"/>
            </a:xfrm>
            <a:prstGeom prst="roundRect">
              <a:avLst>
                <a:gd name="adj" fmla="val 16667"/>
              </a:avLst>
            </a:prstGeom>
            <a:solidFill>
              <a:srgbClr val="7F7F7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60" name="AutoShape 57"/>
            <p:cNvSpPr>
              <a:spLocks noChangeArrowheads="1"/>
            </p:cNvSpPr>
            <p:nvPr/>
          </p:nvSpPr>
          <p:spPr bwMode="auto">
            <a:xfrm>
              <a:off x="3106738" y="3380185"/>
              <a:ext cx="101600" cy="44053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61" name="AutoShape 58"/>
            <p:cNvSpPr>
              <a:spLocks noChangeArrowheads="1"/>
            </p:cNvSpPr>
            <p:nvPr/>
          </p:nvSpPr>
          <p:spPr bwMode="auto">
            <a:xfrm>
              <a:off x="2871788" y="3237310"/>
              <a:ext cx="355600" cy="111919"/>
            </a:xfrm>
            <a:prstGeom prst="roundRect">
              <a:avLst>
                <a:gd name="adj" fmla="val 16667"/>
              </a:avLst>
            </a:prstGeom>
            <a:solidFill>
              <a:srgbClr val="7F7F7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62" name="AutoShape 59"/>
            <p:cNvSpPr>
              <a:spLocks noChangeArrowheads="1"/>
            </p:cNvSpPr>
            <p:nvPr/>
          </p:nvSpPr>
          <p:spPr bwMode="auto">
            <a:xfrm>
              <a:off x="3106738" y="3252787"/>
              <a:ext cx="101600" cy="4405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63" name="AutoShape 60"/>
            <p:cNvSpPr>
              <a:spLocks noChangeArrowheads="1"/>
            </p:cNvSpPr>
            <p:nvPr/>
          </p:nvSpPr>
          <p:spPr bwMode="auto">
            <a:xfrm>
              <a:off x="2871788" y="3102769"/>
              <a:ext cx="355600" cy="111919"/>
            </a:xfrm>
            <a:prstGeom prst="roundRect">
              <a:avLst>
                <a:gd name="adj" fmla="val 16667"/>
              </a:avLst>
            </a:prstGeom>
            <a:solidFill>
              <a:srgbClr val="7F7F7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64" name="AutoShape 61"/>
            <p:cNvSpPr>
              <a:spLocks noChangeArrowheads="1"/>
            </p:cNvSpPr>
            <p:nvPr/>
          </p:nvSpPr>
          <p:spPr bwMode="auto">
            <a:xfrm>
              <a:off x="3106738" y="3119437"/>
              <a:ext cx="101600" cy="42863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pic>
          <p:nvPicPr>
            <p:cNvPr id="65" name="Picture 6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14713" y="2224088"/>
              <a:ext cx="508000" cy="5786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66" name="AutoShape 63"/>
            <p:cNvSpPr>
              <a:spLocks noChangeArrowheads="1"/>
            </p:cNvSpPr>
            <p:nvPr/>
          </p:nvSpPr>
          <p:spPr bwMode="auto">
            <a:xfrm>
              <a:off x="3470276" y="3043238"/>
              <a:ext cx="409575" cy="860822"/>
            </a:xfrm>
            <a:prstGeom prst="roundRect">
              <a:avLst>
                <a:gd name="adj" fmla="val 16667"/>
              </a:avLst>
            </a:prstGeom>
            <a:noFill/>
            <a:ln w="5724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67" name="AutoShape 64"/>
            <p:cNvSpPr>
              <a:spLocks noChangeArrowheads="1"/>
            </p:cNvSpPr>
            <p:nvPr/>
          </p:nvSpPr>
          <p:spPr bwMode="auto">
            <a:xfrm>
              <a:off x="3498850" y="3751660"/>
              <a:ext cx="357188" cy="113109"/>
            </a:xfrm>
            <a:prstGeom prst="roundRect">
              <a:avLst>
                <a:gd name="adj" fmla="val 16667"/>
              </a:avLst>
            </a:prstGeom>
            <a:solidFill>
              <a:srgbClr val="7F7F7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68" name="AutoShape 65"/>
            <p:cNvSpPr>
              <a:spLocks noChangeArrowheads="1"/>
            </p:cNvSpPr>
            <p:nvPr/>
          </p:nvSpPr>
          <p:spPr bwMode="auto">
            <a:xfrm>
              <a:off x="3735388" y="3769519"/>
              <a:ext cx="101600" cy="4167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69" name="AutoShape 66"/>
            <p:cNvSpPr>
              <a:spLocks noChangeArrowheads="1"/>
            </p:cNvSpPr>
            <p:nvPr/>
          </p:nvSpPr>
          <p:spPr bwMode="auto">
            <a:xfrm>
              <a:off x="3498850" y="3623073"/>
              <a:ext cx="357188" cy="111919"/>
            </a:xfrm>
            <a:prstGeom prst="roundRect">
              <a:avLst>
                <a:gd name="adj" fmla="val 16667"/>
              </a:avLst>
            </a:prstGeom>
            <a:solidFill>
              <a:srgbClr val="7F7F7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70" name="AutoShape 67"/>
            <p:cNvSpPr>
              <a:spLocks noChangeArrowheads="1"/>
            </p:cNvSpPr>
            <p:nvPr/>
          </p:nvSpPr>
          <p:spPr bwMode="auto">
            <a:xfrm>
              <a:off x="3735388" y="3638550"/>
              <a:ext cx="101600" cy="4405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71" name="AutoShape 68"/>
            <p:cNvSpPr>
              <a:spLocks noChangeArrowheads="1"/>
            </p:cNvSpPr>
            <p:nvPr/>
          </p:nvSpPr>
          <p:spPr bwMode="auto">
            <a:xfrm>
              <a:off x="3498850" y="3489723"/>
              <a:ext cx="357188" cy="111919"/>
            </a:xfrm>
            <a:prstGeom prst="roundRect">
              <a:avLst>
                <a:gd name="adj" fmla="val 16667"/>
              </a:avLst>
            </a:prstGeom>
            <a:solidFill>
              <a:srgbClr val="7F7F7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72" name="AutoShape 69"/>
            <p:cNvSpPr>
              <a:spLocks noChangeArrowheads="1"/>
            </p:cNvSpPr>
            <p:nvPr/>
          </p:nvSpPr>
          <p:spPr bwMode="auto">
            <a:xfrm>
              <a:off x="3735388" y="3507582"/>
              <a:ext cx="101600" cy="4167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73" name="AutoShape 70"/>
            <p:cNvSpPr>
              <a:spLocks noChangeArrowheads="1"/>
            </p:cNvSpPr>
            <p:nvPr/>
          </p:nvSpPr>
          <p:spPr bwMode="auto">
            <a:xfrm>
              <a:off x="3498850" y="3363516"/>
              <a:ext cx="357188" cy="111919"/>
            </a:xfrm>
            <a:prstGeom prst="roundRect">
              <a:avLst>
                <a:gd name="adj" fmla="val 16667"/>
              </a:avLst>
            </a:prstGeom>
            <a:solidFill>
              <a:srgbClr val="7F7F7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74" name="AutoShape 71"/>
            <p:cNvSpPr>
              <a:spLocks noChangeArrowheads="1"/>
            </p:cNvSpPr>
            <p:nvPr/>
          </p:nvSpPr>
          <p:spPr bwMode="auto">
            <a:xfrm>
              <a:off x="3735388" y="3380185"/>
              <a:ext cx="101600" cy="4167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75" name="AutoShape 72"/>
            <p:cNvSpPr>
              <a:spLocks noChangeArrowheads="1"/>
            </p:cNvSpPr>
            <p:nvPr/>
          </p:nvSpPr>
          <p:spPr bwMode="auto">
            <a:xfrm>
              <a:off x="3498850" y="3237310"/>
              <a:ext cx="357188" cy="111919"/>
            </a:xfrm>
            <a:prstGeom prst="roundRect">
              <a:avLst>
                <a:gd name="adj" fmla="val 16667"/>
              </a:avLst>
            </a:prstGeom>
            <a:solidFill>
              <a:srgbClr val="7F7F7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76" name="AutoShape 73"/>
            <p:cNvSpPr>
              <a:spLocks noChangeArrowheads="1"/>
            </p:cNvSpPr>
            <p:nvPr/>
          </p:nvSpPr>
          <p:spPr bwMode="auto">
            <a:xfrm>
              <a:off x="3735388" y="3250406"/>
              <a:ext cx="101600" cy="4405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77" name="AutoShape 74"/>
            <p:cNvSpPr>
              <a:spLocks noChangeArrowheads="1"/>
            </p:cNvSpPr>
            <p:nvPr/>
          </p:nvSpPr>
          <p:spPr bwMode="auto">
            <a:xfrm>
              <a:off x="3498850" y="3102769"/>
              <a:ext cx="357188" cy="111919"/>
            </a:xfrm>
            <a:prstGeom prst="roundRect">
              <a:avLst>
                <a:gd name="adj" fmla="val 16667"/>
              </a:avLst>
            </a:prstGeom>
            <a:solidFill>
              <a:srgbClr val="7F7F7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78" name="AutoShape 75"/>
            <p:cNvSpPr>
              <a:spLocks noChangeArrowheads="1"/>
            </p:cNvSpPr>
            <p:nvPr/>
          </p:nvSpPr>
          <p:spPr bwMode="auto">
            <a:xfrm>
              <a:off x="3735388" y="3119438"/>
              <a:ext cx="101600" cy="4167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79" name="AutoShape 76"/>
            <p:cNvSpPr>
              <a:spLocks noChangeArrowheads="1"/>
            </p:cNvSpPr>
            <p:nvPr/>
          </p:nvSpPr>
          <p:spPr bwMode="auto">
            <a:xfrm>
              <a:off x="4097338" y="3042047"/>
              <a:ext cx="411162" cy="860822"/>
            </a:xfrm>
            <a:prstGeom prst="roundRect">
              <a:avLst>
                <a:gd name="adj" fmla="val 16667"/>
              </a:avLst>
            </a:prstGeom>
            <a:noFill/>
            <a:ln w="5724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80" name="AutoShape 77"/>
            <p:cNvSpPr>
              <a:spLocks noChangeArrowheads="1"/>
            </p:cNvSpPr>
            <p:nvPr/>
          </p:nvSpPr>
          <p:spPr bwMode="auto">
            <a:xfrm>
              <a:off x="4127500" y="3751660"/>
              <a:ext cx="355600" cy="113109"/>
            </a:xfrm>
            <a:prstGeom prst="roundRect">
              <a:avLst>
                <a:gd name="adj" fmla="val 16667"/>
              </a:avLst>
            </a:prstGeom>
            <a:solidFill>
              <a:srgbClr val="7F7F7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81" name="AutoShape 78"/>
            <p:cNvSpPr>
              <a:spLocks noChangeArrowheads="1"/>
            </p:cNvSpPr>
            <p:nvPr/>
          </p:nvSpPr>
          <p:spPr bwMode="auto">
            <a:xfrm>
              <a:off x="4362450" y="3767138"/>
              <a:ext cx="103188" cy="4167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82" name="AutoShape 79"/>
            <p:cNvSpPr>
              <a:spLocks noChangeArrowheads="1"/>
            </p:cNvSpPr>
            <p:nvPr/>
          </p:nvSpPr>
          <p:spPr bwMode="auto">
            <a:xfrm>
              <a:off x="4127500" y="3623073"/>
              <a:ext cx="355600" cy="111919"/>
            </a:xfrm>
            <a:prstGeom prst="roundRect">
              <a:avLst>
                <a:gd name="adj" fmla="val 16667"/>
              </a:avLst>
            </a:prstGeom>
            <a:solidFill>
              <a:srgbClr val="7F7F7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83" name="AutoShape 80"/>
            <p:cNvSpPr>
              <a:spLocks noChangeArrowheads="1"/>
            </p:cNvSpPr>
            <p:nvPr/>
          </p:nvSpPr>
          <p:spPr bwMode="auto">
            <a:xfrm>
              <a:off x="4362450" y="3638551"/>
              <a:ext cx="103188" cy="4167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84" name="AutoShape 81"/>
            <p:cNvSpPr>
              <a:spLocks noChangeArrowheads="1"/>
            </p:cNvSpPr>
            <p:nvPr/>
          </p:nvSpPr>
          <p:spPr bwMode="auto">
            <a:xfrm>
              <a:off x="4127500" y="3489723"/>
              <a:ext cx="355600" cy="111919"/>
            </a:xfrm>
            <a:prstGeom prst="roundRect">
              <a:avLst>
                <a:gd name="adj" fmla="val 16667"/>
              </a:avLst>
            </a:prstGeom>
            <a:solidFill>
              <a:srgbClr val="7F7F7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85" name="AutoShape 82"/>
            <p:cNvSpPr>
              <a:spLocks noChangeArrowheads="1"/>
            </p:cNvSpPr>
            <p:nvPr/>
          </p:nvSpPr>
          <p:spPr bwMode="auto">
            <a:xfrm>
              <a:off x="4362450" y="3505201"/>
              <a:ext cx="103188" cy="4167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86" name="AutoShape 83"/>
            <p:cNvSpPr>
              <a:spLocks noChangeArrowheads="1"/>
            </p:cNvSpPr>
            <p:nvPr/>
          </p:nvSpPr>
          <p:spPr bwMode="auto">
            <a:xfrm>
              <a:off x="4127500" y="3363516"/>
              <a:ext cx="355600" cy="111919"/>
            </a:xfrm>
            <a:prstGeom prst="roundRect">
              <a:avLst>
                <a:gd name="adj" fmla="val 16667"/>
              </a:avLst>
            </a:prstGeom>
            <a:solidFill>
              <a:srgbClr val="7F7F7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87" name="AutoShape 84"/>
            <p:cNvSpPr>
              <a:spLocks noChangeArrowheads="1"/>
            </p:cNvSpPr>
            <p:nvPr/>
          </p:nvSpPr>
          <p:spPr bwMode="auto">
            <a:xfrm>
              <a:off x="4362450" y="3378994"/>
              <a:ext cx="103188" cy="4405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88" name="AutoShape 85"/>
            <p:cNvSpPr>
              <a:spLocks noChangeArrowheads="1"/>
            </p:cNvSpPr>
            <p:nvPr/>
          </p:nvSpPr>
          <p:spPr bwMode="auto">
            <a:xfrm>
              <a:off x="4127500" y="3234929"/>
              <a:ext cx="355600" cy="111919"/>
            </a:xfrm>
            <a:prstGeom prst="roundRect">
              <a:avLst>
                <a:gd name="adj" fmla="val 16667"/>
              </a:avLst>
            </a:prstGeom>
            <a:solidFill>
              <a:srgbClr val="7F7F7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89" name="AutoShape 86"/>
            <p:cNvSpPr>
              <a:spLocks noChangeArrowheads="1"/>
            </p:cNvSpPr>
            <p:nvPr/>
          </p:nvSpPr>
          <p:spPr bwMode="auto">
            <a:xfrm>
              <a:off x="4362450" y="3250406"/>
              <a:ext cx="103188" cy="4405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90" name="AutoShape 87"/>
            <p:cNvSpPr>
              <a:spLocks noChangeArrowheads="1"/>
            </p:cNvSpPr>
            <p:nvPr/>
          </p:nvSpPr>
          <p:spPr bwMode="auto">
            <a:xfrm>
              <a:off x="4127500" y="3101579"/>
              <a:ext cx="355600" cy="111919"/>
            </a:xfrm>
            <a:prstGeom prst="roundRect">
              <a:avLst>
                <a:gd name="adj" fmla="val 16667"/>
              </a:avLst>
            </a:prstGeom>
            <a:solidFill>
              <a:srgbClr val="7F7F7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91" name="AutoShape 88"/>
            <p:cNvSpPr>
              <a:spLocks noChangeArrowheads="1"/>
            </p:cNvSpPr>
            <p:nvPr/>
          </p:nvSpPr>
          <p:spPr bwMode="auto">
            <a:xfrm>
              <a:off x="4362450" y="3117056"/>
              <a:ext cx="103188" cy="4405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92" name="AutoShape 89"/>
            <p:cNvSpPr>
              <a:spLocks noChangeArrowheads="1"/>
            </p:cNvSpPr>
            <p:nvPr/>
          </p:nvSpPr>
          <p:spPr bwMode="auto">
            <a:xfrm>
              <a:off x="4725988" y="3039666"/>
              <a:ext cx="411162" cy="860822"/>
            </a:xfrm>
            <a:prstGeom prst="roundRect">
              <a:avLst>
                <a:gd name="adj" fmla="val 16667"/>
              </a:avLst>
            </a:prstGeom>
            <a:noFill/>
            <a:ln w="5724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93" name="AutoShape 90"/>
            <p:cNvSpPr>
              <a:spLocks noChangeArrowheads="1"/>
            </p:cNvSpPr>
            <p:nvPr/>
          </p:nvSpPr>
          <p:spPr bwMode="auto">
            <a:xfrm>
              <a:off x="4754564" y="3749279"/>
              <a:ext cx="357187" cy="111919"/>
            </a:xfrm>
            <a:prstGeom prst="roundRect">
              <a:avLst>
                <a:gd name="adj" fmla="val 16667"/>
              </a:avLst>
            </a:prstGeom>
            <a:solidFill>
              <a:srgbClr val="7F7F7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94" name="AutoShape 91"/>
            <p:cNvSpPr>
              <a:spLocks noChangeArrowheads="1"/>
            </p:cNvSpPr>
            <p:nvPr/>
          </p:nvSpPr>
          <p:spPr bwMode="auto">
            <a:xfrm>
              <a:off x="4991100" y="3764756"/>
              <a:ext cx="101600" cy="4405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95" name="AutoShape 92"/>
            <p:cNvSpPr>
              <a:spLocks noChangeArrowheads="1"/>
            </p:cNvSpPr>
            <p:nvPr/>
          </p:nvSpPr>
          <p:spPr bwMode="auto">
            <a:xfrm>
              <a:off x="4754564" y="3620691"/>
              <a:ext cx="357187" cy="113109"/>
            </a:xfrm>
            <a:prstGeom prst="roundRect">
              <a:avLst>
                <a:gd name="adj" fmla="val 16667"/>
              </a:avLst>
            </a:prstGeom>
            <a:solidFill>
              <a:srgbClr val="7F7F7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96" name="AutoShape 93"/>
            <p:cNvSpPr>
              <a:spLocks noChangeArrowheads="1"/>
            </p:cNvSpPr>
            <p:nvPr/>
          </p:nvSpPr>
          <p:spPr bwMode="auto">
            <a:xfrm>
              <a:off x="4991100" y="3637360"/>
              <a:ext cx="101600" cy="42863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97" name="AutoShape 94"/>
            <p:cNvSpPr>
              <a:spLocks noChangeArrowheads="1"/>
            </p:cNvSpPr>
            <p:nvPr/>
          </p:nvSpPr>
          <p:spPr bwMode="auto">
            <a:xfrm>
              <a:off x="4754564" y="3487341"/>
              <a:ext cx="357187" cy="111919"/>
            </a:xfrm>
            <a:prstGeom prst="roundRect">
              <a:avLst>
                <a:gd name="adj" fmla="val 16667"/>
              </a:avLst>
            </a:prstGeom>
            <a:solidFill>
              <a:srgbClr val="7F7F7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98" name="AutoShape 95"/>
            <p:cNvSpPr>
              <a:spLocks noChangeArrowheads="1"/>
            </p:cNvSpPr>
            <p:nvPr/>
          </p:nvSpPr>
          <p:spPr bwMode="auto">
            <a:xfrm>
              <a:off x="4991100" y="3502819"/>
              <a:ext cx="101600" cy="4405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99" name="AutoShape 96"/>
            <p:cNvSpPr>
              <a:spLocks noChangeArrowheads="1"/>
            </p:cNvSpPr>
            <p:nvPr/>
          </p:nvSpPr>
          <p:spPr bwMode="auto">
            <a:xfrm>
              <a:off x="4754564" y="3361135"/>
              <a:ext cx="357187" cy="113109"/>
            </a:xfrm>
            <a:prstGeom prst="roundRect">
              <a:avLst>
                <a:gd name="adj" fmla="val 16667"/>
              </a:avLst>
            </a:prstGeom>
            <a:solidFill>
              <a:srgbClr val="7F7F7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100" name="AutoShape 97"/>
            <p:cNvSpPr>
              <a:spLocks noChangeArrowheads="1"/>
            </p:cNvSpPr>
            <p:nvPr/>
          </p:nvSpPr>
          <p:spPr bwMode="auto">
            <a:xfrm>
              <a:off x="4991100" y="3378994"/>
              <a:ext cx="101600" cy="4167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101" name="AutoShape 98"/>
            <p:cNvSpPr>
              <a:spLocks noChangeArrowheads="1"/>
            </p:cNvSpPr>
            <p:nvPr/>
          </p:nvSpPr>
          <p:spPr bwMode="auto">
            <a:xfrm>
              <a:off x="4754564" y="3233738"/>
              <a:ext cx="357187" cy="111919"/>
            </a:xfrm>
            <a:prstGeom prst="roundRect">
              <a:avLst>
                <a:gd name="adj" fmla="val 16667"/>
              </a:avLst>
            </a:prstGeom>
            <a:solidFill>
              <a:srgbClr val="7F7F7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102" name="AutoShape 99"/>
            <p:cNvSpPr>
              <a:spLocks noChangeArrowheads="1"/>
            </p:cNvSpPr>
            <p:nvPr/>
          </p:nvSpPr>
          <p:spPr bwMode="auto">
            <a:xfrm>
              <a:off x="4991100" y="3249216"/>
              <a:ext cx="101600" cy="42863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103" name="AutoShape 100"/>
            <p:cNvSpPr>
              <a:spLocks noChangeArrowheads="1"/>
            </p:cNvSpPr>
            <p:nvPr/>
          </p:nvSpPr>
          <p:spPr bwMode="auto">
            <a:xfrm>
              <a:off x="4754564" y="3099197"/>
              <a:ext cx="357187" cy="113109"/>
            </a:xfrm>
            <a:prstGeom prst="roundRect">
              <a:avLst>
                <a:gd name="adj" fmla="val 16667"/>
              </a:avLst>
            </a:prstGeom>
            <a:solidFill>
              <a:srgbClr val="7F7F7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104" name="AutoShape 101"/>
            <p:cNvSpPr>
              <a:spLocks noChangeArrowheads="1"/>
            </p:cNvSpPr>
            <p:nvPr/>
          </p:nvSpPr>
          <p:spPr bwMode="auto">
            <a:xfrm>
              <a:off x="4991100" y="3117057"/>
              <a:ext cx="101600" cy="40481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105" name="AutoShape 102"/>
            <p:cNvSpPr>
              <a:spLocks noChangeArrowheads="1"/>
            </p:cNvSpPr>
            <p:nvPr/>
          </p:nvSpPr>
          <p:spPr bwMode="auto">
            <a:xfrm>
              <a:off x="5353050" y="3039666"/>
              <a:ext cx="409575" cy="860822"/>
            </a:xfrm>
            <a:prstGeom prst="roundRect">
              <a:avLst>
                <a:gd name="adj" fmla="val 16667"/>
              </a:avLst>
            </a:prstGeom>
            <a:noFill/>
            <a:ln w="5724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106" name="AutoShape 103"/>
            <p:cNvSpPr>
              <a:spLocks noChangeArrowheads="1"/>
            </p:cNvSpPr>
            <p:nvPr/>
          </p:nvSpPr>
          <p:spPr bwMode="auto">
            <a:xfrm>
              <a:off x="5381625" y="3748088"/>
              <a:ext cx="357188" cy="111919"/>
            </a:xfrm>
            <a:prstGeom prst="roundRect">
              <a:avLst>
                <a:gd name="adj" fmla="val 16667"/>
              </a:avLst>
            </a:prstGeom>
            <a:solidFill>
              <a:srgbClr val="7F7F7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107" name="AutoShape 104"/>
            <p:cNvSpPr>
              <a:spLocks noChangeArrowheads="1"/>
            </p:cNvSpPr>
            <p:nvPr/>
          </p:nvSpPr>
          <p:spPr bwMode="auto">
            <a:xfrm>
              <a:off x="5616575" y="3764757"/>
              <a:ext cx="101600" cy="4167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108" name="AutoShape 105"/>
            <p:cNvSpPr>
              <a:spLocks noChangeArrowheads="1"/>
            </p:cNvSpPr>
            <p:nvPr/>
          </p:nvSpPr>
          <p:spPr bwMode="auto">
            <a:xfrm>
              <a:off x="5381625" y="3619500"/>
              <a:ext cx="357188" cy="111919"/>
            </a:xfrm>
            <a:prstGeom prst="roundRect">
              <a:avLst>
                <a:gd name="adj" fmla="val 16667"/>
              </a:avLst>
            </a:prstGeom>
            <a:solidFill>
              <a:srgbClr val="7F7F7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109" name="AutoShape 106"/>
            <p:cNvSpPr>
              <a:spLocks noChangeArrowheads="1"/>
            </p:cNvSpPr>
            <p:nvPr/>
          </p:nvSpPr>
          <p:spPr bwMode="auto">
            <a:xfrm>
              <a:off x="5616575" y="3634979"/>
              <a:ext cx="101600" cy="44053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110" name="AutoShape 107"/>
            <p:cNvSpPr>
              <a:spLocks noChangeArrowheads="1"/>
            </p:cNvSpPr>
            <p:nvPr/>
          </p:nvSpPr>
          <p:spPr bwMode="auto">
            <a:xfrm>
              <a:off x="5381625" y="3484960"/>
              <a:ext cx="357188" cy="113109"/>
            </a:xfrm>
            <a:prstGeom prst="roundRect">
              <a:avLst>
                <a:gd name="adj" fmla="val 16667"/>
              </a:avLst>
            </a:prstGeom>
            <a:solidFill>
              <a:srgbClr val="7F7F7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111" name="AutoShape 108"/>
            <p:cNvSpPr>
              <a:spLocks noChangeArrowheads="1"/>
            </p:cNvSpPr>
            <p:nvPr/>
          </p:nvSpPr>
          <p:spPr bwMode="auto">
            <a:xfrm>
              <a:off x="5616575" y="3502819"/>
              <a:ext cx="101600" cy="4167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112" name="AutoShape 109"/>
            <p:cNvSpPr>
              <a:spLocks noChangeArrowheads="1"/>
            </p:cNvSpPr>
            <p:nvPr/>
          </p:nvSpPr>
          <p:spPr bwMode="auto">
            <a:xfrm>
              <a:off x="5381625" y="3361135"/>
              <a:ext cx="357188" cy="113109"/>
            </a:xfrm>
            <a:prstGeom prst="roundRect">
              <a:avLst>
                <a:gd name="adj" fmla="val 16667"/>
              </a:avLst>
            </a:prstGeom>
            <a:solidFill>
              <a:srgbClr val="7F7F7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113" name="AutoShape 110"/>
            <p:cNvSpPr>
              <a:spLocks noChangeArrowheads="1"/>
            </p:cNvSpPr>
            <p:nvPr/>
          </p:nvSpPr>
          <p:spPr bwMode="auto">
            <a:xfrm>
              <a:off x="5616575" y="3376613"/>
              <a:ext cx="101600" cy="40481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114" name="AutoShape 111"/>
            <p:cNvSpPr>
              <a:spLocks noChangeArrowheads="1"/>
            </p:cNvSpPr>
            <p:nvPr/>
          </p:nvSpPr>
          <p:spPr bwMode="auto">
            <a:xfrm>
              <a:off x="5381625" y="3233738"/>
              <a:ext cx="357188" cy="111919"/>
            </a:xfrm>
            <a:prstGeom prst="roundRect">
              <a:avLst>
                <a:gd name="adj" fmla="val 16667"/>
              </a:avLst>
            </a:prstGeom>
            <a:solidFill>
              <a:srgbClr val="7F7F7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115" name="AutoShape 112"/>
            <p:cNvSpPr>
              <a:spLocks noChangeArrowheads="1"/>
            </p:cNvSpPr>
            <p:nvPr/>
          </p:nvSpPr>
          <p:spPr bwMode="auto">
            <a:xfrm>
              <a:off x="5616575" y="3249216"/>
              <a:ext cx="101600" cy="42863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116" name="AutoShape 113"/>
            <p:cNvSpPr>
              <a:spLocks noChangeArrowheads="1"/>
            </p:cNvSpPr>
            <p:nvPr/>
          </p:nvSpPr>
          <p:spPr bwMode="auto">
            <a:xfrm>
              <a:off x="5381625" y="3099197"/>
              <a:ext cx="357188" cy="113109"/>
            </a:xfrm>
            <a:prstGeom prst="roundRect">
              <a:avLst>
                <a:gd name="adj" fmla="val 16667"/>
              </a:avLst>
            </a:prstGeom>
            <a:solidFill>
              <a:srgbClr val="7F7F7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117" name="AutoShape 114"/>
            <p:cNvSpPr>
              <a:spLocks noChangeArrowheads="1"/>
            </p:cNvSpPr>
            <p:nvPr/>
          </p:nvSpPr>
          <p:spPr bwMode="auto">
            <a:xfrm>
              <a:off x="5616575" y="3114675"/>
              <a:ext cx="101600" cy="4405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360" cap="sq">
              <a:solidFill>
                <a:srgbClr val="7F7F7F"/>
              </a:solidFill>
              <a:miter lim="800000"/>
              <a:headEnd/>
              <a:tailEnd/>
            </a:ln>
            <a:effectLst>
              <a:outerShdw dist="75597" dir="1064680" algn="ctr" rotWithShape="0">
                <a:srgbClr val="80808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118" name="Line 115"/>
            <p:cNvSpPr>
              <a:spLocks noChangeShapeType="1"/>
            </p:cNvSpPr>
            <p:nvPr/>
          </p:nvSpPr>
          <p:spPr bwMode="auto">
            <a:xfrm flipV="1">
              <a:off x="1158876" y="1739504"/>
              <a:ext cx="1046163" cy="494109"/>
            </a:xfrm>
            <a:prstGeom prst="line">
              <a:avLst/>
            </a:prstGeom>
            <a:noFill/>
            <a:ln w="25560" cap="sq">
              <a:solidFill>
                <a:srgbClr val="BFBFBF"/>
              </a:solidFill>
              <a:miter lim="800000"/>
              <a:headEnd/>
              <a:tailEnd/>
            </a:ln>
            <a:effectLst>
              <a:outerShdw dist="74769" dir="938535" algn="ctr" rotWithShape="0">
                <a:srgbClr val="808080">
                  <a:alpha val="38033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Line 116"/>
            <p:cNvSpPr>
              <a:spLocks noChangeShapeType="1"/>
            </p:cNvSpPr>
            <p:nvPr/>
          </p:nvSpPr>
          <p:spPr bwMode="auto">
            <a:xfrm flipV="1">
              <a:off x="1158875" y="1739504"/>
              <a:ext cx="1760538" cy="494109"/>
            </a:xfrm>
            <a:prstGeom prst="line">
              <a:avLst/>
            </a:prstGeom>
            <a:noFill/>
            <a:ln w="25560" cap="sq">
              <a:solidFill>
                <a:srgbClr val="BFBFBF"/>
              </a:solidFill>
              <a:miter lim="800000"/>
              <a:headEnd/>
              <a:tailEnd/>
            </a:ln>
            <a:effectLst>
              <a:outerShdw dist="74769" dir="938535" algn="ctr" rotWithShape="0">
                <a:srgbClr val="808080">
                  <a:alpha val="38033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Line 117"/>
            <p:cNvSpPr>
              <a:spLocks noChangeShapeType="1"/>
            </p:cNvSpPr>
            <p:nvPr/>
          </p:nvSpPr>
          <p:spPr bwMode="auto">
            <a:xfrm flipV="1">
              <a:off x="1158875" y="1739504"/>
              <a:ext cx="2497138" cy="494109"/>
            </a:xfrm>
            <a:prstGeom prst="line">
              <a:avLst/>
            </a:prstGeom>
            <a:noFill/>
            <a:ln w="25560" cap="sq">
              <a:solidFill>
                <a:srgbClr val="BFBFBF"/>
              </a:solidFill>
              <a:miter lim="800000"/>
              <a:headEnd/>
              <a:tailEnd/>
            </a:ln>
            <a:effectLst>
              <a:outerShdw dist="74769" dir="938535" algn="ctr" rotWithShape="0">
                <a:srgbClr val="808080">
                  <a:alpha val="38033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Line 118"/>
            <p:cNvSpPr>
              <a:spLocks noChangeShapeType="1"/>
            </p:cNvSpPr>
            <p:nvPr/>
          </p:nvSpPr>
          <p:spPr bwMode="auto">
            <a:xfrm flipV="1">
              <a:off x="1158876" y="1739504"/>
              <a:ext cx="3235325" cy="494109"/>
            </a:xfrm>
            <a:prstGeom prst="line">
              <a:avLst/>
            </a:prstGeom>
            <a:noFill/>
            <a:ln w="25560" cap="sq">
              <a:solidFill>
                <a:srgbClr val="BFBFBF"/>
              </a:solidFill>
              <a:miter lim="800000"/>
              <a:headEnd/>
              <a:tailEnd/>
            </a:ln>
            <a:effectLst>
              <a:outerShdw dist="74769" dir="938535" algn="ctr" rotWithShape="0">
                <a:srgbClr val="808080">
                  <a:alpha val="38033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Line 119"/>
            <p:cNvSpPr>
              <a:spLocks noChangeShapeType="1"/>
            </p:cNvSpPr>
            <p:nvPr/>
          </p:nvSpPr>
          <p:spPr bwMode="auto">
            <a:xfrm flipV="1">
              <a:off x="1785938" y="1739504"/>
              <a:ext cx="419100" cy="494109"/>
            </a:xfrm>
            <a:prstGeom prst="line">
              <a:avLst/>
            </a:prstGeom>
            <a:noFill/>
            <a:ln w="25560" cap="sq">
              <a:solidFill>
                <a:srgbClr val="BFBFBF"/>
              </a:solidFill>
              <a:miter lim="800000"/>
              <a:headEnd/>
              <a:tailEnd/>
            </a:ln>
            <a:effectLst>
              <a:outerShdw dist="74769" dir="938535" algn="ctr" rotWithShape="0">
                <a:srgbClr val="808080">
                  <a:alpha val="38033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Line 120"/>
            <p:cNvSpPr>
              <a:spLocks noChangeShapeType="1"/>
            </p:cNvSpPr>
            <p:nvPr/>
          </p:nvSpPr>
          <p:spPr bwMode="auto">
            <a:xfrm flipV="1">
              <a:off x="1785938" y="1739504"/>
              <a:ext cx="1135062" cy="494109"/>
            </a:xfrm>
            <a:prstGeom prst="line">
              <a:avLst/>
            </a:prstGeom>
            <a:noFill/>
            <a:ln w="25560" cap="sq">
              <a:solidFill>
                <a:srgbClr val="BFBFBF"/>
              </a:solidFill>
              <a:miter lim="800000"/>
              <a:headEnd/>
              <a:tailEnd/>
            </a:ln>
            <a:effectLst>
              <a:outerShdw dist="74769" dir="938535" algn="ctr" rotWithShape="0">
                <a:srgbClr val="808080">
                  <a:alpha val="38033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Line 121"/>
            <p:cNvSpPr>
              <a:spLocks noChangeShapeType="1"/>
            </p:cNvSpPr>
            <p:nvPr/>
          </p:nvSpPr>
          <p:spPr bwMode="auto">
            <a:xfrm flipV="1">
              <a:off x="1785939" y="1739504"/>
              <a:ext cx="1870075" cy="494109"/>
            </a:xfrm>
            <a:prstGeom prst="line">
              <a:avLst/>
            </a:prstGeom>
            <a:noFill/>
            <a:ln w="25560" cap="sq">
              <a:solidFill>
                <a:srgbClr val="BFBFBF"/>
              </a:solidFill>
              <a:miter lim="800000"/>
              <a:headEnd/>
              <a:tailEnd/>
            </a:ln>
            <a:effectLst>
              <a:outerShdw dist="74769" dir="938535" algn="ctr" rotWithShape="0">
                <a:srgbClr val="808080">
                  <a:alpha val="38033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" name="Line 122"/>
            <p:cNvSpPr>
              <a:spLocks noChangeShapeType="1"/>
            </p:cNvSpPr>
            <p:nvPr/>
          </p:nvSpPr>
          <p:spPr bwMode="auto">
            <a:xfrm flipV="1">
              <a:off x="1785938" y="1739504"/>
              <a:ext cx="2608262" cy="494109"/>
            </a:xfrm>
            <a:prstGeom prst="line">
              <a:avLst/>
            </a:prstGeom>
            <a:noFill/>
            <a:ln w="25560" cap="sq">
              <a:solidFill>
                <a:srgbClr val="BFBFBF"/>
              </a:solidFill>
              <a:miter lim="800000"/>
              <a:headEnd/>
              <a:tailEnd/>
            </a:ln>
            <a:effectLst>
              <a:outerShdw dist="74769" dir="938535" algn="ctr" rotWithShape="0">
                <a:srgbClr val="808080">
                  <a:alpha val="38033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Line 123"/>
            <p:cNvSpPr>
              <a:spLocks noChangeShapeType="1"/>
            </p:cNvSpPr>
            <p:nvPr/>
          </p:nvSpPr>
          <p:spPr bwMode="auto">
            <a:xfrm flipH="1" flipV="1">
              <a:off x="2197101" y="1739504"/>
              <a:ext cx="220663" cy="491728"/>
            </a:xfrm>
            <a:prstGeom prst="line">
              <a:avLst/>
            </a:prstGeom>
            <a:noFill/>
            <a:ln w="25560" cap="sq">
              <a:solidFill>
                <a:srgbClr val="BFBFBF"/>
              </a:solidFill>
              <a:miter lim="800000"/>
              <a:headEnd/>
              <a:tailEnd/>
            </a:ln>
            <a:effectLst>
              <a:outerShdw dist="74769" dir="938535" algn="ctr" rotWithShape="0">
                <a:srgbClr val="808080">
                  <a:alpha val="38033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" name="Line 124"/>
            <p:cNvSpPr>
              <a:spLocks noChangeShapeType="1"/>
            </p:cNvSpPr>
            <p:nvPr/>
          </p:nvSpPr>
          <p:spPr bwMode="auto">
            <a:xfrm flipV="1">
              <a:off x="2413000" y="1739504"/>
              <a:ext cx="508000" cy="491728"/>
            </a:xfrm>
            <a:prstGeom prst="line">
              <a:avLst/>
            </a:prstGeom>
            <a:noFill/>
            <a:ln w="25560" cap="sq">
              <a:solidFill>
                <a:srgbClr val="BFBFBF"/>
              </a:solidFill>
              <a:miter lim="800000"/>
              <a:headEnd/>
              <a:tailEnd/>
            </a:ln>
            <a:effectLst>
              <a:outerShdw dist="74769" dir="938535" algn="ctr" rotWithShape="0">
                <a:srgbClr val="808080">
                  <a:alpha val="38033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" name="Line 125"/>
            <p:cNvSpPr>
              <a:spLocks noChangeShapeType="1"/>
            </p:cNvSpPr>
            <p:nvPr/>
          </p:nvSpPr>
          <p:spPr bwMode="auto">
            <a:xfrm flipV="1">
              <a:off x="2413001" y="1739504"/>
              <a:ext cx="1243013" cy="491728"/>
            </a:xfrm>
            <a:prstGeom prst="line">
              <a:avLst/>
            </a:prstGeom>
            <a:noFill/>
            <a:ln w="25560" cap="sq">
              <a:solidFill>
                <a:srgbClr val="BFBFBF"/>
              </a:solidFill>
              <a:miter lim="800000"/>
              <a:headEnd/>
              <a:tailEnd/>
            </a:ln>
            <a:effectLst>
              <a:outerShdw dist="74769" dir="938535" algn="ctr" rotWithShape="0">
                <a:srgbClr val="808080">
                  <a:alpha val="38033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" name="Line 126"/>
            <p:cNvSpPr>
              <a:spLocks noChangeShapeType="1"/>
            </p:cNvSpPr>
            <p:nvPr/>
          </p:nvSpPr>
          <p:spPr bwMode="auto">
            <a:xfrm flipV="1">
              <a:off x="2413000" y="1739504"/>
              <a:ext cx="1981200" cy="491728"/>
            </a:xfrm>
            <a:prstGeom prst="line">
              <a:avLst/>
            </a:prstGeom>
            <a:noFill/>
            <a:ln w="25560" cap="sq">
              <a:solidFill>
                <a:srgbClr val="BFBFBF"/>
              </a:solidFill>
              <a:miter lim="800000"/>
              <a:headEnd/>
              <a:tailEnd/>
            </a:ln>
            <a:effectLst>
              <a:outerShdw dist="74769" dir="938535" algn="ctr" rotWithShape="0">
                <a:srgbClr val="808080">
                  <a:alpha val="38033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Line 127"/>
            <p:cNvSpPr>
              <a:spLocks noChangeShapeType="1"/>
            </p:cNvSpPr>
            <p:nvPr/>
          </p:nvSpPr>
          <p:spPr bwMode="auto">
            <a:xfrm flipH="1" flipV="1">
              <a:off x="2197100" y="1740694"/>
              <a:ext cx="849313" cy="489347"/>
            </a:xfrm>
            <a:prstGeom prst="line">
              <a:avLst/>
            </a:prstGeom>
            <a:noFill/>
            <a:ln w="25560" cap="sq">
              <a:solidFill>
                <a:srgbClr val="BFBFBF"/>
              </a:solidFill>
              <a:miter lim="800000"/>
              <a:headEnd/>
              <a:tailEnd/>
            </a:ln>
            <a:effectLst>
              <a:outerShdw dist="74769" dir="938535" algn="ctr" rotWithShape="0">
                <a:srgbClr val="808080">
                  <a:alpha val="38033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Line 128"/>
            <p:cNvSpPr>
              <a:spLocks noChangeShapeType="1"/>
            </p:cNvSpPr>
            <p:nvPr/>
          </p:nvSpPr>
          <p:spPr bwMode="auto">
            <a:xfrm flipH="1" flipV="1">
              <a:off x="2911475" y="1740694"/>
              <a:ext cx="134938" cy="489347"/>
            </a:xfrm>
            <a:prstGeom prst="line">
              <a:avLst/>
            </a:prstGeom>
            <a:noFill/>
            <a:ln w="25560" cap="sq">
              <a:solidFill>
                <a:srgbClr val="BFBFBF"/>
              </a:solidFill>
              <a:miter lim="800000"/>
              <a:headEnd/>
              <a:tailEnd/>
            </a:ln>
            <a:effectLst>
              <a:outerShdw dist="74769" dir="938535" algn="ctr" rotWithShape="0">
                <a:srgbClr val="808080">
                  <a:alpha val="38033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Line 129"/>
            <p:cNvSpPr>
              <a:spLocks noChangeShapeType="1"/>
            </p:cNvSpPr>
            <p:nvPr/>
          </p:nvSpPr>
          <p:spPr bwMode="auto">
            <a:xfrm flipV="1">
              <a:off x="3041651" y="1740694"/>
              <a:ext cx="614363" cy="489347"/>
            </a:xfrm>
            <a:prstGeom prst="line">
              <a:avLst/>
            </a:prstGeom>
            <a:noFill/>
            <a:ln w="25560" cap="sq">
              <a:solidFill>
                <a:srgbClr val="BFBFBF"/>
              </a:solidFill>
              <a:miter lim="800000"/>
              <a:headEnd/>
              <a:tailEnd/>
            </a:ln>
            <a:effectLst>
              <a:outerShdw dist="74769" dir="938535" algn="ctr" rotWithShape="0">
                <a:srgbClr val="808080">
                  <a:alpha val="38033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Line 130"/>
            <p:cNvSpPr>
              <a:spLocks noChangeShapeType="1"/>
            </p:cNvSpPr>
            <p:nvPr/>
          </p:nvSpPr>
          <p:spPr bwMode="auto">
            <a:xfrm flipV="1">
              <a:off x="3041650" y="1740694"/>
              <a:ext cx="1352550" cy="489347"/>
            </a:xfrm>
            <a:prstGeom prst="line">
              <a:avLst/>
            </a:prstGeom>
            <a:noFill/>
            <a:ln w="25560" cap="sq">
              <a:solidFill>
                <a:srgbClr val="BFBFBF"/>
              </a:solidFill>
              <a:miter lim="800000"/>
              <a:headEnd/>
              <a:tailEnd/>
            </a:ln>
            <a:effectLst>
              <a:outerShdw dist="74769" dir="938535" algn="ctr" rotWithShape="0">
                <a:srgbClr val="808080">
                  <a:alpha val="38033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Line 131"/>
            <p:cNvSpPr>
              <a:spLocks noChangeShapeType="1"/>
            </p:cNvSpPr>
            <p:nvPr/>
          </p:nvSpPr>
          <p:spPr bwMode="auto">
            <a:xfrm flipV="1">
              <a:off x="3668714" y="1740694"/>
              <a:ext cx="725487" cy="489347"/>
            </a:xfrm>
            <a:prstGeom prst="line">
              <a:avLst/>
            </a:prstGeom>
            <a:noFill/>
            <a:ln w="25560" cap="sq">
              <a:solidFill>
                <a:srgbClr val="BFBFBF"/>
              </a:solidFill>
              <a:miter lim="800000"/>
              <a:headEnd/>
              <a:tailEnd/>
            </a:ln>
            <a:effectLst>
              <a:outerShdw dist="74769" dir="938535" algn="ctr" rotWithShape="0">
                <a:srgbClr val="808080">
                  <a:alpha val="38033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Line 132"/>
            <p:cNvSpPr>
              <a:spLocks noChangeShapeType="1"/>
            </p:cNvSpPr>
            <p:nvPr/>
          </p:nvSpPr>
          <p:spPr bwMode="auto">
            <a:xfrm flipH="1" flipV="1">
              <a:off x="3648075" y="1740694"/>
              <a:ext cx="25400" cy="489347"/>
            </a:xfrm>
            <a:prstGeom prst="line">
              <a:avLst/>
            </a:prstGeom>
            <a:noFill/>
            <a:ln w="25560" cap="sq">
              <a:solidFill>
                <a:srgbClr val="BFBFBF"/>
              </a:solidFill>
              <a:miter lim="800000"/>
              <a:headEnd/>
              <a:tailEnd/>
            </a:ln>
            <a:effectLst>
              <a:outerShdw dist="74769" dir="938535" algn="ctr" rotWithShape="0">
                <a:srgbClr val="808080">
                  <a:alpha val="38033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Line 133"/>
            <p:cNvSpPr>
              <a:spLocks noChangeShapeType="1"/>
            </p:cNvSpPr>
            <p:nvPr/>
          </p:nvSpPr>
          <p:spPr bwMode="auto">
            <a:xfrm flipH="1" flipV="1">
              <a:off x="2911475" y="1740694"/>
              <a:ext cx="762000" cy="489347"/>
            </a:xfrm>
            <a:prstGeom prst="line">
              <a:avLst/>
            </a:prstGeom>
            <a:noFill/>
            <a:ln w="25560" cap="sq">
              <a:solidFill>
                <a:srgbClr val="BFBFBF"/>
              </a:solidFill>
              <a:miter lim="800000"/>
              <a:headEnd/>
              <a:tailEnd/>
            </a:ln>
            <a:effectLst>
              <a:outerShdw dist="74769" dir="938535" algn="ctr" rotWithShape="0">
                <a:srgbClr val="808080">
                  <a:alpha val="38033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Line 134"/>
            <p:cNvSpPr>
              <a:spLocks noChangeShapeType="1"/>
            </p:cNvSpPr>
            <p:nvPr/>
          </p:nvSpPr>
          <p:spPr bwMode="auto">
            <a:xfrm flipH="1" flipV="1">
              <a:off x="2197101" y="1740694"/>
              <a:ext cx="1476375" cy="489347"/>
            </a:xfrm>
            <a:prstGeom prst="line">
              <a:avLst/>
            </a:prstGeom>
            <a:noFill/>
            <a:ln w="25560" cap="sq">
              <a:solidFill>
                <a:srgbClr val="BFBFBF"/>
              </a:solidFill>
              <a:miter lim="800000"/>
              <a:headEnd/>
              <a:tailEnd/>
            </a:ln>
            <a:effectLst>
              <a:outerShdw dist="74769" dir="938535" algn="ctr" rotWithShape="0">
                <a:srgbClr val="808080">
                  <a:alpha val="38033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138" name="Picture 13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52889" y="2224088"/>
              <a:ext cx="511175" cy="5786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39" name="Line 136"/>
            <p:cNvSpPr>
              <a:spLocks noChangeShapeType="1"/>
            </p:cNvSpPr>
            <p:nvPr/>
          </p:nvSpPr>
          <p:spPr bwMode="auto">
            <a:xfrm flipV="1">
              <a:off x="4308475" y="1740694"/>
              <a:ext cx="84138" cy="489347"/>
            </a:xfrm>
            <a:prstGeom prst="line">
              <a:avLst/>
            </a:prstGeom>
            <a:noFill/>
            <a:ln w="25560" cap="sq">
              <a:solidFill>
                <a:srgbClr val="BFBFBF"/>
              </a:solidFill>
              <a:miter lim="800000"/>
              <a:headEnd/>
              <a:tailEnd/>
            </a:ln>
            <a:effectLst>
              <a:outerShdw dist="74769" dir="938535" algn="ctr" rotWithShape="0">
                <a:srgbClr val="808080">
                  <a:alpha val="38033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Line 137"/>
            <p:cNvSpPr>
              <a:spLocks noChangeShapeType="1"/>
            </p:cNvSpPr>
            <p:nvPr/>
          </p:nvSpPr>
          <p:spPr bwMode="auto">
            <a:xfrm flipH="1" flipV="1">
              <a:off x="3648075" y="1740694"/>
              <a:ext cx="666750" cy="489347"/>
            </a:xfrm>
            <a:prstGeom prst="line">
              <a:avLst/>
            </a:prstGeom>
            <a:noFill/>
            <a:ln w="25560" cap="sq">
              <a:solidFill>
                <a:srgbClr val="BFBFBF"/>
              </a:solidFill>
              <a:miter lim="800000"/>
              <a:headEnd/>
              <a:tailEnd/>
            </a:ln>
            <a:effectLst>
              <a:outerShdw dist="74769" dir="938535" algn="ctr" rotWithShape="0">
                <a:srgbClr val="808080">
                  <a:alpha val="38033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Line 138"/>
            <p:cNvSpPr>
              <a:spLocks noChangeShapeType="1"/>
            </p:cNvSpPr>
            <p:nvPr/>
          </p:nvSpPr>
          <p:spPr bwMode="auto">
            <a:xfrm flipH="1" flipV="1">
              <a:off x="2913063" y="1740694"/>
              <a:ext cx="1401762" cy="489347"/>
            </a:xfrm>
            <a:prstGeom prst="line">
              <a:avLst/>
            </a:prstGeom>
            <a:noFill/>
            <a:ln w="25560" cap="sq">
              <a:solidFill>
                <a:srgbClr val="BFBFBF"/>
              </a:solidFill>
              <a:miter lim="800000"/>
              <a:headEnd/>
              <a:tailEnd/>
            </a:ln>
            <a:effectLst>
              <a:outerShdw dist="74769" dir="938535" algn="ctr" rotWithShape="0">
                <a:srgbClr val="808080">
                  <a:alpha val="38033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Line 139"/>
            <p:cNvSpPr>
              <a:spLocks noChangeShapeType="1"/>
            </p:cNvSpPr>
            <p:nvPr/>
          </p:nvSpPr>
          <p:spPr bwMode="auto">
            <a:xfrm flipH="1" flipV="1">
              <a:off x="2197101" y="1740694"/>
              <a:ext cx="2117725" cy="489347"/>
            </a:xfrm>
            <a:prstGeom prst="line">
              <a:avLst/>
            </a:prstGeom>
            <a:noFill/>
            <a:ln w="25560" cap="sq">
              <a:solidFill>
                <a:srgbClr val="BFBFBF"/>
              </a:solidFill>
              <a:miter lim="800000"/>
              <a:headEnd/>
              <a:tailEnd/>
            </a:ln>
            <a:effectLst>
              <a:outerShdw dist="74769" dir="938535" algn="ctr" rotWithShape="0">
                <a:srgbClr val="808080">
                  <a:alpha val="38033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143" name="Picture 14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03763" y="2224088"/>
              <a:ext cx="508000" cy="5786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44" name="Line 141"/>
            <p:cNvSpPr>
              <a:spLocks noChangeShapeType="1"/>
            </p:cNvSpPr>
            <p:nvPr/>
          </p:nvSpPr>
          <p:spPr bwMode="auto">
            <a:xfrm flipH="1" flipV="1">
              <a:off x="4387851" y="1740694"/>
              <a:ext cx="576263" cy="489347"/>
            </a:xfrm>
            <a:prstGeom prst="line">
              <a:avLst/>
            </a:prstGeom>
            <a:noFill/>
            <a:ln w="25560" cap="sq">
              <a:solidFill>
                <a:srgbClr val="BFBFBF"/>
              </a:solidFill>
              <a:miter lim="800000"/>
              <a:headEnd/>
              <a:tailEnd/>
            </a:ln>
            <a:effectLst>
              <a:outerShdw dist="74769" dir="938535" algn="ctr" rotWithShape="0">
                <a:srgbClr val="808080">
                  <a:alpha val="38033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" name="Line 142"/>
            <p:cNvSpPr>
              <a:spLocks noChangeShapeType="1"/>
            </p:cNvSpPr>
            <p:nvPr/>
          </p:nvSpPr>
          <p:spPr bwMode="auto">
            <a:xfrm flipH="1" flipV="1">
              <a:off x="3727451" y="1876425"/>
              <a:ext cx="1235075" cy="353616"/>
            </a:xfrm>
            <a:prstGeom prst="line">
              <a:avLst/>
            </a:prstGeom>
            <a:noFill/>
            <a:ln w="25560" cap="sq">
              <a:solidFill>
                <a:srgbClr val="BFBFBF"/>
              </a:solidFill>
              <a:miter lim="800000"/>
              <a:headEnd/>
              <a:tailEnd/>
            </a:ln>
            <a:effectLst>
              <a:outerShdw dist="74769" dir="938535" algn="ctr" rotWithShape="0">
                <a:srgbClr val="808080">
                  <a:alpha val="38033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" name="Line 143"/>
            <p:cNvSpPr>
              <a:spLocks noChangeShapeType="1"/>
            </p:cNvSpPr>
            <p:nvPr/>
          </p:nvSpPr>
          <p:spPr bwMode="auto">
            <a:xfrm flipH="1" flipV="1">
              <a:off x="3100389" y="1876425"/>
              <a:ext cx="1862137" cy="353616"/>
            </a:xfrm>
            <a:prstGeom prst="line">
              <a:avLst/>
            </a:prstGeom>
            <a:noFill/>
            <a:ln w="25560" cap="sq">
              <a:solidFill>
                <a:srgbClr val="BFBFBF"/>
              </a:solidFill>
              <a:miter lim="800000"/>
              <a:headEnd/>
              <a:tailEnd/>
            </a:ln>
            <a:effectLst>
              <a:outerShdw dist="74769" dir="938535" algn="ctr" rotWithShape="0">
                <a:srgbClr val="808080">
                  <a:alpha val="38033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Line 144"/>
            <p:cNvSpPr>
              <a:spLocks noChangeShapeType="1"/>
            </p:cNvSpPr>
            <p:nvPr/>
          </p:nvSpPr>
          <p:spPr bwMode="auto">
            <a:xfrm flipH="1" flipV="1">
              <a:off x="2405063" y="1876425"/>
              <a:ext cx="2557462" cy="353616"/>
            </a:xfrm>
            <a:prstGeom prst="line">
              <a:avLst/>
            </a:prstGeom>
            <a:noFill/>
            <a:ln w="25560" cap="sq">
              <a:solidFill>
                <a:srgbClr val="BFBFBF"/>
              </a:solidFill>
              <a:miter lim="800000"/>
              <a:headEnd/>
              <a:tailEnd/>
            </a:ln>
            <a:effectLst>
              <a:outerShdw dist="74769" dir="938535" algn="ctr" rotWithShape="0">
                <a:srgbClr val="808080">
                  <a:alpha val="38033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148" name="Picture 14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0825" y="2224088"/>
              <a:ext cx="508000" cy="5786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49" name="Line 146"/>
            <p:cNvSpPr>
              <a:spLocks noChangeShapeType="1"/>
            </p:cNvSpPr>
            <p:nvPr/>
          </p:nvSpPr>
          <p:spPr bwMode="auto">
            <a:xfrm flipH="1" flipV="1">
              <a:off x="4387851" y="1740694"/>
              <a:ext cx="1203325" cy="489347"/>
            </a:xfrm>
            <a:prstGeom prst="line">
              <a:avLst/>
            </a:prstGeom>
            <a:noFill/>
            <a:ln w="25560" cap="sq">
              <a:solidFill>
                <a:srgbClr val="BFBFBF"/>
              </a:solidFill>
              <a:miter lim="800000"/>
              <a:headEnd/>
              <a:tailEnd/>
            </a:ln>
            <a:effectLst>
              <a:outerShdw dist="74769" dir="938535" algn="ctr" rotWithShape="0">
                <a:srgbClr val="808080">
                  <a:alpha val="38033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0" name="Line 147"/>
            <p:cNvSpPr>
              <a:spLocks noChangeShapeType="1"/>
            </p:cNvSpPr>
            <p:nvPr/>
          </p:nvSpPr>
          <p:spPr bwMode="auto">
            <a:xfrm flipH="1" flipV="1">
              <a:off x="3727450" y="1876425"/>
              <a:ext cx="1862138" cy="353616"/>
            </a:xfrm>
            <a:prstGeom prst="line">
              <a:avLst/>
            </a:prstGeom>
            <a:noFill/>
            <a:ln w="25560" cap="sq">
              <a:solidFill>
                <a:srgbClr val="BFBFBF"/>
              </a:solidFill>
              <a:miter lim="800000"/>
              <a:headEnd/>
              <a:tailEnd/>
            </a:ln>
            <a:effectLst>
              <a:outerShdw dist="74769" dir="938535" algn="ctr" rotWithShape="0">
                <a:srgbClr val="808080">
                  <a:alpha val="38033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Line 148"/>
            <p:cNvSpPr>
              <a:spLocks noChangeShapeType="1"/>
            </p:cNvSpPr>
            <p:nvPr/>
          </p:nvSpPr>
          <p:spPr bwMode="auto">
            <a:xfrm flipH="1" flipV="1">
              <a:off x="2911476" y="1740694"/>
              <a:ext cx="2678113" cy="489347"/>
            </a:xfrm>
            <a:prstGeom prst="line">
              <a:avLst/>
            </a:prstGeom>
            <a:noFill/>
            <a:ln w="25560" cap="sq">
              <a:solidFill>
                <a:srgbClr val="BFBFBF"/>
              </a:solidFill>
              <a:miter lim="800000"/>
              <a:headEnd/>
              <a:tailEnd/>
            </a:ln>
            <a:effectLst>
              <a:outerShdw dist="74769" dir="938535" algn="ctr" rotWithShape="0">
                <a:srgbClr val="808080">
                  <a:alpha val="38033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" name="Line 149"/>
            <p:cNvSpPr>
              <a:spLocks noChangeShapeType="1"/>
            </p:cNvSpPr>
            <p:nvPr/>
          </p:nvSpPr>
          <p:spPr bwMode="auto">
            <a:xfrm flipH="1" flipV="1">
              <a:off x="2236789" y="1876425"/>
              <a:ext cx="3354387" cy="353616"/>
            </a:xfrm>
            <a:prstGeom prst="line">
              <a:avLst/>
            </a:prstGeom>
            <a:noFill/>
            <a:ln w="25560" cap="sq">
              <a:solidFill>
                <a:srgbClr val="BFBFBF"/>
              </a:solidFill>
              <a:miter lim="800000"/>
              <a:headEnd/>
              <a:tailEnd/>
            </a:ln>
            <a:effectLst>
              <a:outerShdw dist="74769" dir="938535" algn="ctr" rotWithShape="0">
                <a:srgbClr val="808080">
                  <a:alpha val="38033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Text Box 150"/>
            <p:cNvSpPr txBox="1">
              <a:spLocks noChangeArrowheads="1"/>
            </p:cNvSpPr>
            <p:nvPr/>
          </p:nvSpPr>
          <p:spPr bwMode="auto">
            <a:xfrm>
              <a:off x="196850" y="2427685"/>
              <a:ext cx="502484" cy="2484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itchFamily="34" charset="0"/>
                  <a:ea typeface="Geneva"/>
                  <a:cs typeface="Geneva"/>
                </a:defRPr>
              </a:lvl1pPr>
              <a:lvl2pPr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itchFamily="34" charset="0"/>
                  <a:ea typeface="Geneva"/>
                  <a:cs typeface="Geneva"/>
                </a:defRPr>
              </a:lvl2pPr>
              <a:lvl3pPr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itchFamily="34" charset="0"/>
                  <a:ea typeface="Geneva"/>
                  <a:cs typeface="Geneva"/>
                </a:defRPr>
              </a:lvl3pPr>
              <a:lvl4pPr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itchFamily="34" charset="0"/>
                  <a:ea typeface="Geneva"/>
                  <a:cs typeface="Geneva"/>
                </a:defRPr>
              </a:lvl4pPr>
              <a:lvl5pPr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itchFamily="34" charset="0"/>
                  <a:ea typeface="Geneva"/>
                  <a:cs typeface="Geneva"/>
                </a:defRPr>
              </a:lvl5pPr>
              <a:lvl6pPr marL="2514600" indent="-228600" defTabSz="45720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itchFamily="34" charset="0"/>
                  <a:ea typeface="Geneva"/>
                  <a:cs typeface="Geneva"/>
                </a:defRPr>
              </a:lvl6pPr>
              <a:lvl7pPr marL="2971800" indent="-228600" defTabSz="45720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itchFamily="34" charset="0"/>
                  <a:ea typeface="Geneva"/>
                  <a:cs typeface="Geneva"/>
                </a:defRPr>
              </a:lvl7pPr>
              <a:lvl8pPr marL="3429000" indent="-228600" defTabSz="45720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itchFamily="34" charset="0"/>
                  <a:ea typeface="Geneva"/>
                  <a:cs typeface="Geneva"/>
                </a:defRPr>
              </a:lvl8pPr>
              <a:lvl9pPr marL="3886200" indent="-228600" defTabSz="45720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itchFamily="34" charset="0"/>
                  <a:ea typeface="Geneva"/>
                  <a:cs typeface="Geneva"/>
                </a:defRPr>
              </a:lvl9pPr>
            </a:lstStyle>
            <a:p>
              <a:pPr eaLnBrk="1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 sz="1000">
                  <a:solidFill>
                    <a:srgbClr val="000000"/>
                  </a:solidFill>
                  <a:ea typeface="DejaVu Sans"/>
                  <a:cs typeface="DejaVu Sans"/>
                </a:rPr>
                <a:t>LEAF</a:t>
              </a:r>
            </a:p>
          </p:txBody>
        </p:sp>
        <p:sp>
          <p:nvSpPr>
            <p:cNvPr id="154" name="Text Box 151"/>
            <p:cNvSpPr txBox="1">
              <a:spLocks noChangeArrowheads="1"/>
            </p:cNvSpPr>
            <p:nvPr/>
          </p:nvSpPr>
          <p:spPr bwMode="auto">
            <a:xfrm>
              <a:off x="209550" y="1165622"/>
              <a:ext cx="566604" cy="2484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itchFamily="34" charset="0"/>
                  <a:ea typeface="Geneva"/>
                  <a:cs typeface="Geneva"/>
                </a:defRPr>
              </a:lvl1pPr>
              <a:lvl2pPr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itchFamily="34" charset="0"/>
                  <a:ea typeface="Geneva"/>
                  <a:cs typeface="Geneva"/>
                </a:defRPr>
              </a:lvl2pPr>
              <a:lvl3pPr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itchFamily="34" charset="0"/>
                  <a:ea typeface="Geneva"/>
                  <a:cs typeface="Geneva"/>
                </a:defRPr>
              </a:lvl3pPr>
              <a:lvl4pPr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itchFamily="34" charset="0"/>
                  <a:ea typeface="Geneva"/>
                  <a:cs typeface="Geneva"/>
                </a:defRPr>
              </a:lvl4pPr>
              <a:lvl5pPr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itchFamily="34" charset="0"/>
                  <a:ea typeface="Geneva"/>
                  <a:cs typeface="Geneva"/>
                </a:defRPr>
              </a:lvl5pPr>
              <a:lvl6pPr marL="2514600" indent="-228600" defTabSz="45720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itchFamily="34" charset="0"/>
                  <a:ea typeface="Geneva"/>
                  <a:cs typeface="Geneva"/>
                </a:defRPr>
              </a:lvl6pPr>
              <a:lvl7pPr marL="2971800" indent="-228600" defTabSz="45720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itchFamily="34" charset="0"/>
                  <a:ea typeface="Geneva"/>
                  <a:cs typeface="Geneva"/>
                </a:defRPr>
              </a:lvl7pPr>
              <a:lvl8pPr marL="3429000" indent="-228600" defTabSz="45720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itchFamily="34" charset="0"/>
                  <a:ea typeface="Geneva"/>
                  <a:cs typeface="Geneva"/>
                </a:defRPr>
              </a:lvl8pPr>
              <a:lvl9pPr marL="3886200" indent="-228600" defTabSz="45720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pitchFamily="34" charset="0"/>
                  <a:ea typeface="Geneva"/>
                  <a:cs typeface="Geneva"/>
                </a:defRPr>
              </a:lvl9pPr>
            </a:lstStyle>
            <a:p>
              <a:pPr eaLnBrk="1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 sz="1000">
                  <a:solidFill>
                    <a:srgbClr val="000000"/>
                  </a:solidFill>
                  <a:ea typeface="DejaVu Sans"/>
                  <a:cs typeface="DejaVu Sans"/>
                </a:rPr>
                <a:t>SPINE</a:t>
              </a:r>
            </a:p>
          </p:txBody>
        </p:sp>
        <p:pic>
          <p:nvPicPr>
            <p:cNvPr id="155" name="Picture 15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2788" y="1165623"/>
              <a:ext cx="508000" cy="5786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5569293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How would this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VM Connectivity</a:t>
            </a:r>
          </a:p>
          <a:p>
            <a:pPr lvl="1"/>
            <a:r>
              <a:rPr lang="en-US" dirty="0" err="1" smtClean="0"/>
              <a:t>ToR</a:t>
            </a:r>
            <a:r>
              <a:rPr lang="en-US" dirty="0" smtClean="0"/>
              <a:t> switches announce /32 for each VM</a:t>
            </a:r>
          </a:p>
          <a:p>
            <a:pPr lvl="1"/>
            <a:r>
              <a:rPr lang="en-US" dirty="0" smtClean="0"/>
              <a:t>L3 Agents on hypervisor </a:t>
            </a:r>
          </a:p>
          <a:p>
            <a:pPr lvl="1"/>
            <a:r>
              <a:rPr lang="en-US" dirty="0" smtClean="0"/>
              <a:t>Hypervisors have /32 route pointing to TAP device</a:t>
            </a:r>
          </a:p>
          <a:p>
            <a:pPr lvl="1"/>
            <a:r>
              <a:rPr lang="en-US" dirty="0" smtClean="0"/>
              <a:t>No bridges</a:t>
            </a:r>
            <a:endParaRPr lang="en-US" dirty="0" smtClean="0"/>
          </a:p>
          <a:p>
            <a:r>
              <a:rPr lang="en-US" dirty="0" smtClean="0"/>
              <a:t>Floating </a:t>
            </a:r>
            <a:r>
              <a:rPr lang="en-US" dirty="0" smtClean="0"/>
              <a:t>IP</a:t>
            </a:r>
          </a:p>
          <a:p>
            <a:pPr lvl="1"/>
            <a:r>
              <a:rPr lang="en-US" dirty="0" smtClean="0"/>
              <a:t>Hypervisor announces /32 for Floating IP</a:t>
            </a:r>
          </a:p>
          <a:p>
            <a:pPr lvl="1"/>
            <a:r>
              <a:rPr lang="en-US" dirty="0" smtClean="0"/>
              <a:t>1:1 NAT to private IP on hypervisor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386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How would this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24630"/>
            <a:ext cx="8229600" cy="414916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VM Mobility</a:t>
            </a:r>
          </a:p>
          <a:p>
            <a:pPr lvl="1"/>
            <a:r>
              <a:rPr lang="en-US" dirty="0"/>
              <a:t>Withdraw /32 from source, announce on destination</a:t>
            </a:r>
          </a:p>
          <a:p>
            <a:r>
              <a:rPr lang="en-US" dirty="0" smtClean="0"/>
              <a:t>Scalability</a:t>
            </a:r>
            <a:endParaRPr lang="en-US" dirty="0" smtClean="0"/>
          </a:p>
          <a:p>
            <a:pPr lvl="1"/>
            <a:r>
              <a:rPr lang="en-US" dirty="0" smtClean="0"/>
              <a:t>Average VM will have 1-2 IP addresses (fixed, floating)</a:t>
            </a:r>
          </a:p>
          <a:p>
            <a:pPr lvl="1"/>
            <a:r>
              <a:rPr lang="en-US" dirty="0" smtClean="0"/>
              <a:t>Current gen switching hardware handles ~20K routes</a:t>
            </a:r>
          </a:p>
          <a:p>
            <a:pPr lvl="1"/>
            <a:r>
              <a:rPr lang="en-US" dirty="0" smtClean="0"/>
              <a:t>Next gen switches hardware handles ~100K </a:t>
            </a:r>
            <a:r>
              <a:rPr lang="en-US" dirty="0" smtClean="0"/>
              <a:t>routes</a:t>
            </a:r>
          </a:p>
          <a:p>
            <a:pPr lvl="1"/>
            <a:r>
              <a:rPr lang="en-US" dirty="0" smtClean="0"/>
              <a:t>1 OSPF zone per ~500 hypervisors*</a:t>
            </a:r>
          </a:p>
          <a:p>
            <a:r>
              <a:rPr lang="en-US" dirty="0"/>
              <a:t>Security/Isolation</a:t>
            </a:r>
          </a:p>
          <a:p>
            <a:pPr lvl="1"/>
            <a:r>
              <a:rPr lang="en-US" dirty="0"/>
              <a:t>VMs are L2 isolated (no bridges)</a:t>
            </a:r>
          </a:p>
          <a:p>
            <a:pPr lvl="1"/>
            <a:r>
              <a:rPr lang="en-US" dirty="0"/>
              <a:t>L3 isolation via existing security </a:t>
            </a:r>
            <a:r>
              <a:rPr lang="en-US" dirty="0" smtClean="0"/>
              <a:t>groups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0812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35448"/>
            <a:ext cx="8229600" cy="857250"/>
          </a:xfrm>
        </p:spPr>
        <p:txBody>
          <a:bodyPr/>
          <a:lstStyle/>
          <a:p>
            <a:r>
              <a:rPr lang="en-US" dirty="0" smtClean="0"/>
              <a:t>Q&amp;A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208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Who We Are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Nolan </a:t>
            </a:r>
            <a:r>
              <a:rPr lang="en-US" sz="2400" dirty="0" err="1" smtClean="0"/>
              <a:t>Leake</a:t>
            </a:r>
            <a:endParaRPr lang="en-US" sz="2400" dirty="0" smtClean="0"/>
          </a:p>
          <a:p>
            <a:pPr marL="457200" lvl="1" indent="0">
              <a:buNone/>
            </a:pPr>
            <a:r>
              <a:rPr lang="en-US" sz="2000" dirty="0" smtClean="0"/>
              <a:t>Cofounder, CTO</a:t>
            </a:r>
          </a:p>
          <a:p>
            <a:pPr marL="457200" lvl="1" indent="0">
              <a:buNone/>
            </a:pPr>
            <a:r>
              <a:rPr lang="en-US" sz="2000" dirty="0" smtClean="0"/>
              <a:t>Cumulus Networks</a:t>
            </a:r>
          </a:p>
          <a:p>
            <a:pPr marL="0" indent="0">
              <a:buNone/>
            </a:pPr>
            <a:r>
              <a:rPr lang="en-US" sz="2400" dirty="0" smtClean="0"/>
              <a:t>Chet Burgess</a:t>
            </a:r>
          </a:p>
          <a:p>
            <a:pPr marL="457200" lvl="1" indent="0">
              <a:buNone/>
            </a:pPr>
            <a:r>
              <a:rPr lang="en-US" sz="2000" dirty="0" smtClean="0"/>
              <a:t>Senior Director, Engineering</a:t>
            </a:r>
          </a:p>
          <a:p>
            <a:pPr marL="457200" lvl="1" indent="0">
              <a:buNone/>
            </a:pPr>
            <a:r>
              <a:rPr lang="en-US" sz="2000" dirty="0" smtClean="0"/>
              <a:t>Metacloud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1259" y="1536970"/>
            <a:ext cx="4650335" cy="2903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508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Why Linux-Based Switches?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Everyone knows how to configure Linux Networking</a:t>
            </a:r>
          </a:p>
          <a:p>
            <a:r>
              <a:rPr lang="en-US" dirty="0" smtClean="0"/>
              <a:t>VMs</a:t>
            </a:r>
          </a:p>
          <a:p>
            <a:pPr lvl="1"/>
            <a:r>
              <a:rPr lang="en-US" dirty="0" smtClean="0"/>
              <a:t>Development, Testing, Demos</a:t>
            </a:r>
          </a:p>
          <a:p>
            <a:pPr lvl="1"/>
            <a:r>
              <a:rPr lang="en-US" dirty="0" smtClean="0"/>
              <a:t>Create complex topologies on laptops</a:t>
            </a:r>
          </a:p>
          <a:p>
            <a:r>
              <a:rPr lang="en-US" dirty="0" smtClean="0"/>
              <a:t>Cumulus Linux</a:t>
            </a:r>
          </a:p>
          <a:p>
            <a:pPr lvl="1"/>
            <a:r>
              <a:rPr lang="en-US" dirty="0" smtClean="0"/>
              <a:t>Linux Distribution for HW switches (</a:t>
            </a:r>
            <a:r>
              <a:rPr lang="en-US" dirty="0" err="1" smtClean="0"/>
              <a:t>Debian</a:t>
            </a:r>
            <a:r>
              <a:rPr lang="en-US" dirty="0" smtClean="0"/>
              <a:t> based)</a:t>
            </a:r>
          </a:p>
          <a:p>
            <a:pPr lvl="1"/>
            <a:r>
              <a:rPr lang="en-US" dirty="0" smtClean="0"/>
              <a:t>Hardware accelerate Linux kernel forwarding using ASICs</a:t>
            </a:r>
          </a:p>
          <a:p>
            <a:pPr lvl="1"/>
            <a:r>
              <a:rPr lang="en-US" dirty="0" smtClean="0"/>
              <a:t>Just like a Linux server with 64 10G NICs, but ~50x faster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716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1614" y="2308585"/>
            <a:ext cx="4307471" cy="2119437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17712" y="2477257"/>
            <a:ext cx="983902" cy="3690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white"/>
                </a:solidFill>
              </a:rPr>
              <a:t>vm01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072592" y="2450669"/>
            <a:ext cx="983902" cy="3690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white"/>
                </a:solidFill>
              </a:rPr>
              <a:t>vm03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943630" y="2450669"/>
            <a:ext cx="983902" cy="3690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white"/>
                </a:solidFill>
              </a:rPr>
              <a:t>vm02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17712" y="3058357"/>
            <a:ext cx="983902" cy="295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white"/>
                </a:solidFill>
              </a:rPr>
              <a:t>tap01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943630" y="3031769"/>
            <a:ext cx="983902" cy="295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white"/>
                </a:solidFill>
              </a:rPr>
              <a:t>tap02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072592" y="3031769"/>
            <a:ext cx="983902" cy="295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white"/>
                </a:solidFill>
              </a:rPr>
              <a:t>tap03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830283" y="3578968"/>
            <a:ext cx="843877" cy="245645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</a:rPr>
              <a:t>br101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435582" y="3552380"/>
            <a:ext cx="843877" cy="245645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</a:rPr>
              <a:t>br102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830283" y="3974888"/>
            <a:ext cx="843877" cy="245645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</a:rPr>
              <a:t>eth0.101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435582" y="3948300"/>
            <a:ext cx="843877" cy="245645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</a:rPr>
              <a:t>eth0.102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14185" y="4384937"/>
            <a:ext cx="869495" cy="30928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eth0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14" name="Straight Connector 13"/>
          <p:cNvCxnSpPr>
            <a:stCxn id="12" idx="2"/>
            <a:endCxn id="13" idx="0"/>
          </p:cNvCxnSpPr>
          <p:nvPr/>
        </p:nvCxnSpPr>
        <p:spPr>
          <a:xfrm flipH="1">
            <a:off x="2248933" y="4193945"/>
            <a:ext cx="608588" cy="19099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394548" y="4235954"/>
            <a:ext cx="667663" cy="148983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0" idx="2"/>
            <a:endCxn id="12" idx="0"/>
          </p:cNvCxnSpPr>
          <p:nvPr/>
        </p:nvCxnSpPr>
        <p:spPr>
          <a:xfrm>
            <a:off x="2857520" y="3798025"/>
            <a:ext cx="0" cy="15027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5" idx="2"/>
          </p:cNvCxnSpPr>
          <p:nvPr/>
        </p:nvCxnSpPr>
        <p:spPr>
          <a:xfrm>
            <a:off x="2435581" y="2819672"/>
            <a:ext cx="0" cy="17740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902596" y="2846259"/>
            <a:ext cx="0" cy="20869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583324" y="2819671"/>
            <a:ext cx="0" cy="20869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6" idx="2"/>
          </p:cNvCxnSpPr>
          <p:nvPr/>
        </p:nvCxnSpPr>
        <p:spPr>
          <a:xfrm>
            <a:off x="1009664" y="3354050"/>
            <a:ext cx="26121" cy="22491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8" idx="2"/>
          </p:cNvCxnSpPr>
          <p:nvPr/>
        </p:nvCxnSpPr>
        <p:spPr>
          <a:xfrm flipH="1">
            <a:off x="3072593" y="3327462"/>
            <a:ext cx="491950" cy="22491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7" idx="2"/>
            <a:endCxn id="10" idx="0"/>
          </p:cNvCxnSpPr>
          <p:nvPr/>
        </p:nvCxnSpPr>
        <p:spPr>
          <a:xfrm>
            <a:off x="2435582" y="3327462"/>
            <a:ext cx="421939" cy="22491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11" idx="0"/>
          </p:cNvCxnSpPr>
          <p:nvPr/>
        </p:nvCxnSpPr>
        <p:spPr>
          <a:xfrm>
            <a:off x="1252221" y="3860588"/>
            <a:ext cx="0" cy="1143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712914" y="2252706"/>
            <a:ext cx="869495" cy="30928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swp2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5083353" y="4709477"/>
            <a:ext cx="2678352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69" idx="2"/>
            <a:endCxn id="65" idx="0"/>
          </p:cNvCxnSpPr>
          <p:nvPr/>
        </p:nvCxnSpPr>
        <p:spPr>
          <a:xfrm>
            <a:off x="7173072" y="3054954"/>
            <a:ext cx="1" cy="36122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4846826" y="4230292"/>
            <a:ext cx="3263504" cy="824447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5083353" y="4935540"/>
            <a:ext cx="2678352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683679" y="4541619"/>
            <a:ext cx="846913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142749" y="3699956"/>
            <a:ext cx="0" cy="27493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6583449" y="3974888"/>
            <a:ext cx="559301" cy="71933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7049535" y="3974887"/>
            <a:ext cx="93215" cy="960653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565548" y="4541619"/>
            <a:ext cx="1980860" cy="39392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3530593" y="4541620"/>
            <a:ext cx="2063923" cy="152606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658721" y="4418793"/>
            <a:ext cx="924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vlan101</a:t>
            </a:r>
            <a:endParaRPr lang="en-US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811111" y="4643054"/>
            <a:ext cx="924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vlan102</a:t>
            </a:r>
            <a:endParaRPr lang="en-US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358682" y="243106"/>
            <a:ext cx="5597364" cy="154821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5621068" y="859398"/>
            <a:ext cx="843877" cy="245645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</a:rPr>
              <a:t>br101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7512457" y="859398"/>
            <a:ext cx="843877" cy="245645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</a:rPr>
              <a:t>br102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5621068" y="1281532"/>
            <a:ext cx="843877" cy="245645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</a:rPr>
              <a:t>eth0.101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7512457" y="1281532"/>
            <a:ext cx="843877" cy="245645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prstClr val="black"/>
                </a:solidFill>
              </a:rPr>
              <a:t>e</a:t>
            </a:r>
            <a:r>
              <a:rPr lang="en-US" sz="1200" dirty="0" smtClean="0">
                <a:solidFill>
                  <a:prstClr val="black"/>
                </a:solidFill>
              </a:rPr>
              <a:t>th0.102</a:t>
            </a:r>
            <a:endParaRPr lang="en-US" sz="1400" dirty="0">
              <a:solidFill>
                <a:prstClr val="black"/>
              </a:solidFill>
            </a:endParaRPr>
          </a:p>
        </p:txBody>
      </p:sp>
      <p:cxnSp>
        <p:nvCxnSpPr>
          <p:cNvPr id="42" name="Straight Connector 41"/>
          <p:cNvCxnSpPr>
            <a:stCxn id="39" idx="2"/>
            <a:endCxn id="41" idx="0"/>
          </p:cNvCxnSpPr>
          <p:nvPr/>
        </p:nvCxnSpPr>
        <p:spPr>
          <a:xfrm>
            <a:off x="7934395" y="1105043"/>
            <a:ext cx="0" cy="176489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38" idx="2"/>
            <a:endCxn id="40" idx="0"/>
          </p:cNvCxnSpPr>
          <p:nvPr/>
        </p:nvCxnSpPr>
        <p:spPr>
          <a:xfrm>
            <a:off x="6043006" y="1105043"/>
            <a:ext cx="0" cy="176489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3848858" y="65362"/>
            <a:ext cx="869495" cy="30928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eth1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908023" y="340916"/>
            <a:ext cx="1844779" cy="445519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038482" y="406487"/>
            <a:ext cx="1024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 err="1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dnsmasq</a:t>
            </a:r>
            <a:endParaRPr lang="en-US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857830" y="565687"/>
            <a:ext cx="1505191" cy="31995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007303" y="582398"/>
            <a:ext cx="983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L3 agent</a:t>
            </a:r>
            <a:endParaRPr lang="en-US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cxnSp>
        <p:nvCxnSpPr>
          <p:cNvPr id="49" name="Straight Connector 48"/>
          <p:cNvCxnSpPr>
            <a:stCxn id="66" idx="1"/>
          </p:cNvCxnSpPr>
          <p:nvPr/>
        </p:nvCxnSpPr>
        <p:spPr>
          <a:xfrm flipH="1" flipV="1">
            <a:off x="6010280" y="1527177"/>
            <a:ext cx="607971" cy="23984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41" idx="2"/>
          </p:cNvCxnSpPr>
          <p:nvPr/>
        </p:nvCxnSpPr>
        <p:spPr>
          <a:xfrm flipH="1">
            <a:off x="7487745" y="1527177"/>
            <a:ext cx="446650" cy="23984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24" idx="0"/>
            <a:endCxn id="66" idx="2"/>
          </p:cNvCxnSpPr>
          <p:nvPr/>
        </p:nvCxnSpPr>
        <p:spPr>
          <a:xfrm flipH="1" flipV="1">
            <a:off x="7052999" y="1921663"/>
            <a:ext cx="94663" cy="331043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5143997" y="223116"/>
            <a:ext cx="17956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Network Controller</a:t>
            </a:r>
            <a:endParaRPr lang="en-US" sz="16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279459" y="4056672"/>
            <a:ext cx="1206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Hypervisor</a:t>
            </a:r>
            <a:endParaRPr lang="en-US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006195" y="2284996"/>
            <a:ext cx="804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Switch</a:t>
            </a:r>
            <a:endParaRPr lang="en-US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5" name="Oval 54"/>
          <p:cNvSpPr/>
          <p:nvPr/>
        </p:nvSpPr>
        <p:spPr>
          <a:xfrm>
            <a:off x="6729579" y="3860588"/>
            <a:ext cx="796181" cy="245645"/>
          </a:xfrm>
          <a:prstGeom prst="ellipse">
            <a:avLst/>
          </a:prstGeom>
          <a:noFill/>
          <a:ln w="28575" cmpd="sng">
            <a:solidFill>
              <a:schemeClr val="accent6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534505" y="3824613"/>
            <a:ext cx="961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Trunked</a:t>
            </a:r>
            <a:endParaRPr lang="en-US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7" name="Oval 56"/>
          <p:cNvSpPr/>
          <p:nvPr/>
        </p:nvSpPr>
        <p:spPr>
          <a:xfrm>
            <a:off x="3073234" y="4480453"/>
            <a:ext cx="796181" cy="245645"/>
          </a:xfrm>
          <a:prstGeom prst="ellipse">
            <a:avLst/>
          </a:prstGeom>
          <a:noFill/>
          <a:ln w="28575" cmpd="sng">
            <a:solidFill>
              <a:schemeClr val="accent6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908168" y="4797041"/>
            <a:ext cx="961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Trunked</a:t>
            </a:r>
            <a:endParaRPr lang="en-US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198315" y="2047357"/>
            <a:ext cx="1149013" cy="32065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100" dirty="0" smtClean="0">
                <a:solidFill>
                  <a:prstClr val="black"/>
                </a:solidFill>
              </a:rPr>
              <a:t>Linux Bridge Agent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2650557" y="960875"/>
            <a:ext cx="1149013" cy="32065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100" dirty="0" smtClean="0">
                <a:solidFill>
                  <a:prstClr val="black"/>
                </a:solidFill>
              </a:rPr>
              <a:t>Neutron Server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2651633" y="1291717"/>
            <a:ext cx="1149013" cy="32065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050" dirty="0" smtClean="0">
                <a:solidFill>
                  <a:prstClr val="black"/>
                </a:solidFill>
              </a:rPr>
              <a:t>Neutron ML2 Driver</a:t>
            </a:r>
            <a:endParaRPr lang="en-US" sz="1050" dirty="0">
              <a:solidFill>
                <a:prstClr val="black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2650768" y="634844"/>
            <a:ext cx="1149013" cy="32065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100" dirty="0" smtClean="0">
                <a:solidFill>
                  <a:prstClr val="black"/>
                </a:solidFill>
              </a:rPr>
              <a:t>L3 Agent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2651633" y="316703"/>
            <a:ext cx="1149013" cy="32065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100" dirty="0" smtClean="0">
                <a:solidFill>
                  <a:prstClr val="black"/>
                </a:solidFill>
              </a:rPr>
              <a:t>DHCP agent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4990865" y="2252706"/>
            <a:ext cx="4034958" cy="132626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6738325" y="3416179"/>
            <a:ext cx="869495" cy="30928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swp1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6618251" y="1612374"/>
            <a:ext cx="869495" cy="30928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eth0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7" name="Oval 66"/>
          <p:cNvSpPr/>
          <p:nvPr/>
        </p:nvSpPr>
        <p:spPr>
          <a:xfrm>
            <a:off x="6651443" y="1962040"/>
            <a:ext cx="796181" cy="245645"/>
          </a:xfrm>
          <a:prstGeom prst="ellipse">
            <a:avLst/>
          </a:prstGeom>
          <a:noFill/>
          <a:ln w="28575" cmpd="sng">
            <a:solidFill>
              <a:schemeClr val="accent6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7456370" y="1926065"/>
            <a:ext cx="961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Trunked</a:t>
            </a:r>
            <a:endParaRPr lang="en-US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9" name="Rounded Rectangle 68"/>
          <p:cNvSpPr/>
          <p:nvPr/>
        </p:nvSpPr>
        <p:spPr>
          <a:xfrm>
            <a:off x="6751132" y="2889136"/>
            <a:ext cx="843877" cy="16581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</a:rPr>
              <a:t>br0</a:t>
            </a:r>
            <a:endParaRPr lang="en-US" sz="1400" dirty="0">
              <a:solidFill>
                <a:prstClr val="black"/>
              </a:solidFill>
            </a:endParaRPr>
          </a:p>
        </p:txBody>
      </p:sp>
      <p:cxnSp>
        <p:nvCxnSpPr>
          <p:cNvPr id="70" name="Straight Connector 69"/>
          <p:cNvCxnSpPr>
            <a:stCxn id="24" idx="2"/>
            <a:endCxn id="69" idx="0"/>
          </p:cNvCxnSpPr>
          <p:nvPr/>
        </p:nvCxnSpPr>
        <p:spPr>
          <a:xfrm>
            <a:off x="7147661" y="2561995"/>
            <a:ext cx="25410" cy="32714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75698" y="65362"/>
            <a:ext cx="18679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“Unmanaged”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Physical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S</a:t>
            </a:r>
            <a:r>
              <a:rPr lang="en-US" b="1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witches</a:t>
            </a:r>
            <a:endParaRPr lang="en-US" b="1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2650768" y="1613518"/>
            <a:ext cx="1149013" cy="4338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000" dirty="0" smtClean="0">
                <a:solidFill>
                  <a:prstClr val="black"/>
                </a:solidFill>
              </a:rPr>
              <a:t>Linux Bridge ML2 mechanism driver</a:t>
            </a:r>
            <a:endParaRPr lang="en-US" sz="1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568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1614" y="2308585"/>
            <a:ext cx="4307471" cy="2119437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17712" y="2477257"/>
            <a:ext cx="983902" cy="3690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white"/>
                </a:solidFill>
              </a:rPr>
              <a:t>vm01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034846" y="2478077"/>
            <a:ext cx="983902" cy="3690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white"/>
                </a:solidFill>
              </a:rPr>
              <a:t>vm03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905884" y="2478077"/>
            <a:ext cx="983902" cy="3690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white"/>
                </a:solidFill>
              </a:rPr>
              <a:t>vm02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17712" y="3058357"/>
            <a:ext cx="983902" cy="295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white"/>
                </a:solidFill>
              </a:rPr>
              <a:t>tap01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905884" y="3059177"/>
            <a:ext cx="983902" cy="295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white"/>
                </a:solidFill>
              </a:rPr>
              <a:t>tap02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034846" y="3059177"/>
            <a:ext cx="983902" cy="295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white"/>
                </a:solidFill>
              </a:rPr>
              <a:t>tap03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830283" y="3578968"/>
            <a:ext cx="843877" cy="245645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</a:rPr>
              <a:t>br101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397836" y="3579788"/>
            <a:ext cx="843877" cy="245645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</a:rPr>
              <a:t>br102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830283" y="3974888"/>
            <a:ext cx="843877" cy="245645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</a:rPr>
              <a:t>eth0.101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397836" y="3975708"/>
            <a:ext cx="843877" cy="245645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</a:rPr>
              <a:t>eth0.102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14185" y="4384937"/>
            <a:ext cx="869495" cy="30928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eth0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2116623" y="4236774"/>
            <a:ext cx="784606" cy="148163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394548" y="4235954"/>
            <a:ext cx="667663" cy="148983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0" idx="2"/>
            <a:endCxn id="12" idx="0"/>
          </p:cNvCxnSpPr>
          <p:nvPr/>
        </p:nvCxnSpPr>
        <p:spPr>
          <a:xfrm>
            <a:off x="2819774" y="3825433"/>
            <a:ext cx="0" cy="15027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5" idx="2"/>
          </p:cNvCxnSpPr>
          <p:nvPr/>
        </p:nvCxnSpPr>
        <p:spPr>
          <a:xfrm>
            <a:off x="2397835" y="2847080"/>
            <a:ext cx="0" cy="17740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902596" y="2846259"/>
            <a:ext cx="0" cy="20869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545578" y="2847079"/>
            <a:ext cx="0" cy="20869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6" idx="2"/>
          </p:cNvCxnSpPr>
          <p:nvPr/>
        </p:nvCxnSpPr>
        <p:spPr>
          <a:xfrm>
            <a:off x="1009664" y="3354050"/>
            <a:ext cx="26121" cy="22491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8" idx="2"/>
          </p:cNvCxnSpPr>
          <p:nvPr/>
        </p:nvCxnSpPr>
        <p:spPr>
          <a:xfrm flipH="1">
            <a:off x="3034847" y="3354870"/>
            <a:ext cx="491950" cy="22491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7" idx="2"/>
            <a:endCxn id="10" idx="0"/>
          </p:cNvCxnSpPr>
          <p:nvPr/>
        </p:nvCxnSpPr>
        <p:spPr>
          <a:xfrm>
            <a:off x="2397836" y="3354870"/>
            <a:ext cx="421939" cy="22491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11" idx="0"/>
          </p:cNvCxnSpPr>
          <p:nvPr/>
        </p:nvCxnSpPr>
        <p:spPr>
          <a:xfrm>
            <a:off x="1252221" y="3860588"/>
            <a:ext cx="0" cy="1143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5440629" y="2450060"/>
            <a:ext cx="3263504" cy="1069977"/>
          </a:xfrm>
          <a:prstGeom prst="rect">
            <a:avLst/>
          </a:prstGeom>
          <a:noFill/>
          <a:ln w="28575" cmpd="sng">
            <a:solidFill>
              <a:srgbClr val="F79646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712914" y="2252706"/>
            <a:ext cx="869495" cy="30928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swp2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26" name="Straight Connector 25"/>
          <p:cNvCxnSpPr>
            <a:stCxn id="25" idx="2"/>
          </p:cNvCxnSpPr>
          <p:nvPr/>
        </p:nvCxnSpPr>
        <p:spPr>
          <a:xfrm>
            <a:off x="7147661" y="2561995"/>
            <a:ext cx="25410" cy="284264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083353" y="4709477"/>
            <a:ext cx="2678352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endCxn id="70" idx="0"/>
          </p:cNvCxnSpPr>
          <p:nvPr/>
        </p:nvCxnSpPr>
        <p:spPr>
          <a:xfrm>
            <a:off x="7173072" y="3143250"/>
            <a:ext cx="0" cy="272929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4846826" y="4230292"/>
            <a:ext cx="3263504" cy="824447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5083353" y="4935540"/>
            <a:ext cx="2678352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683679" y="4541619"/>
            <a:ext cx="846913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142749" y="3699956"/>
            <a:ext cx="0" cy="27493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6583449" y="3974888"/>
            <a:ext cx="559301" cy="71933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7049535" y="3974887"/>
            <a:ext cx="93215" cy="960653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565548" y="4541619"/>
            <a:ext cx="1980860" cy="39392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530593" y="4541620"/>
            <a:ext cx="2063923" cy="152606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658721" y="4418793"/>
            <a:ext cx="924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vlan101</a:t>
            </a:r>
            <a:endParaRPr lang="en-US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811111" y="4643054"/>
            <a:ext cx="924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vlan102</a:t>
            </a:r>
            <a:endParaRPr lang="en-US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358682" y="243106"/>
            <a:ext cx="5597364" cy="154821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5621068" y="859398"/>
            <a:ext cx="843877" cy="245645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</a:rPr>
              <a:t>br101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7512457" y="859398"/>
            <a:ext cx="843877" cy="245645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</a:rPr>
              <a:t>br102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5621068" y="1281532"/>
            <a:ext cx="843877" cy="245645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</a:rPr>
              <a:t>eth0.101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7512457" y="1281532"/>
            <a:ext cx="843877" cy="245645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prstClr val="black"/>
                </a:solidFill>
              </a:rPr>
              <a:t>e</a:t>
            </a:r>
            <a:r>
              <a:rPr lang="en-US" sz="1200" dirty="0" smtClean="0">
                <a:solidFill>
                  <a:prstClr val="black"/>
                </a:solidFill>
              </a:rPr>
              <a:t>th0.102</a:t>
            </a:r>
            <a:endParaRPr lang="en-US" sz="1400" dirty="0">
              <a:solidFill>
                <a:prstClr val="black"/>
              </a:solidFill>
            </a:endParaRPr>
          </a:p>
        </p:txBody>
      </p:sp>
      <p:cxnSp>
        <p:nvCxnSpPr>
          <p:cNvPr id="44" name="Straight Connector 43"/>
          <p:cNvCxnSpPr>
            <a:stCxn id="41" idx="2"/>
            <a:endCxn id="43" idx="0"/>
          </p:cNvCxnSpPr>
          <p:nvPr/>
        </p:nvCxnSpPr>
        <p:spPr>
          <a:xfrm>
            <a:off x="7934395" y="1105043"/>
            <a:ext cx="0" cy="176489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40" idx="2"/>
            <a:endCxn id="42" idx="0"/>
          </p:cNvCxnSpPr>
          <p:nvPr/>
        </p:nvCxnSpPr>
        <p:spPr>
          <a:xfrm>
            <a:off x="6043006" y="1105043"/>
            <a:ext cx="0" cy="176489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3848858" y="65362"/>
            <a:ext cx="869495" cy="30928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eth1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908023" y="340916"/>
            <a:ext cx="1844779" cy="445519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038482" y="406487"/>
            <a:ext cx="1024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 err="1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dnsmasq</a:t>
            </a:r>
            <a:endParaRPr lang="en-US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857830" y="565687"/>
            <a:ext cx="1505191" cy="31995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007303" y="582398"/>
            <a:ext cx="983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L3 agent</a:t>
            </a:r>
            <a:endParaRPr lang="en-US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cxnSp>
        <p:nvCxnSpPr>
          <p:cNvPr id="51" name="Straight Connector 50"/>
          <p:cNvCxnSpPr>
            <a:stCxn id="71" idx="1"/>
          </p:cNvCxnSpPr>
          <p:nvPr/>
        </p:nvCxnSpPr>
        <p:spPr>
          <a:xfrm flipH="1" flipV="1">
            <a:off x="6010280" y="1527177"/>
            <a:ext cx="607971" cy="23984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43" idx="2"/>
          </p:cNvCxnSpPr>
          <p:nvPr/>
        </p:nvCxnSpPr>
        <p:spPr>
          <a:xfrm flipH="1">
            <a:off x="7487745" y="1527177"/>
            <a:ext cx="446650" cy="23984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25" idx="0"/>
            <a:endCxn id="71" idx="2"/>
          </p:cNvCxnSpPr>
          <p:nvPr/>
        </p:nvCxnSpPr>
        <p:spPr>
          <a:xfrm flipH="1" flipV="1">
            <a:off x="7052999" y="1921663"/>
            <a:ext cx="94663" cy="331043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143997" y="223116"/>
            <a:ext cx="17956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Network Controller</a:t>
            </a:r>
            <a:endParaRPr lang="en-US" sz="16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006196" y="2284996"/>
            <a:ext cx="804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Switch</a:t>
            </a:r>
            <a:endParaRPr lang="en-US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1252221" y="69244"/>
            <a:ext cx="653663" cy="222759"/>
          </a:xfrm>
          <a:prstGeom prst="rect">
            <a:avLst/>
          </a:prstGeom>
          <a:noFill/>
          <a:ln w="28575" cmpd="sng">
            <a:solidFill>
              <a:schemeClr val="accent6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2473" y="29888"/>
            <a:ext cx="195438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Configured by </a:t>
            </a:r>
            <a:br>
              <a:rPr lang="en-US" sz="14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</a:br>
            <a:r>
              <a:rPr lang="en-US" sz="14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Vendor Proprietary ML2 </a:t>
            </a:r>
            <a:br>
              <a:rPr lang="en-US" sz="14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</a:br>
            <a:r>
              <a:rPr lang="en-US" sz="14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Mechanism Driver</a:t>
            </a:r>
            <a:endParaRPr lang="en-US" sz="14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8" name="Oval 57"/>
          <p:cNvSpPr/>
          <p:nvPr/>
        </p:nvSpPr>
        <p:spPr>
          <a:xfrm>
            <a:off x="6729579" y="3860588"/>
            <a:ext cx="796181" cy="245645"/>
          </a:xfrm>
          <a:prstGeom prst="ellipse">
            <a:avLst/>
          </a:prstGeom>
          <a:noFill/>
          <a:ln w="28575" cmpd="sng">
            <a:solidFill>
              <a:schemeClr val="accent6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534505" y="3824613"/>
            <a:ext cx="961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Trunked</a:t>
            </a:r>
            <a:endParaRPr lang="en-US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0" name="Oval 59"/>
          <p:cNvSpPr/>
          <p:nvPr/>
        </p:nvSpPr>
        <p:spPr>
          <a:xfrm>
            <a:off x="3073234" y="4480453"/>
            <a:ext cx="796181" cy="245645"/>
          </a:xfrm>
          <a:prstGeom prst="ellipse">
            <a:avLst/>
          </a:prstGeom>
          <a:noFill/>
          <a:ln w="28575" cmpd="sng">
            <a:solidFill>
              <a:schemeClr val="accent6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908168" y="4797041"/>
            <a:ext cx="961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Trunked</a:t>
            </a:r>
            <a:endParaRPr lang="en-US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98315" y="2047357"/>
            <a:ext cx="1149013" cy="32065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100" dirty="0" smtClean="0">
                <a:solidFill>
                  <a:prstClr val="black"/>
                </a:solidFill>
              </a:rPr>
              <a:t>Linux Bridge Agent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2650557" y="960875"/>
            <a:ext cx="1149013" cy="32065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100" dirty="0" smtClean="0">
                <a:solidFill>
                  <a:prstClr val="black"/>
                </a:solidFill>
              </a:rPr>
              <a:t>Neutron Server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2651633" y="1291717"/>
            <a:ext cx="1149013" cy="32065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050" dirty="0" smtClean="0">
                <a:solidFill>
                  <a:prstClr val="black"/>
                </a:solidFill>
              </a:rPr>
              <a:t>Neutron ML2 Driver</a:t>
            </a:r>
            <a:endParaRPr lang="en-US" sz="1050" dirty="0">
              <a:solidFill>
                <a:prstClr val="black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650768" y="634844"/>
            <a:ext cx="1149013" cy="32065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100" dirty="0" smtClean="0">
                <a:solidFill>
                  <a:prstClr val="black"/>
                </a:solidFill>
              </a:rPr>
              <a:t>L3 Agent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2651633" y="316703"/>
            <a:ext cx="1149013" cy="32065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100" dirty="0" smtClean="0">
                <a:solidFill>
                  <a:prstClr val="black"/>
                </a:solidFill>
              </a:rPr>
              <a:t>DHCP agent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650768" y="1613518"/>
            <a:ext cx="1149013" cy="4338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000" dirty="0" smtClean="0">
                <a:solidFill>
                  <a:prstClr val="black"/>
                </a:solidFill>
              </a:rPr>
              <a:t>Vendor Proprietary ML2 mechanism driver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4990865" y="2252706"/>
            <a:ext cx="4034958" cy="132626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4935028" y="3291524"/>
            <a:ext cx="1149013" cy="32065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100" dirty="0" smtClean="0">
                <a:solidFill>
                  <a:prstClr val="black"/>
                </a:solidFill>
              </a:rPr>
              <a:t>Vendor Agent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738325" y="3416179"/>
            <a:ext cx="869495" cy="30928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swp1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6618251" y="1612374"/>
            <a:ext cx="869495" cy="30928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eth0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010280" y="2837692"/>
            <a:ext cx="2346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Calibri"/>
                <a:ea typeface="+mn-ea"/>
                <a:cs typeface="+mn-cs"/>
              </a:rPr>
              <a:t>Vendor Specific Magic</a:t>
            </a:r>
            <a:endParaRPr lang="en-US" b="1" dirty="0">
              <a:solidFill>
                <a:srgbClr val="FF0000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73" name="Oval 72"/>
          <p:cNvSpPr/>
          <p:nvPr/>
        </p:nvSpPr>
        <p:spPr>
          <a:xfrm>
            <a:off x="6651443" y="1962040"/>
            <a:ext cx="796181" cy="245645"/>
          </a:xfrm>
          <a:prstGeom prst="ellipse">
            <a:avLst/>
          </a:prstGeom>
          <a:noFill/>
          <a:ln w="28575" cmpd="sng">
            <a:solidFill>
              <a:schemeClr val="accent6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456370" y="1926065"/>
            <a:ext cx="961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Trunked</a:t>
            </a:r>
            <a:endParaRPr lang="en-US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97863" y="786435"/>
            <a:ext cx="19643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Vendor Proprietary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Managed Physical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S</a:t>
            </a:r>
            <a:r>
              <a:rPr lang="en-US" b="1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witches</a:t>
            </a:r>
            <a:endParaRPr lang="en-US" b="1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3299793" y="4058690"/>
            <a:ext cx="119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Hypervisor</a:t>
            </a:r>
            <a:endParaRPr lang="en-US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8745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1614" y="2308585"/>
            <a:ext cx="4307471" cy="2119437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17712" y="2477257"/>
            <a:ext cx="983902" cy="3690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white"/>
                </a:solidFill>
              </a:rPr>
              <a:t>vm01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124353" y="2477257"/>
            <a:ext cx="983902" cy="3690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white"/>
                </a:solidFill>
              </a:rPr>
              <a:t>vm03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995391" y="2477257"/>
            <a:ext cx="983902" cy="3690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white"/>
                </a:solidFill>
              </a:rPr>
              <a:t>vm02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17712" y="3058357"/>
            <a:ext cx="983902" cy="295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white"/>
                </a:solidFill>
              </a:rPr>
              <a:t>tap01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995391" y="3058357"/>
            <a:ext cx="983902" cy="295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white"/>
                </a:solidFill>
              </a:rPr>
              <a:t>tap02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124353" y="3058357"/>
            <a:ext cx="983902" cy="295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white"/>
                </a:solidFill>
              </a:rPr>
              <a:t>tap03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830283" y="3578968"/>
            <a:ext cx="843877" cy="245645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</a:rPr>
              <a:t>br101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487343" y="3578968"/>
            <a:ext cx="843877" cy="245645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</a:rPr>
              <a:t>br102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830283" y="3974888"/>
            <a:ext cx="843877" cy="245645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</a:rPr>
              <a:t>eth0.101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487343" y="3974888"/>
            <a:ext cx="843877" cy="245645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</a:rPr>
              <a:t>eth0.102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14185" y="4384937"/>
            <a:ext cx="869495" cy="30928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eth0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14" name="Straight Connector 13"/>
          <p:cNvCxnSpPr>
            <a:stCxn id="12" idx="2"/>
            <a:endCxn id="13" idx="0"/>
          </p:cNvCxnSpPr>
          <p:nvPr/>
        </p:nvCxnSpPr>
        <p:spPr>
          <a:xfrm flipH="1">
            <a:off x="2248933" y="4220533"/>
            <a:ext cx="660349" cy="164404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394548" y="4235954"/>
            <a:ext cx="667663" cy="148983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0" idx="2"/>
            <a:endCxn id="12" idx="0"/>
          </p:cNvCxnSpPr>
          <p:nvPr/>
        </p:nvCxnSpPr>
        <p:spPr>
          <a:xfrm>
            <a:off x="2909281" y="3824613"/>
            <a:ext cx="0" cy="15027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5" idx="2"/>
          </p:cNvCxnSpPr>
          <p:nvPr/>
        </p:nvCxnSpPr>
        <p:spPr>
          <a:xfrm>
            <a:off x="2487342" y="2846260"/>
            <a:ext cx="0" cy="17740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902596" y="2846259"/>
            <a:ext cx="0" cy="20869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635085" y="2846259"/>
            <a:ext cx="0" cy="20869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6" idx="2"/>
          </p:cNvCxnSpPr>
          <p:nvPr/>
        </p:nvCxnSpPr>
        <p:spPr>
          <a:xfrm>
            <a:off x="1009664" y="3354050"/>
            <a:ext cx="26121" cy="22491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8" idx="2"/>
          </p:cNvCxnSpPr>
          <p:nvPr/>
        </p:nvCxnSpPr>
        <p:spPr>
          <a:xfrm flipH="1">
            <a:off x="3124354" y="3354050"/>
            <a:ext cx="491950" cy="22491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7" idx="2"/>
            <a:endCxn id="10" idx="0"/>
          </p:cNvCxnSpPr>
          <p:nvPr/>
        </p:nvCxnSpPr>
        <p:spPr>
          <a:xfrm>
            <a:off x="2487343" y="3354050"/>
            <a:ext cx="421939" cy="22491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11" idx="0"/>
          </p:cNvCxnSpPr>
          <p:nvPr/>
        </p:nvCxnSpPr>
        <p:spPr>
          <a:xfrm>
            <a:off x="1252221" y="3860588"/>
            <a:ext cx="0" cy="1143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5440629" y="2450060"/>
            <a:ext cx="3263504" cy="1069977"/>
          </a:xfrm>
          <a:prstGeom prst="rect">
            <a:avLst/>
          </a:prstGeom>
          <a:noFill/>
          <a:ln w="28575" cmpd="sng">
            <a:solidFill>
              <a:srgbClr val="F79646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712914" y="2252706"/>
            <a:ext cx="869495" cy="30928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swp2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7272045" y="2561995"/>
            <a:ext cx="489661" cy="5376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083353" y="4709477"/>
            <a:ext cx="2678352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183570" y="3145355"/>
            <a:ext cx="712077" cy="270824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7361612" y="3199406"/>
            <a:ext cx="594833" cy="216773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4846826" y="4230292"/>
            <a:ext cx="3263504" cy="824447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5083353" y="4935540"/>
            <a:ext cx="2678352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683679" y="4541619"/>
            <a:ext cx="846913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142749" y="3699956"/>
            <a:ext cx="0" cy="27493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6583449" y="3974888"/>
            <a:ext cx="559301" cy="71933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7049535" y="3974887"/>
            <a:ext cx="93215" cy="960653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565548" y="4541619"/>
            <a:ext cx="1980860" cy="39392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3530593" y="4541620"/>
            <a:ext cx="2063923" cy="152606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endCxn id="25" idx="2"/>
          </p:cNvCxnSpPr>
          <p:nvPr/>
        </p:nvCxnSpPr>
        <p:spPr>
          <a:xfrm flipV="1">
            <a:off x="6464945" y="2561995"/>
            <a:ext cx="682717" cy="5376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658721" y="4411324"/>
            <a:ext cx="924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vlan101</a:t>
            </a:r>
            <a:endParaRPr lang="en-US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811111" y="4643145"/>
            <a:ext cx="924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vlan102</a:t>
            </a:r>
            <a:endParaRPr lang="en-US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358682" y="243106"/>
            <a:ext cx="5597364" cy="154821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5621068" y="859398"/>
            <a:ext cx="843877" cy="245645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</a:rPr>
              <a:t>br101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7512457" y="859398"/>
            <a:ext cx="843877" cy="245645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</a:rPr>
              <a:t>br102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5621068" y="1281532"/>
            <a:ext cx="843877" cy="245645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</a:rPr>
              <a:t>eth0.101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7512457" y="1281532"/>
            <a:ext cx="843877" cy="245645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prstClr val="black"/>
                </a:solidFill>
              </a:rPr>
              <a:t>e</a:t>
            </a:r>
            <a:r>
              <a:rPr lang="en-US" sz="1200" dirty="0" smtClean="0">
                <a:solidFill>
                  <a:prstClr val="black"/>
                </a:solidFill>
              </a:rPr>
              <a:t>th0.102</a:t>
            </a:r>
            <a:endParaRPr lang="en-US" sz="1400" dirty="0">
              <a:solidFill>
                <a:prstClr val="black"/>
              </a:solidFill>
            </a:endParaRPr>
          </a:p>
        </p:txBody>
      </p:sp>
      <p:cxnSp>
        <p:nvCxnSpPr>
          <p:cNvPr id="46" name="Straight Connector 45"/>
          <p:cNvCxnSpPr>
            <a:stCxn id="43" idx="2"/>
            <a:endCxn id="45" idx="0"/>
          </p:cNvCxnSpPr>
          <p:nvPr/>
        </p:nvCxnSpPr>
        <p:spPr>
          <a:xfrm>
            <a:off x="7934395" y="1105043"/>
            <a:ext cx="0" cy="176489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42" idx="2"/>
            <a:endCxn id="44" idx="0"/>
          </p:cNvCxnSpPr>
          <p:nvPr/>
        </p:nvCxnSpPr>
        <p:spPr>
          <a:xfrm>
            <a:off x="6043006" y="1105043"/>
            <a:ext cx="0" cy="176489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3848858" y="65362"/>
            <a:ext cx="869495" cy="30928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eth1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908023" y="340916"/>
            <a:ext cx="1844779" cy="34257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038482" y="406487"/>
            <a:ext cx="1024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 err="1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dnsmasq</a:t>
            </a:r>
            <a:endParaRPr lang="en-US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857830" y="565687"/>
            <a:ext cx="1505191" cy="31995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007303" y="582398"/>
            <a:ext cx="983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L3 agent</a:t>
            </a:r>
            <a:endParaRPr lang="en-US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cxnSp>
        <p:nvCxnSpPr>
          <p:cNvPr id="53" name="Straight Connector 52"/>
          <p:cNvCxnSpPr>
            <a:stCxn id="73" idx="1"/>
          </p:cNvCxnSpPr>
          <p:nvPr/>
        </p:nvCxnSpPr>
        <p:spPr>
          <a:xfrm flipH="1" flipV="1">
            <a:off x="6010280" y="1527177"/>
            <a:ext cx="607971" cy="23984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45" idx="2"/>
          </p:cNvCxnSpPr>
          <p:nvPr/>
        </p:nvCxnSpPr>
        <p:spPr>
          <a:xfrm flipH="1">
            <a:off x="7487745" y="1527177"/>
            <a:ext cx="446650" cy="23984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25" idx="0"/>
            <a:endCxn id="73" idx="2"/>
          </p:cNvCxnSpPr>
          <p:nvPr/>
        </p:nvCxnSpPr>
        <p:spPr>
          <a:xfrm flipH="1" flipV="1">
            <a:off x="7052999" y="1921663"/>
            <a:ext cx="94663" cy="331043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143997" y="223116"/>
            <a:ext cx="17956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Network Controller</a:t>
            </a:r>
            <a:endParaRPr lang="en-US" sz="16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006196" y="2284996"/>
            <a:ext cx="804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Switch</a:t>
            </a:r>
            <a:endParaRPr lang="en-US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1160522" y="65362"/>
            <a:ext cx="653663" cy="222759"/>
          </a:xfrm>
          <a:prstGeom prst="rect">
            <a:avLst/>
          </a:prstGeom>
          <a:noFill/>
          <a:ln w="28575" cmpd="sng">
            <a:solidFill>
              <a:schemeClr val="accent6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0" y="5319"/>
            <a:ext cx="152075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Configured by </a:t>
            </a:r>
            <a:br>
              <a:rPr lang="en-US" sz="14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</a:br>
            <a:r>
              <a:rPr lang="en-US" sz="14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Linux Switch ML2 </a:t>
            </a:r>
            <a:br>
              <a:rPr lang="en-US" sz="14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</a:br>
            <a:r>
              <a:rPr lang="en-US" sz="14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Mechanism Driver</a:t>
            </a:r>
            <a:endParaRPr lang="en-US" sz="14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0" name="Oval 59"/>
          <p:cNvSpPr/>
          <p:nvPr/>
        </p:nvSpPr>
        <p:spPr>
          <a:xfrm>
            <a:off x="6729579" y="3860588"/>
            <a:ext cx="796181" cy="245645"/>
          </a:xfrm>
          <a:prstGeom prst="ellipse">
            <a:avLst/>
          </a:prstGeom>
          <a:noFill/>
          <a:ln w="28575" cmpd="sng">
            <a:solidFill>
              <a:schemeClr val="accent6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534505" y="3824613"/>
            <a:ext cx="961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Trunked</a:t>
            </a:r>
            <a:endParaRPr lang="en-US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2" name="Oval 61"/>
          <p:cNvSpPr/>
          <p:nvPr/>
        </p:nvSpPr>
        <p:spPr>
          <a:xfrm>
            <a:off x="3073234" y="4480453"/>
            <a:ext cx="796181" cy="245645"/>
          </a:xfrm>
          <a:prstGeom prst="ellipse">
            <a:avLst/>
          </a:prstGeom>
          <a:noFill/>
          <a:ln w="28575" cmpd="sng">
            <a:solidFill>
              <a:schemeClr val="accent6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908168" y="4797041"/>
            <a:ext cx="961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Trunked</a:t>
            </a:r>
            <a:endParaRPr lang="en-US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198315" y="2047357"/>
            <a:ext cx="1149013" cy="32065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100" dirty="0" smtClean="0">
                <a:solidFill>
                  <a:prstClr val="black"/>
                </a:solidFill>
              </a:rPr>
              <a:t>Linux Bridge Agent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650557" y="960875"/>
            <a:ext cx="1149013" cy="32065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100" dirty="0" smtClean="0">
                <a:solidFill>
                  <a:prstClr val="black"/>
                </a:solidFill>
              </a:rPr>
              <a:t>Neutron Server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2651633" y="1291717"/>
            <a:ext cx="1149013" cy="32065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050" dirty="0" smtClean="0">
                <a:solidFill>
                  <a:prstClr val="black"/>
                </a:solidFill>
              </a:rPr>
              <a:t>Neutron ML2 Driver</a:t>
            </a:r>
            <a:endParaRPr lang="en-US" sz="1050" dirty="0">
              <a:solidFill>
                <a:prstClr val="black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650768" y="634844"/>
            <a:ext cx="1149013" cy="32065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100" dirty="0" smtClean="0">
                <a:solidFill>
                  <a:prstClr val="black"/>
                </a:solidFill>
              </a:rPr>
              <a:t>L3 Agent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2651633" y="316703"/>
            <a:ext cx="1149013" cy="32065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100" dirty="0" smtClean="0">
                <a:solidFill>
                  <a:prstClr val="black"/>
                </a:solidFill>
              </a:rPr>
              <a:t>DHCP agent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2650768" y="1613518"/>
            <a:ext cx="1149013" cy="4338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000" dirty="0" smtClean="0">
                <a:solidFill>
                  <a:prstClr val="black"/>
                </a:solidFill>
              </a:rPr>
              <a:t>Linux Bridge ML2 mechanism driver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990865" y="2252706"/>
            <a:ext cx="4034958" cy="132626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935028" y="3291524"/>
            <a:ext cx="1149013" cy="32065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100" dirty="0" smtClean="0">
                <a:solidFill>
                  <a:prstClr val="black"/>
                </a:solidFill>
              </a:rPr>
              <a:t>Linux </a:t>
            </a:r>
            <a:r>
              <a:rPr lang="en-US" sz="1100" dirty="0" smtClean="0">
                <a:solidFill>
                  <a:prstClr val="black"/>
                </a:solidFill>
              </a:rPr>
              <a:t>Switch Agent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6738325" y="3416179"/>
            <a:ext cx="869495" cy="30928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swp1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6618251" y="1612374"/>
            <a:ext cx="869495" cy="30928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eth0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4" name="Rounded Rectangle 73"/>
          <p:cNvSpPr/>
          <p:nvPr/>
        </p:nvSpPr>
        <p:spPr>
          <a:xfrm>
            <a:off x="5761632" y="2857849"/>
            <a:ext cx="843877" cy="16581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</a:rPr>
              <a:t>br101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75" name="Rounded Rectangle 74"/>
          <p:cNvSpPr/>
          <p:nvPr/>
        </p:nvSpPr>
        <p:spPr>
          <a:xfrm>
            <a:off x="7665763" y="2889136"/>
            <a:ext cx="843877" cy="16581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</a:rPr>
              <a:t>br102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76" name="Rounded Rectangle 75"/>
          <p:cNvSpPr/>
          <p:nvPr/>
        </p:nvSpPr>
        <p:spPr>
          <a:xfrm>
            <a:off x="5774374" y="3130611"/>
            <a:ext cx="843877" cy="16581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</a:rPr>
              <a:t>swp1.101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7665763" y="3130611"/>
            <a:ext cx="843877" cy="16581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</a:rPr>
              <a:t>swp1.102</a:t>
            </a:r>
            <a:endParaRPr lang="en-US" sz="1400" dirty="0">
              <a:solidFill>
                <a:prstClr val="black"/>
              </a:solidFill>
            </a:endParaRPr>
          </a:p>
        </p:txBody>
      </p:sp>
      <p:cxnSp>
        <p:nvCxnSpPr>
          <p:cNvPr id="78" name="Straight Connector 77"/>
          <p:cNvCxnSpPr>
            <a:stCxn id="75" idx="2"/>
            <a:endCxn id="77" idx="0"/>
          </p:cNvCxnSpPr>
          <p:nvPr/>
        </p:nvCxnSpPr>
        <p:spPr>
          <a:xfrm>
            <a:off x="8087701" y="3054955"/>
            <a:ext cx="0" cy="75656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74" idx="2"/>
            <a:endCxn id="76" idx="0"/>
          </p:cNvCxnSpPr>
          <p:nvPr/>
        </p:nvCxnSpPr>
        <p:spPr>
          <a:xfrm>
            <a:off x="6183570" y="3023666"/>
            <a:ext cx="12742" cy="106944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Rounded Rectangle 79"/>
          <p:cNvSpPr/>
          <p:nvPr/>
        </p:nvSpPr>
        <p:spPr>
          <a:xfrm>
            <a:off x="7657905" y="2615757"/>
            <a:ext cx="843877" cy="16581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</a:rPr>
              <a:t>swp2.102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81" name="Rounded Rectangle 80"/>
          <p:cNvSpPr/>
          <p:nvPr/>
        </p:nvSpPr>
        <p:spPr>
          <a:xfrm>
            <a:off x="5774374" y="2600999"/>
            <a:ext cx="843877" cy="16581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</a:rPr>
              <a:t>swp2.101</a:t>
            </a:r>
            <a:endParaRPr lang="en-US" sz="1200" dirty="0">
              <a:solidFill>
                <a:prstClr val="black"/>
              </a:solidFill>
            </a:endParaRPr>
          </a:p>
        </p:txBody>
      </p:sp>
      <p:cxnSp>
        <p:nvCxnSpPr>
          <p:cNvPr id="82" name="Straight Connector 81"/>
          <p:cNvCxnSpPr>
            <a:stCxn id="81" idx="2"/>
            <a:endCxn id="74" idx="0"/>
          </p:cNvCxnSpPr>
          <p:nvPr/>
        </p:nvCxnSpPr>
        <p:spPr>
          <a:xfrm flipH="1">
            <a:off x="6183570" y="2766817"/>
            <a:ext cx="12742" cy="9103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80" idx="2"/>
            <a:endCxn id="75" idx="0"/>
          </p:cNvCxnSpPr>
          <p:nvPr/>
        </p:nvCxnSpPr>
        <p:spPr>
          <a:xfrm>
            <a:off x="8079843" y="2781575"/>
            <a:ext cx="7858" cy="10756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Oval 83"/>
          <p:cNvSpPr/>
          <p:nvPr/>
        </p:nvSpPr>
        <p:spPr>
          <a:xfrm>
            <a:off x="6651443" y="1962040"/>
            <a:ext cx="796181" cy="245645"/>
          </a:xfrm>
          <a:prstGeom prst="ellipse">
            <a:avLst/>
          </a:prstGeom>
          <a:noFill/>
          <a:ln w="28575" cmpd="sng">
            <a:solidFill>
              <a:schemeClr val="accent6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7456370" y="1926065"/>
            <a:ext cx="961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Trunked</a:t>
            </a:r>
            <a:endParaRPr lang="en-US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101819" y="760145"/>
            <a:ext cx="18679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Linux Managed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Physical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S</a:t>
            </a:r>
            <a:r>
              <a:rPr lang="en-US" b="1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witches</a:t>
            </a:r>
            <a:endParaRPr lang="en-US" b="1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3299793" y="4058690"/>
            <a:ext cx="119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Hypervisor</a:t>
            </a:r>
            <a:endParaRPr lang="en-US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cxnSp>
        <p:nvCxnSpPr>
          <p:cNvPr id="88" name="Straight Connector 87"/>
          <p:cNvCxnSpPr>
            <a:endCxn id="43" idx="0"/>
          </p:cNvCxnSpPr>
          <p:nvPr/>
        </p:nvCxnSpPr>
        <p:spPr>
          <a:xfrm>
            <a:off x="7830411" y="683486"/>
            <a:ext cx="103984" cy="1759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49" idx="2"/>
            <a:endCxn id="42" idx="3"/>
          </p:cNvCxnSpPr>
          <p:nvPr/>
        </p:nvCxnSpPr>
        <p:spPr>
          <a:xfrm flipH="1">
            <a:off x="6464944" y="683486"/>
            <a:ext cx="1365468" cy="298734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51" idx="3"/>
            <a:endCxn id="42" idx="0"/>
          </p:cNvCxnSpPr>
          <p:nvPr/>
        </p:nvCxnSpPr>
        <p:spPr>
          <a:xfrm>
            <a:off x="5363020" y="725665"/>
            <a:ext cx="679986" cy="133733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076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Prototype agent that runs on Linux based switches</a:t>
            </a:r>
          </a:p>
          <a:p>
            <a:r>
              <a:rPr lang="en-US" dirty="0" smtClean="0"/>
              <a:t>Based on existing Linux Bridge Agent</a:t>
            </a:r>
          </a:p>
          <a:p>
            <a:r>
              <a:rPr lang="en-US" dirty="0" smtClean="0"/>
              <a:t>Leverage existing ML2 notification frame work</a:t>
            </a:r>
          </a:p>
          <a:p>
            <a:r>
              <a:rPr lang="en-US" dirty="0" smtClean="0"/>
              <a:t>Agent gets notified of certain events</a:t>
            </a:r>
          </a:p>
          <a:p>
            <a:pPr lvl="1"/>
            <a:r>
              <a:rPr lang="en-US" dirty="0" smtClean="0"/>
              <a:t>port create, port update, port </a:t>
            </a:r>
            <a:r>
              <a:rPr lang="en-US" dirty="0" smtClean="0"/>
              <a:t>delete</a:t>
            </a:r>
          </a:p>
          <a:p>
            <a:pPr lvl="1"/>
            <a:r>
              <a:rPr lang="en-US" dirty="0" smtClean="0"/>
              <a:t>Examines </a:t>
            </a:r>
            <a:r>
              <a:rPr lang="en-US" dirty="0" smtClean="0"/>
              <a:t>event and takes action when appropriate</a:t>
            </a:r>
          </a:p>
        </p:txBody>
      </p:sp>
    </p:spTree>
    <p:extLst>
      <p:ext uri="{BB962C8B-B14F-4D97-AF65-F5344CB8AC3E}">
        <p14:creationId xmlns:p14="http://schemas.microsoft.com/office/powerpoint/2010/main" val="3694505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What’s left to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 support for </a:t>
            </a:r>
            <a:r>
              <a:rPr lang="en-US" dirty="0" err="1" smtClean="0"/>
              <a:t>trunking</a:t>
            </a:r>
            <a:r>
              <a:rPr lang="en-US" dirty="0" smtClean="0"/>
              <a:t> between switches</a:t>
            </a:r>
            <a:endParaRPr lang="en-US" dirty="0" smtClean="0"/>
          </a:p>
          <a:p>
            <a:r>
              <a:rPr lang="en-US" dirty="0" smtClean="0"/>
              <a:t>Add support for LLDP based topology mapping</a:t>
            </a:r>
          </a:p>
          <a:p>
            <a:r>
              <a:rPr lang="en-US" dirty="0" smtClean="0"/>
              <a:t>State Synchronization</a:t>
            </a:r>
          </a:p>
          <a:p>
            <a:pPr lvl="1"/>
            <a:r>
              <a:rPr lang="en-US" dirty="0" smtClean="0"/>
              <a:t>agent/switch restarts</a:t>
            </a:r>
          </a:p>
          <a:p>
            <a:pPr lvl="1"/>
            <a:r>
              <a:rPr lang="en-US" dirty="0" smtClean="0"/>
              <a:t>Detect topology change</a:t>
            </a:r>
          </a:p>
          <a:p>
            <a:r>
              <a:rPr lang="en-US" dirty="0" smtClean="0"/>
              <a:t>Refactor to share </a:t>
            </a:r>
            <a:r>
              <a:rPr lang="en-US" dirty="0" smtClean="0"/>
              <a:t>code </a:t>
            </a:r>
            <a:r>
              <a:rPr lang="en-US" dirty="0" smtClean="0"/>
              <a:t>with </a:t>
            </a:r>
            <a:r>
              <a:rPr lang="en-US" dirty="0" smtClean="0"/>
              <a:t>Linux Bridge Agent</a:t>
            </a:r>
            <a:endParaRPr lang="en-US" dirty="0" smtClean="0"/>
          </a:p>
          <a:p>
            <a:r>
              <a:rPr lang="en-US" dirty="0" smtClean="0"/>
              <a:t>Upstream in Icehouse</a:t>
            </a:r>
          </a:p>
        </p:txBody>
      </p:sp>
    </p:spTree>
    <p:extLst>
      <p:ext uri="{BB962C8B-B14F-4D97-AF65-F5344CB8AC3E}">
        <p14:creationId xmlns:p14="http://schemas.microsoft.com/office/powerpoint/2010/main" val="4131817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Demo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163" y="731035"/>
            <a:ext cx="6938913" cy="3898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446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623</Words>
  <Application>Microsoft Macintosh PowerPoint</Application>
  <PresentationFormat>On-screen Show (16:9)</PresentationFormat>
  <Paragraphs>241</Paragraphs>
  <Slides>15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Bringing Together Linux-based Switches and Neutron</vt:lpstr>
      <vt:lpstr>Who We Are</vt:lpstr>
      <vt:lpstr>Why Linux-Based Switches?</vt:lpstr>
      <vt:lpstr>PowerPoint Presentation</vt:lpstr>
      <vt:lpstr>PowerPoint Presentation</vt:lpstr>
      <vt:lpstr>PowerPoint Presentation</vt:lpstr>
      <vt:lpstr>Implementation</vt:lpstr>
      <vt:lpstr>What’s left to do?</vt:lpstr>
      <vt:lpstr>Demo</vt:lpstr>
      <vt:lpstr>Is L2 the right tool for the job?</vt:lpstr>
      <vt:lpstr>Traditional Enterprise Network Design</vt:lpstr>
      <vt:lpstr>L3: A better design</vt:lpstr>
      <vt:lpstr>How would this work?</vt:lpstr>
      <vt:lpstr>How would this work?</vt:lpstr>
      <vt:lpstr>Q&amp;A</vt:lpstr>
    </vt:vector>
  </TitlesOfParts>
  <Company>Metacloud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Chet Burgess</dc:creator>
  <cp:lastModifiedBy>Chet Burgess</cp:lastModifiedBy>
  <cp:revision>24</cp:revision>
  <dcterms:created xsi:type="dcterms:W3CDTF">2013-11-07T06:04:53Z</dcterms:created>
  <dcterms:modified xsi:type="dcterms:W3CDTF">2013-11-08T07:23:02Z</dcterms:modified>
</cp:coreProperties>
</file>