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330" r:id="rId4"/>
    <p:sldId id="328" r:id="rId5"/>
    <p:sldId id="334" r:id="rId6"/>
    <p:sldId id="337" r:id="rId7"/>
    <p:sldId id="333" r:id="rId8"/>
    <p:sldId id="338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32" r:id="rId20"/>
    <p:sldId id="357" r:id="rId21"/>
    <p:sldId id="362" r:id="rId22"/>
    <p:sldId id="358" r:id="rId23"/>
    <p:sldId id="361" r:id="rId24"/>
    <p:sldId id="359" r:id="rId25"/>
    <p:sldId id="360" r:id="rId26"/>
    <p:sldId id="355" r:id="rId27"/>
    <p:sldId id="356" r:id="rId28"/>
    <p:sldId id="364" r:id="rId29"/>
    <p:sldId id="363" r:id="rId30"/>
    <p:sldId id="365" r:id="rId31"/>
    <p:sldId id="1191" r:id="rId32"/>
    <p:sldId id="327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8AE"/>
    <a:srgbClr val="71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24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387AD-3CA3-4C76-8FD9-AD6759034DC6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3F993E-72A8-4455-BC0B-5E3FFCE04D49}">
      <dgm:prSet phldrT="[Text]" custT="1"/>
      <dgm:spPr/>
      <dgm:t>
        <a:bodyPr/>
        <a:lstStyle/>
        <a:p>
          <a:r>
            <a:rPr lang="en-US" sz="1800" dirty="0" err="1">
              <a:latin typeface="ATT Aleck Cd Black" panose="020B0806020203020204" pitchFamily="34" charset="0"/>
              <a:cs typeface="ATT Aleck Cd Black" panose="020B0806020203020204" pitchFamily="34" charset="0"/>
            </a:rPr>
            <a:t>Ceph</a:t>
          </a:r>
          <a:r>
            <a:rPr lang="en-US" sz="1800" dirty="0">
              <a:latin typeface="ATT Aleck Cd Black" panose="020B0806020203020204" pitchFamily="34" charset="0"/>
              <a:cs typeface="ATT Aleck Cd Black" panose="020B0806020203020204" pitchFamily="34" charset="0"/>
            </a:rPr>
            <a:t>-Helm</a:t>
          </a:r>
        </a:p>
      </dgm:t>
    </dgm:pt>
    <dgm:pt modelId="{AB9EB6B1-CC80-48FF-966E-8DB48FFF3F40}" type="parTrans" cxnId="{4314F11C-EA45-4361-9E05-06656B1FC0A2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715B55EE-6573-44A9-90EA-E8ACE0B70407}" type="sibTrans" cxnId="{4314F11C-EA45-4361-9E05-06656B1FC0A2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D3C13886-6229-4CCD-BCB1-41C0B01F0441}">
      <dgm:prSet phldrT="[Text]" custT="1"/>
      <dgm:spPr/>
      <dgm:t>
        <a:bodyPr/>
        <a:lstStyle/>
        <a:p>
          <a:r>
            <a:rPr lang="en-US" sz="1800" dirty="0">
              <a:latin typeface="ATT Aleck Cd Black" panose="020B0806020203020204" pitchFamily="34" charset="0"/>
              <a:cs typeface="ATT Aleck Cd Black" panose="020B0806020203020204" pitchFamily="34" charset="0"/>
            </a:rPr>
            <a:t>Helm</a:t>
          </a:r>
        </a:p>
      </dgm:t>
    </dgm:pt>
    <dgm:pt modelId="{E7C95C4B-64E4-4CB7-A3C3-20E116DEB765}" type="parTrans" cxnId="{76DC876E-0E98-4939-AEA0-5557F71EF4B9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13EDC492-FD9B-4F4A-8B93-EE998FAA7BC7}" type="sibTrans" cxnId="{76DC876E-0E98-4939-AEA0-5557F71EF4B9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25713251-7061-4DAB-9034-8BF365CFDC2A}">
      <dgm:prSet phldrT="[Text]" custT="1"/>
      <dgm:spPr/>
      <dgm:t>
        <a:bodyPr/>
        <a:lstStyle/>
        <a:p>
          <a:r>
            <a:rPr lang="en-US" sz="1800" dirty="0">
              <a:latin typeface="ATT Aleck Cd Black" panose="020B0806020203020204" pitchFamily="34" charset="0"/>
              <a:cs typeface="ATT Aleck Cd Black" panose="020B0806020203020204" pitchFamily="34" charset="0"/>
            </a:rPr>
            <a:t>Tungsten Fabric</a:t>
          </a:r>
        </a:p>
      </dgm:t>
    </dgm:pt>
    <dgm:pt modelId="{743B785C-63E2-438A-A2BD-2C0FFE22111A}" type="parTrans" cxnId="{981E2613-8AA9-4242-AEC1-17290AC0A3C2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AAA5A63E-DEA9-45F3-8E43-E36EB8F23F9A}" type="sibTrans" cxnId="{981E2613-8AA9-4242-AEC1-17290AC0A3C2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05583814-B4B6-4884-B672-D0724FBFF010}">
      <dgm:prSet phldrT="[Text]" custT="1"/>
      <dgm:spPr/>
      <dgm:t>
        <a:bodyPr/>
        <a:lstStyle/>
        <a:p>
          <a:r>
            <a:rPr lang="en-US" sz="1800" dirty="0">
              <a:latin typeface="ATT Aleck Cd Black" panose="020B0806020203020204" pitchFamily="34" charset="0"/>
              <a:cs typeface="ATT Aleck Cd Black" panose="020B0806020203020204" pitchFamily="34" charset="0"/>
            </a:rPr>
            <a:t>Kubernetes Entry Point</a:t>
          </a:r>
        </a:p>
      </dgm:t>
    </dgm:pt>
    <dgm:pt modelId="{537FBBEB-F1B5-4391-AC16-FD7DF16B37F4}" type="parTrans" cxnId="{5D1FB588-15C4-4AD8-8A80-5FD0475A52C9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7139B487-1322-4A06-9C16-8974C826B560}" type="sibTrans" cxnId="{5D1FB588-15C4-4AD8-8A80-5FD0475A52C9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4D549BE8-9B12-49AB-A598-2635D8B638CA}">
      <dgm:prSet phldrT="[Text]" custT="1"/>
      <dgm:spPr/>
      <dgm:t>
        <a:bodyPr/>
        <a:lstStyle/>
        <a:p>
          <a:r>
            <a:rPr lang="en-US" sz="1800" dirty="0">
              <a:latin typeface="ATT Aleck Cd Black" panose="020B0806020203020204" pitchFamily="34" charset="0"/>
              <a:cs typeface="ATT Aleck Cd Black" panose="020B0806020203020204" pitchFamily="34" charset="0"/>
            </a:rPr>
            <a:t>Airship</a:t>
          </a:r>
        </a:p>
      </dgm:t>
    </dgm:pt>
    <dgm:pt modelId="{BEF53BE3-C22D-4B3C-A0A2-7892694D01FE}" type="parTrans" cxnId="{21005221-7C6C-4EDA-8AF7-809317BD66E0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DFCA23D7-B445-4AE7-8248-0CCEF420AA8B}" type="sibTrans" cxnId="{21005221-7C6C-4EDA-8AF7-809317BD66E0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19C271AE-A369-4F87-8EF7-751C32D72525}">
      <dgm:prSet phldrT="[Text]" custT="1"/>
      <dgm:spPr/>
      <dgm:t>
        <a:bodyPr/>
        <a:lstStyle/>
        <a:p>
          <a:r>
            <a:rPr lang="en-US" sz="1800" dirty="0">
              <a:latin typeface="ATT Aleck Cd Black" panose="020B0806020203020204" pitchFamily="34" charset="0"/>
              <a:cs typeface="ATT Aleck Cd Black" panose="020B0806020203020204" pitchFamily="34" charset="0"/>
            </a:rPr>
            <a:t>LOCI</a:t>
          </a:r>
        </a:p>
      </dgm:t>
    </dgm:pt>
    <dgm:pt modelId="{DB6324F8-447C-427D-B5D9-0DC14BE6DC15}" type="parTrans" cxnId="{3697E5C1-DC77-4D42-953D-E7D3DD293905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C60E1B6D-DBDA-4F0C-AB63-29F455853193}" type="sibTrans" cxnId="{3697E5C1-DC77-4D42-953D-E7D3DD293905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ED4F7D64-E2BB-4905-A7E1-2BEA2342AD6A}">
      <dgm:prSet phldrT="[Text]" custT="1"/>
      <dgm:spPr/>
      <dgm:t>
        <a:bodyPr/>
        <a:lstStyle/>
        <a:p>
          <a:r>
            <a:rPr lang="en-US" sz="1800" dirty="0" err="1">
              <a:latin typeface="ATT Aleck Cd Black" panose="020B0806020203020204" pitchFamily="34" charset="0"/>
              <a:cs typeface="ATT Aleck Cd Black" panose="020B0806020203020204" pitchFamily="34" charset="0"/>
            </a:rPr>
            <a:t>Akraino</a:t>
          </a:r>
          <a:endParaRPr lang="en-US" sz="1800" dirty="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3AB390AA-953C-46CD-9949-F2673F877F2A}" type="parTrans" cxnId="{CE48370A-6567-48C5-8B2F-171EE2188A6F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749DF9A9-F565-4D5C-B6C9-815B257D09B7}" type="sibTrans" cxnId="{CE48370A-6567-48C5-8B2F-171EE2188A6F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9A4BFE80-9475-4925-A8C1-A61C2E0AC3DD}">
      <dgm:prSet phldrT="[Text]" custT="1"/>
      <dgm:spPr/>
      <dgm:t>
        <a:bodyPr/>
        <a:lstStyle/>
        <a:p>
          <a:r>
            <a:rPr lang="en-US" sz="1800" dirty="0">
              <a:latin typeface="ATT Aleck Cd Black" panose="020B0806020203020204" pitchFamily="34" charset="0"/>
              <a:cs typeface="ATT Aleck Cd Black" panose="020B0806020203020204" pitchFamily="34" charset="0"/>
            </a:rPr>
            <a:t>Calico</a:t>
          </a:r>
        </a:p>
      </dgm:t>
    </dgm:pt>
    <dgm:pt modelId="{F7E67E00-689B-4D52-9A64-A65C35C7C278}" type="parTrans" cxnId="{3F3D5EBA-D5B2-4E58-91A7-4347D62F9852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2A4DD8AA-662E-4C1E-99D6-8FF45082939F}" type="sibTrans" cxnId="{3F3D5EBA-D5B2-4E58-91A7-4347D62F9852}">
      <dgm:prSet/>
      <dgm:spPr/>
      <dgm:t>
        <a:bodyPr/>
        <a:lstStyle/>
        <a:p>
          <a:endParaRPr lang="en-US" sz="4000">
            <a:latin typeface="ATT Aleck Cd Black" panose="020B0806020203020204" pitchFamily="34" charset="0"/>
            <a:cs typeface="ATT Aleck Cd Black" panose="020B0806020203020204" pitchFamily="34" charset="0"/>
          </a:endParaRPr>
        </a:p>
      </dgm:t>
    </dgm:pt>
    <dgm:pt modelId="{A3C7D646-63E2-4BC9-8A4D-948CB8FCAB12}" type="pres">
      <dgm:prSet presAssocID="{EE4387AD-3CA3-4C76-8FD9-AD6759034DC6}" presName="cycle" presStyleCnt="0">
        <dgm:presLayoutVars>
          <dgm:dir/>
          <dgm:resizeHandles val="exact"/>
        </dgm:presLayoutVars>
      </dgm:prSet>
      <dgm:spPr/>
    </dgm:pt>
    <dgm:pt modelId="{632CD0FD-1CC8-44C3-9BCC-853254C5991E}" type="pres">
      <dgm:prSet presAssocID="{3C3F993E-72A8-4455-BC0B-5E3FFCE04D49}" presName="node" presStyleLbl="node1" presStyleIdx="0" presStyleCnt="8" custScaleX="146362">
        <dgm:presLayoutVars>
          <dgm:bulletEnabled val="1"/>
        </dgm:presLayoutVars>
      </dgm:prSet>
      <dgm:spPr/>
    </dgm:pt>
    <dgm:pt modelId="{0523BA26-77CF-444F-B665-4A87F650D4C7}" type="pres">
      <dgm:prSet presAssocID="{3C3F993E-72A8-4455-BC0B-5E3FFCE04D49}" presName="spNode" presStyleCnt="0"/>
      <dgm:spPr/>
    </dgm:pt>
    <dgm:pt modelId="{C2C16060-43F2-4F55-8CBE-6C93CDACCCB5}" type="pres">
      <dgm:prSet presAssocID="{715B55EE-6573-44A9-90EA-E8ACE0B70407}" presName="sibTrans" presStyleLbl="sibTrans1D1" presStyleIdx="0" presStyleCnt="8"/>
      <dgm:spPr/>
    </dgm:pt>
    <dgm:pt modelId="{3A6A2F61-99D9-4D1B-A8AD-C7E94AC789E6}" type="pres">
      <dgm:prSet presAssocID="{D3C13886-6229-4CCD-BCB1-41C0B01F0441}" presName="node" presStyleLbl="node1" presStyleIdx="1" presStyleCnt="8" custScaleX="146362">
        <dgm:presLayoutVars>
          <dgm:bulletEnabled val="1"/>
        </dgm:presLayoutVars>
      </dgm:prSet>
      <dgm:spPr/>
    </dgm:pt>
    <dgm:pt modelId="{5C2DE069-72E7-41F1-9AB3-4FC85DFE6600}" type="pres">
      <dgm:prSet presAssocID="{D3C13886-6229-4CCD-BCB1-41C0B01F0441}" presName="spNode" presStyleCnt="0"/>
      <dgm:spPr/>
    </dgm:pt>
    <dgm:pt modelId="{AF4CDD43-556B-468E-BAA3-B451C3CB835E}" type="pres">
      <dgm:prSet presAssocID="{13EDC492-FD9B-4F4A-8B93-EE998FAA7BC7}" presName="sibTrans" presStyleLbl="sibTrans1D1" presStyleIdx="1" presStyleCnt="8"/>
      <dgm:spPr/>
    </dgm:pt>
    <dgm:pt modelId="{7E735B7F-08FC-4178-B4EA-A183F69D0EB3}" type="pres">
      <dgm:prSet presAssocID="{25713251-7061-4DAB-9034-8BF365CFDC2A}" presName="node" presStyleLbl="node1" presStyleIdx="2" presStyleCnt="8" custScaleX="146362">
        <dgm:presLayoutVars>
          <dgm:bulletEnabled val="1"/>
        </dgm:presLayoutVars>
      </dgm:prSet>
      <dgm:spPr/>
    </dgm:pt>
    <dgm:pt modelId="{AE13502D-F477-4ED1-8BCB-D2C76BC52EE7}" type="pres">
      <dgm:prSet presAssocID="{25713251-7061-4DAB-9034-8BF365CFDC2A}" presName="spNode" presStyleCnt="0"/>
      <dgm:spPr/>
    </dgm:pt>
    <dgm:pt modelId="{42221A8B-7737-4C22-979B-0E69607F2FC3}" type="pres">
      <dgm:prSet presAssocID="{AAA5A63E-DEA9-45F3-8E43-E36EB8F23F9A}" presName="sibTrans" presStyleLbl="sibTrans1D1" presStyleIdx="2" presStyleCnt="8"/>
      <dgm:spPr/>
    </dgm:pt>
    <dgm:pt modelId="{3FD0C100-0BA2-486D-AA9E-1237CAA4E183}" type="pres">
      <dgm:prSet presAssocID="{05583814-B4B6-4884-B672-D0724FBFF010}" presName="node" presStyleLbl="node1" presStyleIdx="3" presStyleCnt="8" custScaleX="146362">
        <dgm:presLayoutVars>
          <dgm:bulletEnabled val="1"/>
        </dgm:presLayoutVars>
      </dgm:prSet>
      <dgm:spPr/>
    </dgm:pt>
    <dgm:pt modelId="{7082F6A0-3EDB-4073-8873-D9E47D640FD7}" type="pres">
      <dgm:prSet presAssocID="{05583814-B4B6-4884-B672-D0724FBFF010}" presName="spNode" presStyleCnt="0"/>
      <dgm:spPr/>
    </dgm:pt>
    <dgm:pt modelId="{5F3622BE-DF39-4AC8-9C80-E77FE8EA8CE2}" type="pres">
      <dgm:prSet presAssocID="{7139B487-1322-4A06-9C16-8974C826B560}" presName="sibTrans" presStyleLbl="sibTrans1D1" presStyleIdx="3" presStyleCnt="8"/>
      <dgm:spPr/>
    </dgm:pt>
    <dgm:pt modelId="{2B207C87-6082-4C75-9F78-79560C4592BA}" type="pres">
      <dgm:prSet presAssocID="{4D549BE8-9B12-49AB-A598-2635D8B638CA}" presName="node" presStyleLbl="node1" presStyleIdx="4" presStyleCnt="8" custScaleX="146362">
        <dgm:presLayoutVars>
          <dgm:bulletEnabled val="1"/>
        </dgm:presLayoutVars>
      </dgm:prSet>
      <dgm:spPr/>
    </dgm:pt>
    <dgm:pt modelId="{E2E33223-330F-4F76-A12A-402BEDFBD9D5}" type="pres">
      <dgm:prSet presAssocID="{4D549BE8-9B12-49AB-A598-2635D8B638CA}" presName="spNode" presStyleCnt="0"/>
      <dgm:spPr/>
    </dgm:pt>
    <dgm:pt modelId="{FB80F507-0041-4607-8F4E-43079D240B2B}" type="pres">
      <dgm:prSet presAssocID="{DFCA23D7-B445-4AE7-8248-0CCEF420AA8B}" presName="sibTrans" presStyleLbl="sibTrans1D1" presStyleIdx="4" presStyleCnt="8"/>
      <dgm:spPr/>
    </dgm:pt>
    <dgm:pt modelId="{EFF2A132-622C-4F22-8A9E-C7197995356F}" type="pres">
      <dgm:prSet presAssocID="{19C271AE-A369-4F87-8EF7-751C32D72525}" presName="node" presStyleLbl="node1" presStyleIdx="5" presStyleCnt="8" custScaleX="146362">
        <dgm:presLayoutVars>
          <dgm:bulletEnabled val="1"/>
        </dgm:presLayoutVars>
      </dgm:prSet>
      <dgm:spPr/>
    </dgm:pt>
    <dgm:pt modelId="{480F2597-F732-4C5A-94F9-5E67B0D26968}" type="pres">
      <dgm:prSet presAssocID="{19C271AE-A369-4F87-8EF7-751C32D72525}" presName="spNode" presStyleCnt="0"/>
      <dgm:spPr/>
    </dgm:pt>
    <dgm:pt modelId="{06379173-57F2-46DD-9776-1C516F181A28}" type="pres">
      <dgm:prSet presAssocID="{C60E1B6D-DBDA-4F0C-AB63-29F455853193}" presName="sibTrans" presStyleLbl="sibTrans1D1" presStyleIdx="5" presStyleCnt="8"/>
      <dgm:spPr/>
    </dgm:pt>
    <dgm:pt modelId="{CF7C00A3-6E34-462C-9228-8A38D8073E34}" type="pres">
      <dgm:prSet presAssocID="{ED4F7D64-E2BB-4905-A7E1-2BEA2342AD6A}" presName="node" presStyleLbl="node1" presStyleIdx="6" presStyleCnt="8" custScaleX="146362">
        <dgm:presLayoutVars>
          <dgm:bulletEnabled val="1"/>
        </dgm:presLayoutVars>
      </dgm:prSet>
      <dgm:spPr/>
    </dgm:pt>
    <dgm:pt modelId="{5E6ACA4C-1170-49C9-BFFA-6F00714B16F7}" type="pres">
      <dgm:prSet presAssocID="{ED4F7D64-E2BB-4905-A7E1-2BEA2342AD6A}" presName="spNode" presStyleCnt="0"/>
      <dgm:spPr/>
    </dgm:pt>
    <dgm:pt modelId="{5DDE88C9-2C3A-4237-90E7-B1A22E6E7A6E}" type="pres">
      <dgm:prSet presAssocID="{749DF9A9-F565-4D5C-B6C9-815B257D09B7}" presName="sibTrans" presStyleLbl="sibTrans1D1" presStyleIdx="6" presStyleCnt="8"/>
      <dgm:spPr/>
    </dgm:pt>
    <dgm:pt modelId="{507B4591-A8A1-4403-A81B-B60163E63DFC}" type="pres">
      <dgm:prSet presAssocID="{9A4BFE80-9475-4925-A8C1-A61C2E0AC3DD}" presName="node" presStyleLbl="node1" presStyleIdx="7" presStyleCnt="8" custScaleX="146362">
        <dgm:presLayoutVars>
          <dgm:bulletEnabled val="1"/>
        </dgm:presLayoutVars>
      </dgm:prSet>
      <dgm:spPr/>
    </dgm:pt>
    <dgm:pt modelId="{F91B5F1A-AB3F-4F3C-896F-E0DF40DA9A63}" type="pres">
      <dgm:prSet presAssocID="{9A4BFE80-9475-4925-A8C1-A61C2E0AC3DD}" presName="spNode" presStyleCnt="0"/>
      <dgm:spPr/>
    </dgm:pt>
    <dgm:pt modelId="{F711266F-7343-4E42-AA75-7C9F7A3475D1}" type="pres">
      <dgm:prSet presAssocID="{2A4DD8AA-662E-4C1E-99D6-8FF45082939F}" presName="sibTrans" presStyleLbl="sibTrans1D1" presStyleIdx="7" presStyleCnt="8"/>
      <dgm:spPr/>
    </dgm:pt>
  </dgm:ptLst>
  <dgm:cxnLst>
    <dgm:cxn modelId="{CE48370A-6567-48C5-8B2F-171EE2188A6F}" srcId="{EE4387AD-3CA3-4C76-8FD9-AD6759034DC6}" destId="{ED4F7D64-E2BB-4905-A7E1-2BEA2342AD6A}" srcOrd="6" destOrd="0" parTransId="{3AB390AA-953C-46CD-9949-F2673F877F2A}" sibTransId="{749DF9A9-F565-4D5C-B6C9-815B257D09B7}"/>
    <dgm:cxn modelId="{985D5D0B-526F-4DB1-8E56-E4915DF70468}" type="presOf" srcId="{25713251-7061-4DAB-9034-8BF365CFDC2A}" destId="{7E735B7F-08FC-4178-B4EA-A183F69D0EB3}" srcOrd="0" destOrd="0" presId="urn:microsoft.com/office/officeart/2005/8/layout/cycle6"/>
    <dgm:cxn modelId="{8AA0720D-478B-4D46-9B5D-2769F2A3BA54}" type="presOf" srcId="{ED4F7D64-E2BB-4905-A7E1-2BEA2342AD6A}" destId="{CF7C00A3-6E34-462C-9228-8A38D8073E34}" srcOrd="0" destOrd="0" presId="urn:microsoft.com/office/officeart/2005/8/layout/cycle6"/>
    <dgm:cxn modelId="{490F8410-DA50-4116-A4BC-0723B1FD3B8A}" type="presOf" srcId="{2A4DD8AA-662E-4C1E-99D6-8FF45082939F}" destId="{F711266F-7343-4E42-AA75-7C9F7A3475D1}" srcOrd="0" destOrd="0" presId="urn:microsoft.com/office/officeart/2005/8/layout/cycle6"/>
    <dgm:cxn modelId="{981E2613-8AA9-4242-AEC1-17290AC0A3C2}" srcId="{EE4387AD-3CA3-4C76-8FD9-AD6759034DC6}" destId="{25713251-7061-4DAB-9034-8BF365CFDC2A}" srcOrd="2" destOrd="0" parTransId="{743B785C-63E2-438A-A2BD-2C0FFE22111A}" sibTransId="{AAA5A63E-DEA9-45F3-8E43-E36EB8F23F9A}"/>
    <dgm:cxn modelId="{D7F9F61A-F15D-4623-8B06-D3782E14539D}" type="presOf" srcId="{4D549BE8-9B12-49AB-A598-2635D8B638CA}" destId="{2B207C87-6082-4C75-9F78-79560C4592BA}" srcOrd="0" destOrd="0" presId="urn:microsoft.com/office/officeart/2005/8/layout/cycle6"/>
    <dgm:cxn modelId="{4314F11C-EA45-4361-9E05-06656B1FC0A2}" srcId="{EE4387AD-3CA3-4C76-8FD9-AD6759034DC6}" destId="{3C3F993E-72A8-4455-BC0B-5E3FFCE04D49}" srcOrd="0" destOrd="0" parTransId="{AB9EB6B1-CC80-48FF-966E-8DB48FFF3F40}" sibTransId="{715B55EE-6573-44A9-90EA-E8ACE0B70407}"/>
    <dgm:cxn modelId="{21005221-7C6C-4EDA-8AF7-809317BD66E0}" srcId="{EE4387AD-3CA3-4C76-8FD9-AD6759034DC6}" destId="{4D549BE8-9B12-49AB-A598-2635D8B638CA}" srcOrd="4" destOrd="0" parTransId="{BEF53BE3-C22D-4B3C-A0A2-7892694D01FE}" sibTransId="{DFCA23D7-B445-4AE7-8248-0CCEF420AA8B}"/>
    <dgm:cxn modelId="{B0222B3A-4D16-4994-A47D-79E87C1019D9}" type="presOf" srcId="{749DF9A9-F565-4D5C-B6C9-815B257D09B7}" destId="{5DDE88C9-2C3A-4237-90E7-B1A22E6E7A6E}" srcOrd="0" destOrd="0" presId="urn:microsoft.com/office/officeart/2005/8/layout/cycle6"/>
    <dgm:cxn modelId="{4FC78A43-3FAA-4A5D-9A04-B288331A4F3E}" type="presOf" srcId="{3C3F993E-72A8-4455-BC0B-5E3FFCE04D49}" destId="{632CD0FD-1CC8-44C3-9BCC-853254C5991E}" srcOrd="0" destOrd="0" presId="urn:microsoft.com/office/officeart/2005/8/layout/cycle6"/>
    <dgm:cxn modelId="{F8A2F34B-EC24-4AC2-B275-AD8157D01A07}" type="presOf" srcId="{05583814-B4B6-4884-B672-D0724FBFF010}" destId="{3FD0C100-0BA2-486D-AA9E-1237CAA4E183}" srcOrd="0" destOrd="0" presId="urn:microsoft.com/office/officeart/2005/8/layout/cycle6"/>
    <dgm:cxn modelId="{B89DC959-BE1D-48E0-85D5-D12878429971}" type="presOf" srcId="{13EDC492-FD9B-4F4A-8B93-EE998FAA7BC7}" destId="{AF4CDD43-556B-468E-BAA3-B451C3CB835E}" srcOrd="0" destOrd="0" presId="urn:microsoft.com/office/officeart/2005/8/layout/cycle6"/>
    <dgm:cxn modelId="{F0543C67-8FA9-43C8-8C2B-38687B5A81C1}" type="presOf" srcId="{9A4BFE80-9475-4925-A8C1-A61C2E0AC3DD}" destId="{507B4591-A8A1-4403-A81B-B60163E63DFC}" srcOrd="0" destOrd="0" presId="urn:microsoft.com/office/officeart/2005/8/layout/cycle6"/>
    <dgm:cxn modelId="{76DC876E-0E98-4939-AEA0-5557F71EF4B9}" srcId="{EE4387AD-3CA3-4C76-8FD9-AD6759034DC6}" destId="{D3C13886-6229-4CCD-BCB1-41C0B01F0441}" srcOrd="1" destOrd="0" parTransId="{E7C95C4B-64E4-4CB7-A3C3-20E116DEB765}" sibTransId="{13EDC492-FD9B-4F4A-8B93-EE998FAA7BC7}"/>
    <dgm:cxn modelId="{5B1CF877-F350-4DD1-9D53-A6813E72FAAB}" type="presOf" srcId="{EE4387AD-3CA3-4C76-8FD9-AD6759034DC6}" destId="{A3C7D646-63E2-4BC9-8A4D-948CB8FCAB12}" srcOrd="0" destOrd="0" presId="urn:microsoft.com/office/officeart/2005/8/layout/cycle6"/>
    <dgm:cxn modelId="{5D1FB588-15C4-4AD8-8A80-5FD0475A52C9}" srcId="{EE4387AD-3CA3-4C76-8FD9-AD6759034DC6}" destId="{05583814-B4B6-4884-B672-D0724FBFF010}" srcOrd="3" destOrd="0" parTransId="{537FBBEB-F1B5-4391-AC16-FD7DF16B37F4}" sibTransId="{7139B487-1322-4A06-9C16-8974C826B560}"/>
    <dgm:cxn modelId="{146FBF8D-1ACB-4C54-8998-ADF3C06C0ACF}" type="presOf" srcId="{C60E1B6D-DBDA-4F0C-AB63-29F455853193}" destId="{06379173-57F2-46DD-9776-1C516F181A28}" srcOrd="0" destOrd="0" presId="urn:microsoft.com/office/officeart/2005/8/layout/cycle6"/>
    <dgm:cxn modelId="{3F3D5EBA-D5B2-4E58-91A7-4347D62F9852}" srcId="{EE4387AD-3CA3-4C76-8FD9-AD6759034DC6}" destId="{9A4BFE80-9475-4925-A8C1-A61C2E0AC3DD}" srcOrd="7" destOrd="0" parTransId="{F7E67E00-689B-4D52-9A64-A65C35C7C278}" sibTransId="{2A4DD8AA-662E-4C1E-99D6-8FF45082939F}"/>
    <dgm:cxn modelId="{3697E5C1-DC77-4D42-953D-E7D3DD293905}" srcId="{EE4387AD-3CA3-4C76-8FD9-AD6759034DC6}" destId="{19C271AE-A369-4F87-8EF7-751C32D72525}" srcOrd="5" destOrd="0" parTransId="{DB6324F8-447C-427D-B5D9-0DC14BE6DC15}" sibTransId="{C60E1B6D-DBDA-4F0C-AB63-29F455853193}"/>
    <dgm:cxn modelId="{26F551C4-EEE1-4364-A768-7340068732A3}" type="presOf" srcId="{AAA5A63E-DEA9-45F3-8E43-E36EB8F23F9A}" destId="{42221A8B-7737-4C22-979B-0E69607F2FC3}" srcOrd="0" destOrd="0" presId="urn:microsoft.com/office/officeart/2005/8/layout/cycle6"/>
    <dgm:cxn modelId="{8B214EC8-D34D-4594-9596-23A42AFA81EE}" type="presOf" srcId="{7139B487-1322-4A06-9C16-8974C826B560}" destId="{5F3622BE-DF39-4AC8-9C80-E77FE8EA8CE2}" srcOrd="0" destOrd="0" presId="urn:microsoft.com/office/officeart/2005/8/layout/cycle6"/>
    <dgm:cxn modelId="{65A57EC9-457F-4D73-A1DF-6D8E9AE95160}" type="presOf" srcId="{DFCA23D7-B445-4AE7-8248-0CCEF420AA8B}" destId="{FB80F507-0041-4607-8F4E-43079D240B2B}" srcOrd="0" destOrd="0" presId="urn:microsoft.com/office/officeart/2005/8/layout/cycle6"/>
    <dgm:cxn modelId="{662C32D9-0713-4210-AB8A-2CB163CE6E7F}" type="presOf" srcId="{19C271AE-A369-4F87-8EF7-751C32D72525}" destId="{EFF2A132-622C-4F22-8A9E-C7197995356F}" srcOrd="0" destOrd="0" presId="urn:microsoft.com/office/officeart/2005/8/layout/cycle6"/>
    <dgm:cxn modelId="{A1086EE2-FD4C-40F0-A5EB-075E71CE2EB4}" type="presOf" srcId="{715B55EE-6573-44A9-90EA-E8ACE0B70407}" destId="{C2C16060-43F2-4F55-8CBE-6C93CDACCCB5}" srcOrd="0" destOrd="0" presId="urn:microsoft.com/office/officeart/2005/8/layout/cycle6"/>
    <dgm:cxn modelId="{211BD9E4-6278-4F5D-8BA7-512FE37F58F0}" type="presOf" srcId="{D3C13886-6229-4CCD-BCB1-41C0B01F0441}" destId="{3A6A2F61-99D9-4D1B-A8AD-C7E94AC789E6}" srcOrd="0" destOrd="0" presId="urn:microsoft.com/office/officeart/2005/8/layout/cycle6"/>
    <dgm:cxn modelId="{4CAB5AA6-6420-4BA2-A4E1-419F1F05E1B0}" type="presParOf" srcId="{A3C7D646-63E2-4BC9-8A4D-948CB8FCAB12}" destId="{632CD0FD-1CC8-44C3-9BCC-853254C5991E}" srcOrd="0" destOrd="0" presId="urn:microsoft.com/office/officeart/2005/8/layout/cycle6"/>
    <dgm:cxn modelId="{00BC2B79-EEBE-4E1E-A108-0A0D0FC5ABF2}" type="presParOf" srcId="{A3C7D646-63E2-4BC9-8A4D-948CB8FCAB12}" destId="{0523BA26-77CF-444F-B665-4A87F650D4C7}" srcOrd="1" destOrd="0" presId="urn:microsoft.com/office/officeart/2005/8/layout/cycle6"/>
    <dgm:cxn modelId="{4A0C7169-27FE-4311-93BB-AD299E511D67}" type="presParOf" srcId="{A3C7D646-63E2-4BC9-8A4D-948CB8FCAB12}" destId="{C2C16060-43F2-4F55-8CBE-6C93CDACCCB5}" srcOrd="2" destOrd="0" presId="urn:microsoft.com/office/officeart/2005/8/layout/cycle6"/>
    <dgm:cxn modelId="{F1AA33D3-7CBB-47F6-BAC1-C045C7561AE7}" type="presParOf" srcId="{A3C7D646-63E2-4BC9-8A4D-948CB8FCAB12}" destId="{3A6A2F61-99D9-4D1B-A8AD-C7E94AC789E6}" srcOrd="3" destOrd="0" presId="urn:microsoft.com/office/officeart/2005/8/layout/cycle6"/>
    <dgm:cxn modelId="{FA706863-4644-40F9-9A3D-56B21BD99B1A}" type="presParOf" srcId="{A3C7D646-63E2-4BC9-8A4D-948CB8FCAB12}" destId="{5C2DE069-72E7-41F1-9AB3-4FC85DFE6600}" srcOrd="4" destOrd="0" presId="urn:microsoft.com/office/officeart/2005/8/layout/cycle6"/>
    <dgm:cxn modelId="{257DAF63-8BA0-4C0D-B619-4D70F477C273}" type="presParOf" srcId="{A3C7D646-63E2-4BC9-8A4D-948CB8FCAB12}" destId="{AF4CDD43-556B-468E-BAA3-B451C3CB835E}" srcOrd="5" destOrd="0" presId="urn:microsoft.com/office/officeart/2005/8/layout/cycle6"/>
    <dgm:cxn modelId="{AC64DC3F-72F6-4073-93FC-03E3DE14D559}" type="presParOf" srcId="{A3C7D646-63E2-4BC9-8A4D-948CB8FCAB12}" destId="{7E735B7F-08FC-4178-B4EA-A183F69D0EB3}" srcOrd="6" destOrd="0" presId="urn:microsoft.com/office/officeart/2005/8/layout/cycle6"/>
    <dgm:cxn modelId="{551CE21A-E26E-4722-8484-206D4A2D2BE1}" type="presParOf" srcId="{A3C7D646-63E2-4BC9-8A4D-948CB8FCAB12}" destId="{AE13502D-F477-4ED1-8BCB-D2C76BC52EE7}" srcOrd="7" destOrd="0" presId="urn:microsoft.com/office/officeart/2005/8/layout/cycle6"/>
    <dgm:cxn modelId="{EEF5F68C-A0B9-4A23-82F9-5583E3899C5C}" type="presParOf" srcId="{A3C7D646-63E2-4BC9-8A4D-948CB8FCAB12}" destId="{42221A8B-7737-4C22-979B-0E69607F2FC3}" srcOrd="8" destOrd="0" presId="urn:microsoft.com/office/officeart/2005/8/layout/cycle6"/>
    <dgm:cxn modelId="{5068B6BF-8239-494D-9C9C-4ABD70E2A5DF}" type="presParOf" srcId="{A3C7D646-63E2-4BC9-8A4D-948CB8FCAB12}" destId="{3FD0C100-0BA2-486D-AA9E-1237CAA4E183}" srcOrd="9" destOrd="0" presId="urn:microsoft.com/office/officeart/2005/8/layout/cycle6"/>
    <dgm:cxn modelId="{BED4C910-8178-4258-B537-CD8D2D82AC8A}" type="presParOf" srcId="{A3C7D646-63E2-4BC9-8A4D-948CB8FCAB12}" destId="{7082F6A0-3EDB-4073-8873-D9E47D640FD7}" srcOrd="10" destOrd="0" presId="urn:microsoft.com/office/officeart/2005/8/layout/cycle6"/>
    <dgm:cxn modelId="{C4ECD322-616E-4078-BBAF-64834114F545}" type="presParOf" srcId="{A3C7D646-63E2-4BC9-8A4D-948CB8FCAB12}" destId="{5F3622BE-DF39-4AC8-9C80-E77FE8EA8CE2}" srcOrd="11" destOrd="0" presId="urn:microsoft.com/office/officeart/2005/8/layout/cycle6"/>
    <dgm:cxn modelId="{5BFB49C8-B89E-4BC5-9E9E-DF9A8933C0F3}" type="presParOf" srcId="{A3C7D646-63E2-4BC9-8A4D-948CB8FCAB12}" destId="{2B207C87-6082-4C75-9F78-79560C4592BA}" srcOrd="12" destOrd="0" presId="urn:microsoft.com/office/officeart/2005/8/layout/cycle6"/>
    <dgm:cxn modelId="{CCCEA5EB-88F9-4856-AFB0-59DE55D08FCC}" type="presParOf" srcId="{A3C7D646-63E2-4BC9-8A4D-948CB8FCAB12}" destId="{E2E33223-330F-4F76-A12A-402BEDFBD9D5}" srcOrd="13" destOrd="0" presId="urn:microsoft.com/office/officeart/2005/8/layout/cycle6"/>
    <dgm:cxn modelId="{07B7535A-C443-4A41-8CC4-6A3BC39AB997}" type="presParOf" srcId="{A3C7D646-63E2-4BC9-8A4D-948CB8FCAB12}" destId="{FB80F507-0041-4607-8F4E-43079D240B2B}" srcOrd="14" destOrd="0" presId="urn:microsoft.com/office/officeart/2005/8/layout/cycle6"/>
    <dgm:cxn modelId="{A18D4EE7-E654-44A5-B540-1B490B95E919}" type="presParOf" srcId="{A3C7D646-63E2-4BC9-8A4D-948CB8FCAB12}" destId="{EFF2A132-622C-4F22-8A9E-C7197995356F}" srcOrd="15" destOrd="0" presId="urn:microsoft.com/office/officeart/2005/8/layout/cycle6"/>
    <dgm:cxn modelId="{8BBC7494-14C3-466E-87BC-F760D4996747}" type="presParOf" srcId="{A3C7D646-63E2-4BC9-8A4D-948CB8FCAB12}" destId="{480F2597-F732-4C5A-94F9-5E67B0D26968}" srcOrd="16" destOrd="0" presId="urn:microsoft.com/office/officeart/2005/8/layout/cycle6"/>
    <dgm:cxn modelId="{3FC1EB25-B669-49BD-AF65-CE88A7ADB981}" type="presParOf" srcId="{A3C7D646-63E2-4BC9-8A4D-948CB8FCAB12}" destId="{06379173-57F2-46DD-9776-1C516F181A28}" srcOrd="17" destOrd="0" presId="urn:microsoft.com/office/officeart/2005/8/layout/cycle6"/>
    <dgm:cxn modelId="{105061C9-B2AA-4B9B-AC59-420E23516544}" type="presParOf" srcId="{A3C7D646-63E2-4BC9-8A4D-948CB8FCAB12}" destId="{CF7C00A3-6E34-462C-9228-8A38D8073E34}" srcOrd="18" destOrd="0" presId="urn:microsoft.com/office/officeart/2005/8/layout/cycle6"/>
    <dgm:cxn modelId="{1D8EEC85-E9AF-4ACB-B2FC-4A902607DDA7}" type="presParOf" srcId="{A3C7D646-63E2-4BC9-8A4D-948CB8FCAB12}" destId="{5E6ACA4C-1170-49C9-BFFA-6F00714B16F7}" srcOrd="19" destOrd="0" presId="urn:microsoft.com/office/officeart/2005/8/layout/cycle6"/>
    <dgm:cxn modelId="{18F288EE-6A95-437B-832D-0F7734782865}" type="presParOf" srcId="{A3C7D646-63E2-4BC9-8A4D-948CB8FCAB12}" destId="{5DDE88C9-2C3A-4237-90E7-B1A22E6E7A6E}" srcOrd="20" destOrd="0" presId="urn:microsoft.com/office/officeart/2005/8/layout/cycle6"/>
    <dgm:cxn modelId="{009ED260-77FE-449D-907B-072236164E2D}" type="presParOf" srcId="{A3C7D646-63E2-4BC9-8A4D-948CB8FCAB12}" destId="{507B4591-A8A1-4403-A81B-B60163E63DFC}" srcOrd="21" destOrd="0" presId="urn:microsoft.com/office/officeart/2005/8/layout/cycle6"/>
    <dgm:cxn modelId="{AAAEAAFF-4B15-48B9-A2D2-40F754EC1707}" type="presParOf" srcId="{A3C7D646-63E2-4BC9-8A4D-948CB8FCAB12}" destId="{F91B5F1A-AB3F-4F3C-896F-E0DF40DA9A63}" srcOrd="22" destOrd="0" presId="urn:microsoft.com/office/officeart/2005/8/layout/cycle6"/>
    <dgm:cxn modelId="{39928B6C-ABF9-4F52-A165-AF78EB95F015}" type="presParOf" srcId="{A3C7D646-63E2-4BC9-8A4D-948CB8FCAB12}" destId="{F711266F-7343-4E42-AA75-7C9F7A3475D1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CD0FD-1CC8-44C3-9BCC-853254C5991E}">
      <dsp:nvSpPr>
        <dsp:cNvPr id="0" name=""/>
        <dsp:cNvSpPr/>
      </dsp:nvSpPr>
      <dsp:spPr>
        <a:xfrm>
          <a:off x="2785858" y="3286"/>
          <a:ext cx="1415687" cy="628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TT Aleck Cd Black" panose="020B0806020203020204" pitchFamily="34" charset="0"/>
              <a:cs typeface="ATT Aleck Cd Black" panose="020B0806020203020204" pitchFamily="34" charset="0"/>
            </a:rPr>
            <a:t>Ceph</a:t>
          </a:r>
          <a:r>
            <a:rPr lang="en-US" sz="1800" kern="1200" dirty="0">
              <a:latin typeface="ATT Aleck Cd Black" panose="020B0806020203020204" pitchFamily="34" charset="0"/>
              <a:cs typeface="ATT Aleck Cd Black" panose="020B0806020203020204" pitchFamily="34" charset="0"/>
            </a:rPr>
            <a:t>-Helm</a:t>
          </a:r>
        </a:p>
      </dsp:txBody>
      <dsp:txXfrm>
        <a:off x="2816549" y="33977"/>
        <a:ext cx="1354305" cy="567330"/>
      </dsp:txXfrm>
    </dsp:sp>
    <dsp:sp modelId="{C2C16060-43F2-4F55-8CBE-6C93CDACCCB5}">
      <dsp:nvSpPr>
        <dsp:cNvPr id="0" name=""/>
        <dsp:cNvSpPr/>
      </dsp:nvSpPr>
      <dsp:spPr>
        <a:xfrm>
          <a:off x="1313618" y="317642"/>
          <a:ext cx="4360167" cy="4360167"/>
        </a:xfrm>
        <a:custGeom>
          <a:avLst/>
          <a:gdLst/>
          <a:ahLst/>
          <a:cxnLst/>
          <a:rect l="0" t="0" r="0" b="0"/>
          <a:pathLst>
            <a:path>
              <a:moveTo>
                <a:pt x="2892486" y="119684"/>
              </a:moveTo>
              <a:arcTo wR="2180083" hR="2180083" stAng="17344399" swAng="7467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A2F61-99D9-4D1B-A8AD-C7E94AC789E6}">
      <dsp:nvSpPr>
        <dsp:cNvPr id="0" name=""/>
        <dsp:cNvSpPr/>
      </dsp:nvSpPr>
      <dsp:spPr>
        <a:xfrm>
          <a:off x="4327410" y="641817"/>
          <a:ext cx="1415687" cy="628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TT Aleck Cd Black" panose="020B0806020203020204" pitchFamily="34" charset="0"/>
              <a:cs typeface="ATT Aleck Cd Black" panose="020B0806020203020204" pitchFamily="34" charset="0"/>
            </a:rPr>
            <a:t>Helm</a:t>
          </a:r>
        </a:p>
      </dsp:txBody>
      <dsp:txXfrm>
        <a:off x="4358101" y="672508"/>
        <a:ext cx="1354305" cy="567330"/>
      </dsp:txXfrm>
    </dsp:sp>
    <dsp:sp modelId="{AF4CDD43-556B-468E-BAA3-B451C3CB835E}">
      <dsp:nvSpPr>
        <dsp:cNvPr id="0" name=""/>
        <dsp:cNvSpPr/>
      </dsp:nvSpPr>
      <dsp:spPr>
        <a:xfrm>
          <a:off x="1313618" y="317642"/>
          <a:ext cx="4360167" cy="4360167"/>
        </a:xfrm>
        <a:custGeom>
          <a:avLst/>
          <a:gdLst/>
          <a:ahLst/>
          <a:cxnLst/>
          <a:rect l="0" t="0" r="0" b="0"/>
          <a:pathLst>
            <a:path>
              <a:moveTo>
                <a:pt x="3987455" y="960997"/>
              </a:moveTo>
              <a:arcTo wR="2180083" hR="2180083" stAng="19560001" swAng="15271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35B7F-08FC-4178-B4EA-A183F69D0EB3}">
      <dsp:nvSpPr>
        <dsp:cNvPr id="0" name=""/>
        <dsp:cNvSpPr/>
      </dsp:nvSpPr>
      <dsp:spPr>
        <a:xfrm>
          <a:off x="4965942" y="2183370"/>
          <a:ext cx="1415687" cy="6287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TT Aleck Cd Black" panose="020B0806020203020204" pitchFamily="34" charset="0"/>
              <a:cs typeface="ATT Aleck Cd Black" panose="020B0806020203020204" pitchFamily="34" charset="0"/>
            </a:rPr>
            <a:t>Tungsten Fabric</a:t>
          </a:r>
        </a:p>
      </dsp:txBody>
      <dsp:txXfrm>
        <a:off x="4996633" y="2214061"/>
        <a:ext cx="1354305" cy="567330"/>
      </dsp:txXfrm>
    </dsp:sp>
    <dsp:sp modelId="{42221A8B-7737-4C22-979B-0E69607F2FC3}">
      <dsp:nvSpPr>
        <dsp:cNvPr id="0" name=""/>
        <dsp:cNvSpPr/>
      </dsp:nvSpPr>
      <dsp:spPr>
        <a:xfrm>
          <a:off x="1313618" y="317642"/>
          <a:ext cx="4360167" cy="4360167"/>
        </a:xfrm>
        <a:custGeom>
          <a:avLst/>
          <a:gdLst/>
          <a:ahLst/>
          <a:cxnLst/>
          <a:rect l="0" t="0" r="0" b="0"/>
          <a:pathLst>
            <a:path>
              <a:moveTo>
                <a:pt x="4335950" y="2504130"/>
              </a:moveTo>
              <a:arcTo wR="2180083" hR="2180083" stAng="512886" swAng="152711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0C100-0BA2-486D-AA9E-1237CAA4E183}">
      <dsp:nvSpPr>
        <dsp:cNvPr id="0" name=""/>
        <dsp:cNvSpPr/>
      </dsp:nvSpPr>
      <dsp:spPr>
        <a:xfrm>
          <a:off x="4327410" y="3724922"/>
          <a:ext cx="1415687" cy="6287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TT Aleck Cd Black" panose="020B0806020203020204" pitchFamily="34" charset="0"/>
              <a:cs typeface="ATT Aleck Cd Black" panose="020B0806020203020204" pitchFamily="34" charset="0"/>
            </a:rPr>
            <a:t>Kubernetes Entry Point</a:t>
          </a:r>
        </a:p>
      </dsp:txBody>
      <dsp:txXfrm>
        <a:off x="4358101" y="3755613"/>
        <a:ext cx="1354305" cy="567330"/>
      </dsp:txXfrm>
    </dsp:sp>
    <dsp:sp modelId="{5F3622BE-DF39-4AC8-9C80-E77FE8EA8CE2}">
      <dsp:nvSpPr>
        <dsp:cNvPr id="0" name=""/>
        <dsp:cNvSpPr/>
      </dsp:nvSpPr>
      <dsp:spPr>
        <a:xfrm>
          <a:off x="1313618" y="317642"/>
          <a:ext cx="4360167" cy="4360167"/>
        </a:xfrm>
        <a:custGeom>
          <a:avLst/>
          <a:gdLst/>
          <a:ahLst/>
          <a:cxnLst/>
          <a:rect l="0" t="0" r="0" b="0"/>
          <a:pathLst>
            <a:path>
              <a:moveTo>
                <a:pt x="3319815" y="4038518"/>
              </a:moveTo>
              <a:arcTo wR="2180083" hR="2180083" stAng="3508815" swAng="74678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07C87-6082-4C75-9F78-79560C4592BA}">
      <dsp:nvSpPr>
        <dsp:cNvPr id="0" name=""/>
        <dsp:cNvSpPr/>
      </dsp:nvSpPr>
      <dsp:spPr>
        <a:xfrm>
          <a:off x="2785858" y="4363453"/>
          <a:ext cx="1415687" cy="6287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TT Aleck Cd Black" panose="020B0806020203020204" pitchFamily="34" charset="0"/>
              <a:cs typeface="ATT Aleck Cd Black" panose="020B0806020203020204" pitchFamily="34" charset="0"/>
            </a:rPr>
            <a:t>Airship</a:t>
          </a:r>
        </a:p>
      </dsp:txBody>
      <dsp:txXfrm>
        <a:off x="2816549" y="4394144"/>
        <a:ext cx="1354305" cy="567330"/>
      </dsp:txXfrm>
    </dsp:sp>
    <dsp:sp modelId="{FB80F507-0041-4607-8F4E-43079D240B2B}">
      <dsp:nvSpPr>
        <dsp:cNvPr id="0" name=""/>
        <dsp:cNvSpPr/>
      </dsp:nvSpPr>
      <dsp:spPr>
        <a:xfrm>
          <a:off x="1313618" y="317642"/>
          <a:ext cx="4360167" cy="4360167"/>
        </a:xfrm>
        <a:custGeom>
          <a:avLst/>
          <a:gdLst/>
          <a:ahLst/>
          <a:cxnLst/>
          <a:rect l="0" t="0" r="0" b="0"/>
          <a:pathLst>
            <a:path>
              <a:moveTo>
                <a:pt x="1467680" y="4240483"/>
              </a:moveTo>
              <a:arcTo wR="2180083" hR="2180083" stAng="6544399" swAng="74678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2A132-622C-4F22-8A9E-C7197995356F}">
      <dsp:nvSpPr>
        <dsp:cNvPr id="0" name=""/>
        <dsp:cNvSpPr/>
      </dsp:nvSpPr>
      <dsp:spPr>
        <a:xfrm>
          <a:off x="1244306" y="3724922"/>
          <a:ext cx="1415687" cy="628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TT Aleck Cd Black" panose="020B0806020203020204" pitchFamily="34" charset="0"/>
              <a:cs typeface="ATT Aleck Cd Black" panose="020B0806020203020204" pitchFamily="34" charset="0"/>
            </a:rPr>
            <a:t>LOCI</a:t>
          </a:r>
        </a:p>
      </dsp:txBody>
      <dsp:txXfrm>
        <a:off x="1274997" y="3755613"/>
        <a:ext cx="1354305" cy="567330"/>
      </dsp:txXfrm>
    </dsp:sp>
    <dsp:sp modelId="{06379173-57F2-46DD-9776-1C516F181A28}">
      <dsp:nvSpPr>
        <dsp:cNvPr id="0" name=""/>
        <dsp:cNvSpPr/>
      </dsp:nvSpPr>
      <dsp:spPr>
        <a:xfrm>
          <a:off x="1313618" y="317642"/>
          <a:ext cx="4360167" cy="4360167"/>
        </a:xfrm>
        <a:custGeom>
          <a:avLst/>
          <a:gdLst/>
          <a:ahLst/>
          <a:cxnLst/>
          <a:rect l="0" t="0" r="0" b="0"/>
          <a:pathLst>
            <a:path>
              <a:moveTo>
                <a:pt x="372711" y="3399170"/>
              </a:moveTo>
              <a:arcTo wR="2180083" hR="2180083" stAng="8760001" swAng="152711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C00A3-6E34-462C-9228-8A38D8073E34}">
      <dsp:nvSpPr>
        <dsp:cNvPr id="0" name=""/>
        <dsp:cNvSpPr/>
      </dsp:nvSpPr>
      <dsp:spPr>
        <a:xfrm>
          <a:off x="605774" y="2183370"/>
          <a:ext cx="1415687" cy="628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TT Aleck Cd Black" panose="020B0806020203020204" pitchFamily="34" charset="0"/>
              <a:cs typeface="ATT Aleck Cd Black" panose="020B0806020203020204" pitchFamily="34" charset="0"/>
            </a:rPr>
            <a:t>Akraino</a:t>
          </a:r>
          <a:endParaRPr lang="en-US" sz="1800" kern="1200" dirty="0">
            <a:latin typeface="ATT Aleck Cd Black" panose="020B0806020203020204" pitchFamily="34" charset="0"/>
            <a:cs typeface="ATT Aleck Cd Black" panose="020B0806020203020204" pitchFamily="34" charset="0"/>
          </a:endParaRPr>
        </a:p>
      </dsp:txBody>
      <dsp:txXfrm>
        <a:off x="636465" y="2214061"/>
        <a:ext cx="1354305" cy="567330"/>
      </dsp:txXfrm>
    </dsp:sp>
    <dsp:sp modelId="{5DDE88C9-2C3A-4237-90E7-B1A22E6E7A6E}">
      <dsp:nvSpPr>
        <dsp:cNvPr id="0" name=""/>
        <dsp:cNvSpPr/>
      </dsp:nvSpPr>
      <dsp:spPr>
        <a:xfrm>
          <a:off x="1313618" y="317642"/>
          <a:ext cx="4360167" cy="4360167"/>
        </a:xfrm>
        <a:custGeom>
          <a:avLst/>
          <a:gdLst/>
          <a:ahLst/>
          <a:cxnLst/>
          <a:rect l="0" t="0" r="0" b="0"/>
          <a:pathLst>
            <a:path>
              <a:moveTo>
                <a:pt x="24217" y="1856037"/>
              </a:moveTo>
              <a:arcTo wR="2180083" hR="2180083" stAng="11312886" swAng="15271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B4591-A8A1-4403-A81B-B60163E63DFC}">
      <dsp:nvSpPr>
        <dsp:cNvPr id="0" name=""/>
        <dsp:cNvSpPr/>
      </dsp:nvSpPr>
      <dsp:spPr>
        <a:xfrm>
          <a:off x="1244306" y="641817"/>
          <a:ext cx="1415687" cy="6287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TT Aleck Cd Black" panose="020B0806020203020204" pitchFamily="34" charset="0"/>
              <a:cs typeface="ATT Aleck Cd Black" panose="020B0806020203020204" pitchFamily="34" charset="0"/>
            </a:rPr>
            <a:t>Calico</a:t>
          </a:r>
        </a:p>
      </dsp:txBody>
      <dsp:txXfrm>
        <a:off x="1274997" y="672508"/>
        <a:ext cx="1354305" cy="567330"/>
      </dsp:txXfrm>
    </dsp:sp>
    <dsp:sp modelId="{F711266F-7343-4E42-AA75-7C9F7A3475D1}">
      <dsp:nvSpPr>
        <dsp:cNvPr id="0" name=""/>
        <dsp:cNvSpPr/>
      </dsp:nvSpPr>
      <dsp:spPr>
        <a:xfrm>
          <a:off x="1313618" y="317642"/>
          <a:ext cx="4360167" cy="4360167"/>
        </a:xfrm>
        <a:custGeom>
          <a:avLst/>
          <a:gdLst/>
          <a:ahLst/>
          <a:cxnLst/>
          <a:rect l="0" t="0" r="0" b="0"/>
          <a:pathLst>
            <a:path>
              <a:moveTo>
                <a:pt x="1040352" y="321649"/>
              </a:moveTo>
              <a:arcTo wR="2180083" hR="2180083" stAng="14308815" swAng="74678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3B1F89-D260-42DE-B38F-6BF71A853988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937797-DC37-4A95-9C7D-F6C5C1394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0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7797-DC37-4A95-9C7D-F6C5C13943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3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78526" y="6061077"/>
            <a:ext cx="511307" cy="5111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195" y="6329845"/>
            <a:ext cx="663040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930" y="594859"/>
            <a:ext cx="5611284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927100"/>
            <a:ext cx="11211984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98928" y="2459736"/>
            <a:ext cx="1121664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474722"/>
            <a:ext cx="5611284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39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194" y="6329845"/>
            <a:ext cx="6631127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9195" y="594859"/>
            <a:ext cx="5611284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93" y="939800"/>
            <a:ext cx="11211984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9193" y="2459736"/>
            <a:ext cx="1121664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195" y="3474722"/>
            <a:ext cx="5611284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194" y="6329845"/>
            <a:ext cx="6631127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930" y="594859"/>
            <a:ext cx="5611284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939802"/>
            <a:ext cx="11211984" cy="1511763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8928" y="2459736"/>
            <a:ext cx="1121664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474722"/>
            <a:ext cx="5611284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6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99194" y="6329845"/>
            <a:ext cx="6631127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3000013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3995" y="0"/>
            <a:ext cx="3000013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7991" y="0"/>
            <a:ext cx="3000013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91987" y="0"/>
            <a:ext cx="3000013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" y="1719596"/>
            <a:ext cx="3000013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63995" y="1719596"/>
            <a:ext cx="3000013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27991" y="1719596"/>
            <a:ext cx="3000013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91987" y="1719596"/>
            <a:ext cx="3000013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872" y="3657600"/>
            <a:ext cx="1121198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type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9873" y="4581144"/>
            <a:ext cx="1121664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873" y="5303520"/>
            <a:ext cx="8654028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9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194" y="6329845"/>
            <a:ext cx="6631127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srgbClr val="000000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2"/>
            <a:ext cx="12192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3657600"/>
            <a:ext cx="1121198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928" y="4581144"/>
            <a:ext cx="1121664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29" y="5303520"/>
            <a:ext cx="8654028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9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99194" y="6329845"/>
            <a:ext cx="6631127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(Internal Use Only). Not for use or disclosure outside the AT&amp;T companies except under written agreement.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3000013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3995" y="0"/>
            <a:ext cx="3000013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7991" y="0"/>
            <a:ext cx="3000013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91987" y="0"/>
            <a:ext cx="3000013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" y="1719596"/>
            <a:ext cx="3000013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63995" y="1719596"/>
            <a:ext cx="3000013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27991" y="1719596"/>
            <a:ext cx="3000013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91987" y="1719596"/>
            <a:ext cx="3000013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3657600"/>
            <a:ext cx="1121198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8928" y="4581144"/>
            <a:ext cx="1121664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29" y="5303520"/>
            <a:ext cx="8654028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0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193" y="6329845"/>
            <a:ext cx="7441529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prstClr val="white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2"/>
            <a:ext cx="12192000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28" y="3657600"/>
            <a:ext cx="1121198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928" y="4581144"/>
            <a:ext cx="1121664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29" y="5303520"/>
            <a:ext cx="8654028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500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877" y="6075785"/>
            <a:ext cx="661956" cy="49646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192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The Globe Alone logo and footer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928" y="3276600"/>
            <a:ext cx="11211984" cy="15107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928" y="4809744"/>
            <a:ext cx="10888133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29" y="5303520"/>
            <a:ext cx="8654028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7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0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774701"/>
            <a:ext cx="12192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03161" y="1642534"/>
            <a:ext cx="1121198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78526" y="6061077"/>
            <a:ext cx="511307" cy="5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774701"/>
            <a:ext cx="12192000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928" y="1634067"/>
            <a:ext cx="11211984" cy="151553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774701"/>
            <a:ext cx="12192000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928" y="1642534"/>
            <a:ext cx="1121198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78526" y="6061077"/>
            <a:ext cx="511307" cy="5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28" y="1642534"/>
            <a:ext cx="1121198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774700"/>
            <a:ext cx="12192000" cy="6083300"/>
          </a:xfrm>
          <a:solidFill>
            <a:schemeClr val="bg2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The Globe Alone logo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928" y="1638300"/>
            <a:ext cx="11211984" cy="1516378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930" y="3608391"/>
            <a:ext cx="5611284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9025" y="1139826"/>
            <a:ext cx="11214026" cy="48117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1067" y="1139629"/>
            <a:ext cx="11211984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1139825"/>
            <a:ext cx="546167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241377" y="1139825"/>
            <a:ext cx="546167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1139825"/>
            <a:ext cx="546167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9049" y="1206500"/>
            <a:ext cx="547611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17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1210030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88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7789" y="1139546"/>
            <a:ext cx="536448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8571" y="1139825"/>
            <a:ext cx="536448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9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6" y="1143000"/>
            <a:ext cx="700117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8827" y="1143000"/>
            <a:ext cx="395422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8827" y="1139825"/>
            <a:ext cx="395422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1068" y="1206502"/>
            <a:ext cx="6995884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32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09735" y="1210030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1139825"/>
            <a:ext cx="687386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857067" y="1139825"/>
            <a:ext cx="38459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1210030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1139825"/>
            <a:ext cx="536448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39141" y="1118312"/>
            <a:ext cx="5363911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88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789" y="1117916"/>
            <a:ext cx="11216217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1206500"/>
            <a:ext cx="12192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6108192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1206500"/>
            <a:ext cx="6095998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1067" y="3520578"/>
            <a:ext cx="1121198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88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87788" y="1206500"/>
            <a:ext cx="28448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6651" y="1145571"/>
            <a:ext cx="80264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7788" y="3721100"/>
            <a:ext cx="28448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676651" y="3632261"/>
            <a:ext cx="80264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1067" y="2690205"/>
            <a:ext cx="1121198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91067" y="4365061"/>
            <a:ext cx="1121198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91067" y="1209839"/>
            <a:ext cx="28448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6651" y="1146867"/>
            <a:ext cx="80264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91067" y="2868174"/>
            <a:ext cx="28448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676651" y="2778379"/>
            <a:ext cx="80264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91067" y="4546625"/>
            <a:ext cx="28448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676651" y="4465966"/>
            <a:ext cx="80264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834" y="1209839"/>
            <a:ext cx="536151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341534" y="1209839"/>
            <a:ext cx="536151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834" y="3709990"/>
            <a:ext cx="536448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8571" y="3709990"/>
            <a:ext cx="536448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47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3988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51796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833" y="1208088"/>
            <a:ext cx="34014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4397398" y="1208088"/>
            <a:ext cx="34014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8301613" y="1208088"/>
            <a:ext cx="34014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86834" y="3692709"/>
            <a:ext cx="3406501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4641" y="3692709"/>
            <a:ext cx="3406501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2451" y="3692709"/>
            <a:ext cx="3406501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8465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00234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21420" y="1208090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834" y="1208088"/>
            <a:ext cx="246072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3413311" y="1208088"/>
            <a:ext cx="246072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6334072" y="1208088"/>
            <a:ext cx="246072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9242325" y="1208088"/>
            <a:ext cx="2460727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86834" y="3684589"/>
            <a:ext cx="2436787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3311" y="3684589"/>
            <a:ext cx="2436787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4072" y="3684589"/>
            <a:ext cx="2436787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7691" y="3684589"/>
            <a:ext cx="2436787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2686648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86834" y="1118870"/>
            <a:ext cx="11211984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834" y="2624604"/>
            <a:ext cx="536448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8571" y="2623100"/>
            <a:ext cx="536448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43988" y="2686648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051796" y="2686648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1067" y="1117981"/>
            <a:ext cx="1121198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834" y="2623098"/>
            <a:ext cx="3406501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394641" y="2623098"/>
            <a:ext cx="3406501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8302451" y="2623098"/>
            <a:ext cx="3406501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68465" y="2690652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4942" y="2690652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021420" y="2690652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1067" y="1117981"/>
            <a:ext cx="1121198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86834" y="2623098"/>
            <a:ext cx="2436787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3413311" y="2623098"/>
            <a:ext cx="2436787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6339788" y="2623098"/>
            <a:ext cx="2436787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9266264" y="2623098"/>
            <a:ext cx="2436787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1" y="1769458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1068" y="1210471"/>
            <a:ext cx="11216217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1067" y="1769551"/>
            <a:ext cx="53742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28834" y="1769551"/>
            <a:ext cx="53742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7" y="2624604"/>
            <a:ext cx="536448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8571" y="2623100"/>
            <a:ext cx="536448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3988" y="1769458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51796" y="1769458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1068" y="1210471"/>
            <a:ext cx="11216217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1067" y="1769551"/>
            <a:ext cx="3406501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94642" y="1769551"/>
            <a:ext cx="3406501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302451" y="1769551"/>
            <a:ext cx="3406501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91067" y="2623098"/>
            <a:ext cx="3406501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4641" y="2623098"/>
            <a:ext cx="3406501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2451" y="2623098"/>
            <a:ext cx="3406501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8465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1" y="1769458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21420" y="1780314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1068" y="1210471"/>
            <a:ext cx="11216217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1067" y="1769551"/>
            <a:ext cx="2451260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3311" y="1769551"/>
            <a:ext cx="2451260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34073" y="1769551"/>
            <a:ext cx="2451260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257691" y="1769551"/>
            <a:ext cx="2451260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91067" y="2623098"/>
            <a:ext cx="2436787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3311" y="2623098"/>
            <a:ext cx="2436787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4072" y="2623098"/>
            <a:ext cx="2436787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7691" y="2623098"/>
            <a:ext cx="2436787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066" y="1139825"/>
            <a:ext cx="7944813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60726" y="1206500"/>
            <a:ext cx="3042325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60726" y="1206500"/>
            <a:ext cx="3042325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1067" y="1206500"/>
            <a:ext cx="7939618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46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3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89465" y="1458409"/>
            <a:ext cx="5349187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353864" y="1458409"/>
            <a:ext cx="5349187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5527" y="3217928"/>
            <a:ext cx="2540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65" y="522779"/>
            <a:ext cx="1121198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9467" y="1142213"/>
            <a:ext cx="5349148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29195" y="1587384"/>
            <a:ext cx="48768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63056" y="1142213"/>
            <a:ext cx="5339995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588128" y="1587384"/>
            <a:ext cx="48768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B907E-C602-C34B-93F7-CA9E407142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472" y="6397388"/>
            <a:ext cx="7441529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srgbClr val="959595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50938" y="6036817"/>
            <a:ext cx="559439" cy="5862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24472" y="6397388"/>
            <a:ext cx="7441529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750"/>
              </a:lnSpc>
              <a:defRPr/>
            </a:pPr>
            <a:r>
              <a:rPr lang="en-US" sz="600" dirty="0">
                <a:solidFill>
                  <a:srgbClr val="959595"/>
                </a:solidFill>
              </a:rPr>
              <a:t>© 2017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 AT&amp;T Proprietary </a:t>
            </a:r>
          </a:p>
        </p:txBody>
      </p:sp>
    </p:spTree>
    <p:extLst>
      <p:ext uri="{BB962C8B-B14F-4D97-AF65-F5344CB8AC3E}">
        <p14:creationId xmlns:p14="http://schemas.microsoft.com/office/powerpoint/2010/main" val="1927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223" y="2"/>
            <a:ext cx="406763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914324" y="2189163"/>
            <a:ext cx="2340457" cy="23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223" y="2"/>
            <a:ext cx="406763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684442" y="2212383"/>
            <a:ext cx="4823114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223" y="2"/>
            <a:ext cx="4067632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925771" y="2189163"/>
            <a:ext cx="2340457" cy="23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2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2"/>
            <a:ext cx="4349855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684442" y="2212384"/>
            <a:ext cx="4823114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0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2"/>
            <a:ext cx="4349855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297380" y="2560638"/>
            <a:ext cx="1597238" cy="15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2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223" y="2"/>
            <a:ext cx="406763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1180235" y="6078715"/>
            <a:ext cx="1011765" cy="474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684442" y="2212384"/>
            <a:ext cx="4823114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71996"/>
            <a:ext cx="10972801" cy="317305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TT Aleck Sans"/>
                <a:cs typeface="ATT Aleck Sans"/>
              </a:defRPr>
            </a:lvl1pPr>
            <a:lvl2pPr>
              <a:defRPr b="0" i="0">
                <a:latin typeface="ATT Aleck Sans"/>
                <a:cs typeface="ATT Aleck Sans"/>
              </a:defRPr>
            </a:lvl2pPr>
            <a:lvl3pPr>
              <a:defRPr b="0" i="0">
                <a:latin typeface="ATT Aleck Sans"/>
                <a:cs typeface="ATT Aleck Sans"/>
              </a:defRPr>
            </a:lvl3pPr>
            <a:lvl4pPr>
              <a:defRPr b="0" i="0">
                <a:latin typeface="ATT Aleck Sans"/>
                <a:cs typeface="ATT Aleck Sans"/>
              </a:defRPr>
            </a:lvl4pPr>
            <a:lvl5pPr>
              <a:defRPr b="0" i="0">
                <a:latin typeface="ATT Aleck Sans"/>
                <a:cs typeface="ATT Aleck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285951"/>
            <a:ext cx="10972801" cy="11430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139FE6"/>
                </a:solidFill>
                <a:latin typeface="ATT Aleck Sans"/>
                <a:cs typeface="ATT Aleck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9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1929-DD64-4335-A12D-D732D86438D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798F-F285-4C44-9B4F-74B6494B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1293238" y="6075785"/>
            <a:ext cx="496596" cy="4964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9024" y="6398261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pPr defTabSz="457200"/>
            <a:fld id="{12CB907E-C602-C34B-93F7-CA9E40714286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067" y="1139001"/>
            <a:ext cx="11211984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19106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lang="en-US" sz="2400" kern="1200" cap="all" spc="600" baseline="0" dirty="0">
          <a:solidFill>
            <a:schemeClr val="tx2"/>
          </a:solidFill>
          <a:latin typeface="+mn-lt"/>
          <a:ea typeface="+mn-ea"/>
          <a:cs typeface="ATT Aleck Cd" panose="020B0506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73">
          <p15:clr>
            <a:srgbClr val="F26B43"/>
          </p15:clr>
        </p15:guide>
        <p15:guide id="4" orient="horz" pos="743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091">
          <p15:clr>
            <a:srgbClr val="F26B43"/>
          </p15:clr>
        </p15:guide>
        <p15:guide id="7" pos="231">
          <p15:clr>
            <a:srgbClr val="F26B43"/>
          </p15:clr>
        </p15:guide>
        <p15:guide id="8" pos="5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png"/><Relationship Id="rId7" Type="http://schemas.openxmlformats.org/officeDocument/2006/relationships/image" Target="../media/image31.tiff"/><Relationship Id="rId12" Type="http://schemas.openxmlformats.org/officeDocument/2006/relationships/image" Target="../media/image22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tiff"/><Relationship Id="rId4" Type="http://schemas.openxmlformats.org/officeDocument/2006/relationships/image" Target="../media/image28.png"/><Relationship Id="rId9" Type="http://schemas.openxmlformats.org/officeDocument/2006/relationships/image" Target="../media/image33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12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jp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4888786"/>
            <a:ext cx="12191999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cap="all" spc="6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ENTER THE TITLE OF YOUR OPENSTACK</a:t>
            </a:r>
          </a:p>
          <a:p>
            <a:pPr algn="ctr">
              <a:spcAft>
                <a:spcPts val="400"/>
              </a:spcAft>
            </a:pPr>
            <a:r>
              <a:rPr lang="en-US" sz="3600" b="1" cap="all" spc="6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11" y="5828888"/>
            <a:ext cx="1044387" cy="1044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t="5275" r="137" b="20722"/>
          <a:stretch/>
        </p:blipFill>
        <p:spPr>
          <a:xfrm>
            <a:off x="-8468" y="-16933"/>
            <a:ext cx="12200467" cy="6874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468" y="-16933"/>
            <a:ext cx="12200466" cy="6874933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" y="74990"/>
            <a:ext cx="2757884" cy="1110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332" y="3420533"/>
            <a:ext cx="114028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TELCO CLOUD NEXT GENERATION STACK UPDATE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What’s Changed with OpenStack-Helm and Tungsten Fabric-Helm</a:t>
            </a:r>
          </a:p>
          <a:p>
            <a:pPr algn="ctr"/>
            <a:endParaRPr lang="en-US" i="1" dirty="0">
              <a:solidFill>
                <a:schemeClr val="bg1"/>
              </a:solidFill>
              <a:latin typeface="ATT Aleck Cd Black" panose="020B0806020203020204" pitchFamily="34" charset="0"/>
              <a:cs typeface="ATT Aleck Cd Black" panose="020B0806020203020204" pitchFamily="34" charset="0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Alan Meadows – AT&amp;T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Pete Birley – AT&amp;T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Vinay Rao - Juniper</a:t>
            </a:r>
          </a:p>
          <a:p>
            <a:endParaRPr lang="en-US" sz="1600" spc="600" dirty="0">
              <a:solidFill>
                <a:schemeClr val="bg1"/>
              </a:solidFill>
              <a:latin typeface="ATT Aleck Cd Black" panose="020B0806020203020204" pitchFamily="34" charset="0"/>
              <a:cs typeface="ATT Aleck Cd Black" panose="020B0806020203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OpenStack Support Summit – 5/24/2018</a:t>
            </a:r>
          </a:p>
        </p:txBody>
      </p:sp>
    </p:spTree>
    <p:extLst>
      <p:ext uri="{BB962C8B-B14F-4D97-AF65-F5344CB8AC3E}">
        <p14:creationId xmlns:p14="http://schemas.microsoft.com/office/powerpoint/2010/main" val="19734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6151" y="4741010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Docker</a:t>
            </a:r>
          </a:p>
        </p:txBody>
      </p:sp>
      <p:sp>
        <p:nvSpPr>
          <p:cNvPr id="63" name="Rectangle: Rounded Corners 26"/>
          <p:cNvSpPr/>
          <p:nvPr/>
        </p:nvSpPr>
        <p:spPr>
          <a:xfrm>
            <a:off x="5587625" y="489338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Engine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6151" y="4741010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Docker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06151" y="4093617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Kubernetes</a:t>
            </a:r>
          </a:p>
        </p:txBody>
      </p:sp>
      <p:sp>
        <p:nvSpPr>
          <p:cNvPr id="62" name="Rectangle: Rounded Corners 25"/>
          <p:cNvSpPr/>
          <p:nvPr/>
        </p:nvSpPr>
        <p:spPr>
          <a:xfrm>
            <a:off x="5587625" y="4228062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Orchestration</a:t>
            </a:r>
          </a:p>
        </p:txBody>
      </p:sp>
      <p:sp>
        <p:nvSpPr>
          <p:cNvPr id="63" name="Rectangle: Rounded Corners 26"/>
          <p:cNvSpPr/>
          <p:nvPr/>
        </p:nvSpPr>
        <p:spPr>
          <a:xfrm>
            <a:off x="5587625" y="489338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Engine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6151" y="4741010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Docker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06151" y="4093617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Kubernetes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06151" y="344622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Helm</a:t>
            </a:r>
          </a:p>
        </p:txBody>
      </p:sp>
      <p:sp>
        <p:nvSpPr>
          <p:cNvPr id="61" name="Rectangle: Rounded Corners 24"/>
          <p:cNvSpPr/>
          <p:nvPr/>
        </p:nvSpPr>
        <p:spPr>
          <a:xfrm>
            <a:off x="5587625" y="359055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Kubernetes Release Management</a:t>
            </a:r>
          </a:p>
        </p:txBody>
      </p:sp>
      <p:sp>
        <p:nvSpPr>
          <p:cNvPr id="62" name="Rectangle: Rounded Corners 25"/>
          <p:cNvSpPr/>
          <p:nvPr/>
        </p:nvSpPr>
        <p:spPr>
          <a:xfrm>
            <a:off x="5587625" y="4228062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Orchestration</a:t>
            </a:r>
          </a:p>
        </p:txBody>
      </p:sp>
      <p:sp>
        <p:nvSpPr>
          <p:cNvPr id="63" name="Rectangle: Rounded Corners 26"/>
          <p:cNvSpPr/>
          <p:nvPr/>
        </p:nvSpPr>
        <p:spPr>
          <a:xfrm>
            <a:off x="5587625" y="489338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Engine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6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6151" y="4741010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Docker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06151" y="4093617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Kubernetes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41931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Promenade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1460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Shipyard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87277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Drydock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59950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Armada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69258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CNI (SDN)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06151" y="344622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Helm</a:t>
            </a:r>
          </a:p>
        </p:txBody>
      </p:sp>
      <p:sp>
        <p:nvSpPr>
          <p:cNvPr id="61" name="Rectangle: Rounded Corners 24"/>
          <p:cNvSpPr/>
          <p:nvPr/>
        </p:nvSpPr>
        <p:spPr>
          <a:xfrm>
            <a:off x="5587625" y="359055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Kubernetes Release Management</a:t>
            </a:r>
          </a:p>
        </p:txBody>
      </p:sp>
      <p:sp>
        <p:nvSpPr>
          <p:cNvPr id="62" name="Rectangle: Rounded Corners 25"/>
          <p:cNvSpPr/>
          <p:nvPr/>
        </p:nvSpPr>
        <p:spPr>
          <a:xfrm>
            <a:off x="5587625" y="4228062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Orchestration</a:t>
            </a:r>
          </a:p>
        </p:txBody>
      </p:sp>
      <p:sp>
        <p:nvSpPr>
          <p:cNvPr id="63" name="Rectangle: Rounded Corners 26"/>
          <p:cNvSpPr/>
          <p:nvPr/>
        </p:nvSpPr>
        <p:spPr>
          <a:xfrm>
            <a:off x="5587625" y="489338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Engine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96585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Ceph(SDS)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53262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Deckhand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69933" y="2742044"/>
            <a:ext cx="4392788" cy="62315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520211" y="1886731"/>
            <a:ext cx="6953000" cy="731520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6151" y="4741010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Docker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06151" y="4093617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Kubernetes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41931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Promenade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1460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Shipyard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87277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Drydock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59950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Armada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69258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CNI (SDN)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06151" y="344622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Helm</a:t>
            </a:r>
          </a:p>
        </p:txBody>
      </p:sp>
      <p:sp>
        <p:nvSpPr>
          <p:cNvPr id="61" name="Rectangle: Rounded Corners 24"/>
          <p:cNvSpPr/>
          <p:nvPr/>
        </p:nvSpPr>
        <p:spPr>
          <a:xfrm>
            <a:off x="5587625" y="359055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Kubernetes Release Management</a:t>
            </a:r>
          </a:p>
        </p:txBody>
      </p:sp>
      <p:sp>
        <p:nvSpPr>
          <p:cNvPr id="62" name="Rectangle: Rounded Corners 25"/>
          <p:cNvSpPr/>
          <p:nvPr/>
        </p:nvSpPr>
        <p:spPr>
          <a:xfrm>
            <a:off x="5587625" y="4228062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Orchestration</a:t>
            </a:r>
          </a:p>
        </p:txBody>
      </p:sp>
      <p:sp>
        <p:nvSpPr>
          <p:cNvPr id="63" name="Rectangle: Rounded Corners 26"/>
          <p:cNvSpPr/>
          <p:nvPr/>
        </p:nvSpPr>
        <p:spPr>
          <a:xfrm>
            <a:off x="5587625" y="489338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Engine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96585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Ceph(SDS)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587084" y="205243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Ops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04959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Logging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266571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Monitoring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989795" y="1959655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Security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28183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Alerting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53262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Deckhand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69933" y="2742044"/>
            <a:ext cx="4392788" cy="62315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520211" y="1886731"/>
            <a:ext cx="6953000" cy="731520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6151" y="4741010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Docker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06151" y="4093617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Kubernetes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41931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Promenade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1460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Shipyard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87277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Drydock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59950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Armada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69258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CNI (SDN)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06151" y="344622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Helm</a:t>
            </a:r>
          </a:p>
        </p:txBody>
      </p:sp>
      <p:sp>
        <p:nvSpPr>
          <p:cNvPr id="61" name="Rectangle: Rounded Corners 24"/>
          <p:cNvSpPr/>
          <p:nvPr/>
        </p:nvSpPr>
        <p:spPr>
          <a:xfrm>
            <a:off x="5587625" y="359055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Kubernetes Release Management</a:t>
            </a:r>
          </a:p>
        </p:txBody>
      </p:sp>
      <p:sp>
        <p:nvSpPr>
          <p:cNvPr id="62" name="Rectangle: Rounded Corners 25"/>
          <p:cNvSpPr/>
          <p:nvPr/>
        </p:nvSpPr>
        <p:spPr>
          <a:xfrm>
            <a:off x="5587625" y="4228062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Orchestration</a:t>
            </a:r>
          </a:p>
        </p:txBody>
      </p:sp>
      <p:sp>
        <p:nvSpPr>
          <p:cNvPr id="63" name="Rectangle: Rounded Corners 26"/>
          <p:cNvSpPr/>
          <p:nvPr/>
        </p:nvSpPr>
        <p:spPr>
          <a:xfrm>
            <a:off x="5587625" y="489338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Engine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96585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Ceph(SDS)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587084" y="205243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Ops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04959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Logging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266571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Monitoring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989795" y="1959655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Security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28183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Alerting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53262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Deckhand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69933" y="2742044"/>
            <a:ext cx="4392788" cy="62315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520211" y="1063522"/>
            <a:ext cx="6953000" cy="727901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584602" y="122870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Service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904959" y="1158830"/>
            <a:ext cx="1682666" cy="550058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SDN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695145" y="1158830"/>
            <a:ext cx="1682666" cy="550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OpenStack</a:t>
            </a:r>
          </a:p>
        </p:txBody>
      </p:sp>
    </p:spTree>
    <p:extLst>
      <p:ext uri="{BB962C8B-B14F-4D97-AF65-F5344CB8AC3E}">
        <p14:creationId xmlns:p14="http://schemas.microsoft.com/office/powerpoint/2010/main" val="27116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520211" y="1886731"/>
            <a:ext cx="6953000" cy="731520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809555" y="1063522"/>
            <a:ext cx="580568" cy="4939424"/>
            <a:chOff x="7647106" y="-80905"/>
            <a:chExt cx="674066" cy="6130619"/>
          </a:xfrm>
        </p:grpSpPr>
        <p:sp>
          <p:nvSpPr>
            <p:cNvPr id="48" name="Cube 57"/>
            <p:cNvSpPr/>
            <p:nvPr/>
          </p:nvSpPr>
          <p:spPr>
            <a:xfrm>
              <a:off x="7674057" y="-80905"/>
              <a:ext cx="647115" cy="6130619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5768994" y="2228578"/>
              <a:ext cx="4420944" cy="6647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CI / CD Drives Life-cycle Mgmt.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6151" y="4741010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Docker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06151" y="4093617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Kubernetes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41931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Promenade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1460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Shipyard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87277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Drydock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59950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Armada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69258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CNI (SDN)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06151" y="344622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Helm</a:t>
            </a:r>
          </a:p>
        </p:txBody>
      </p:sp>
      <p:sp>
        <p:nvSpPr>
          <p:cNvPr id="61" name="Rectangle: Rounded Corners 24"/>
          <p:cNvSpPr/>
          <p:nvPr/>
        </p:nvSpPr>
        <p:spPr>
          <a:xfrm>
            <a:off x="5587625" y="359055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Kubernetes Release Management</a:t>
            </a:r>
          </a:p>
        </p:txBody>
      </p:sp>
      <p:sp>
        <p:nvSpPr>
          <p:cNvPr id="62" name="Rectangle: Rounded Corners 25"/>
          <p:cNvSpPr/>
          <p:nvPr/>
        </p:nvSpPr>
        <p:spPr>
          <a:xfrm>
            <a:off x="5587625" y="4228062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Orchestration</a:t>
            </a:r>
          </a:p>
        </p:txBody>
      </p:sp>
      <p:sp>
        <p:nvSpPr>
          <p:cNvPr id="63" name="Rectangle: Rounded Corners 26"/>
          <p:cNvSpPr/>
          <p:nvPr/>
        </p:nvSpPr>
        <p:spPr>
          <a:xfrm>
            <a:off x="5587625" y="489338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Engine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96585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Ceph(SDS)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587084" y="205243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Ops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04959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Logging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266571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Monitoring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989795" y="1959655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Security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28183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Alerting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53262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Deckhand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69933" y="2742044"/>
            <a:ext cx="4392788" cy="62315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520211" y="1063522"/>
            <a:ext cx="6953000" cy="727901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584602" y="122870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Service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904959" y="1158830"/>
            <a:ext cx="1682666" cy="550058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SDN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695145" y="1158830"/>
            <a:ext cx="1682666" cy="550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OpenStack</a:t>
            </a:r>
          </a:p>
        </p:txBody>
      </p:sp>
    </p:spTree>
    <p:extLst>
      <p:ext uri="{BB962C8B-B14F-4D97-AF65-F5344CB8AC3E}">
        <p14:creationId xmlns:p14="http://schemas.microsoft.com/office/powerpoint/2010/main" val="18434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520211" y="1886731"/>
            <a:ext cx="6953000" cy="731520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809555" y="1063522"/>
            <a:ext cx="580568" cy="4939424"/>
            <a:chOff x="7647106" y="-80905"/>
            <a:chExt cx="674066" cy="6130619"/>
          </a:xfrm>
        </p:grpSpPr>
        <p:sp>
          <p:nvSpPr>
            <p:cNvPr id="48" name="Cube 57"/>
            <p:cNvSpPr/>
            <p:nvPr/>
          </p:nvSpPr>
          <p:spPr>
            <a:xfrm>
              <a:off x="7674057" y="-80905"/>
              <a:ext cx="647115" cy="6130619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5768994" y="2228578"/>
              <a:ext cx="4420944" cy="6647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CI / CD Drives Life-cycle Mgmt.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6151" y="4741010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Docker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06151" y="4093617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Kubernetes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41931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Promenade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1460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Shipyard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87277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Drydock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59950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Armada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69258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CNI (SDN)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06151" y="344622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Helm</a:t>
            </a:r>
          </a:p>
        </p:txBody>
      </p:sp>
      <p:sp>
        <p:nvSpPr>
          <p:cNvPr id="61" name="Rectangle: Rounded Corners 24"/>
          <p:cNvSpPr/>
          <p:nvPr/>
        </p:nvSpPr>
        <p:spPr>
          <a:xfrm>
            <a:off x="5587625" y="359055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Kubernetes Release Management</a:t>
            </a:r>
          </a:p>
        </p:txBody>
      </p:sp>
      <p:sp>
        <p:nvSpPr>
          <p:cNvPr id="62" name="Rectangle: Rounded Corners 25"/>
          <p:cNvSpPr/>
          <p:nvPr/>
        </p:nvSpPr>
        <p:spPr>
          <a:xfrm>
            <a:off x="5587625" y="4228062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Orchestration</a:t>
            </a:r>
          </a:p>
        </p:txBody>
      </p:sp>
      <p:sp>
        <p:nvSpPr>
          <p:cNvPr id="63" name="Rectangle: Rounded Corners 26"/>
          <p:cNvSpPr/>
          <p:nvPr/>
        </p:nvSpPr>
        <p:spPr>
          <a:xfrm>
            <a:off x="5587625" y="489338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 Runtime Engine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96585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Ceph(SDS)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587084" y="205243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Ops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04959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Logging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266571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Monitoring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989795" y="1959655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Security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28183" y="1968122"/>
            <a:ext cx="1235866" cy="54864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Alerting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532624" y="2785619"/>
            <a:ext cx="73903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Deckhand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69933" y="2742044"/>
            <a:ext cx="4392788" cy="62315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520211" y="1063522"/>
            <a:ext cx="6953000" cy="727901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584602" y="122870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Service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904959" y="1158830"/>
            <a:ext cx="1682666" cy="550058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T Aleck Cd" panose="020B0506020203020204" pitchFamily="34" charset="0"/>
                <a:cs typeface="ATT Aleck Cd" panose="020B0506020203020204" pitchFamily="34" charset="0"/>
              </a:rPr>
              <a:t>SDN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695145" y="1158830"/>
            <a:ext cx="1682666" cy="550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OpenStack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2162" y="1009733"/>
            <a:ext cx="6956126" cy="2382702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9555177" y="2045929"/>
            <a:ext cx="466725" cy="42362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0843" y="210165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OpenStack HELM</a:t>
            </a:r>
          </a:p>
        </p:txBody>
      </p:sp>
    </p:spTree>
    <p:extLst>
      <p:ext uri="{BB962C8B-B14F-4D97-AF65-F5344CB8AC3E}">
        <p14:creationId xmlns:p14="http://schemas.microsoft.com/office/powerpoint/2010/main" val="12290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4255316"/>
              </p:ext>
            </p:extLst>
          </p:nvPr>
        </p:nvGraphicFramePr>
        <p:xfrm>
          <a:off x="-432553" y="1017715"/>
          <a:ext cx="6987405" cy="499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9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OPENSTACK-HELM UPDATE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941294"/>
            <a:ext cx="0" cy="5376845"/>
          </a:xfrm>
          <a:prstGeom prst="line">
            <a:avLst/>
          </a:prstGeom>
          <a:ln w="6350" cmpd="sng">
            <a:solidFill>
              <a:schemeClr val="bg2">
                <a:lumMod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14172" y="2711445"/>
            <a:ext cx="1693954" cy="403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Other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Community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Impacts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529961" y="1164182"/>
            <a:ext cx="529814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06342" y="915127"/>
            <a:ext cx="2362357" cy="403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What’s Next?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82929" y="1379365"/>
            <a:ext cx="5009182" cy="39395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Stickers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Project Approachability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Core Team Expansion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Cross Community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2823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CB907E-C602-C34B-93F7-CA9E40714286}" type="slidenum">
              <a:rPr lang="en-US" smtClean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19</a:t>
            </a:fld>
            <a:r>
              <a:rPr lang="en-US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8" name="Title 1029"/>
          <p:cNvSpPr>
            <a:spLocks noGrp="1"/>
          </p:cNvSpPr>
          <p:nvPr>
            <p:ph type="title"/>
          </p:nvPr>
        </p:nvSpPr>
        <p:spPr>
          <a:xfrm>
            <a:off x="2806301" y="4109180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TUNGSTEN FABRIC-HELM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2" y="6197249"/>
            <a:ext cx="874188" cy="2937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9504" y="64922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C9A81-B567-834C-B33F-BE620F558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37" y="2209379"/>
            <a:ext cx="7450277" cy="17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37863" y="3498688"/>
            <a:ext cx="9654139" cy="3272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fld id="{12CB907E-C602-C34B-93F7-CA9E40714286}" type="slidenum"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2</a:t>
            </a:fld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AGENDA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9973" y="2511341"/>
            <a:ext cx="2302934" cy="23029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423776" y="2503389"/>
            <a:ext cx="2302934" cy="23029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07579" y="2511341"/>
            <a:ext cx="2302934" cy="23029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391382" y="2511341"/>
            <a:ext cx="2302934" cy="230293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82" y="2662732"/>
            <a:ext cx="1987174" cy="1982956"/>
          </a:xfrm>
          <a:prstGeom prst="ellipse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8653" y="2628560"/>
            <a:ext cx="2065574" cy="2150533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85826" y="1481359"/>
            <a:ext cx="142454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OpenStack-Helm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Project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5879" y="1444065"/>
            <a:ext cx="1424540" cy="87879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AT&amp;T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Usage Update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74975" y="1428973"/>
            <a:ext cx="142454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Tungsten Fabric-Helm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Project Update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470" y="2662732"/>
            <a:ext cx="1981545" cy="1984248"/>
          </a:xfrm>
          <a:prstGeom prst="ellipse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528198" y="2511341"/>
            <a:ext cx="2065574" cy="2150533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3299"/>
          <a:stretch/>
        </p:blipFill>
        <p:spPr>
          <a:xfrm>
            <a:off x="6565150" y="2662732"/>
            <a:ext cx="1985315" cy="1984248"/>
          </a:xfrm>
          <a:prstGeom prst="ellipse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511691" y="2588448"/>
            <a:ext cx="2065574" cy="2150533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9551141" y="2670194"/>
            <a:ext cx="1979702" cy="1984248"/>
          </a:xfrm>
          <a:prstGeom prst="ellipse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9481124" y="2646717"/>
            <a:ext cx="2065574" cy="2150533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endCxn id="34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35" name="Straight Connector 34"/>
          <p:cNvCxnSpPr>
            <a:stCxn id="34" idx="3"/>
            <a:endCxn id="33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74799" y="1536255"/>
            <a:ext cx="1424540" cy="4049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Introduction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To Helm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287568" y="6491033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CB907E-C602-C34B-93F7-CA9E40714286}" type="slidenum">
              <a:rPr lang="en-US" smtClean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20</a:t>
            </a:fld>
            <a:r>
              <a:rPr lang="en-US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8" name="Title 1029"/>
          <p:cNvSpPr>
            <a:spLocks noGrp="1"/>
          </p:cNvSpPr>
          <p:nvPr>
            <p:ph type="title"/>
          </p:nvPr>
        </p:nvSpPr>
        <p:spPr>
          <a:xfrm>
            <a:off x="323929" y="89269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TUNGSTEN FABRIC-HELM RECAP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673073"/>
            <a:ext cx="11776135" cy="29546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914400" lvl="1" indent="-457200"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Introduced </a:t>
            </a:r>
            <a:r>
              <a:rPr lang="en-US" sz="2800" dirty="0" err="1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OpenContrail</a:t>
            </a:r>
            <a:r>
              <a:rPr lang="en-US" sz="2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Helm charts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All </a:t>
            </a:r>
            <a:r>
              <a:rPr lang="en-US" sz="2800" dirty="0" err="1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Opencontrail</a:t>
            </a:r>
            <a:r>
              <a:rPr lang="en-US" sz="2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components were containerized working and upgradable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Demonstrated hitless upgrades 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Dynamic VNF Service Chaining DEMO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Running Newton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925" y="1003320"/>
            <a:ext cx="537826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>
              <a:buClr>
                <a:srgbClr val="009FDB"/>
              </a:buClr>
              <a:buSzPct val="140000"/>
            </a:pPr>
            <a:r>
              <a:rPr lang="en-US" sz="2800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WHERE WERE WE IN SYDNEY?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2" y="6197249"/>
            <a:ext cx="874188" cy="2937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9504" y="64922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51044" y="1509704"/>
            <a:ext cx="10964333" cy="670616"/>
          </a:xfrm>
        </p:spPr>
        <p:txBody>
          <a:bodyPr/>
          <a:lstStyle/>
          <a:p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Project Evolved </a:t>
            </a:r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5725777" y="2688138"/>
            <a:ext cx="726338" cy="1289154"/>
          </a:xfrm>
          <a:prstGeom prst="chevron">
            <a:avLst/>
          </a:prstGeom>
          <a:noFill/>
          <a:ln>
            <a:solidFill>
              <a:schemeClr val="tx2">
                <a:lumMod val="65000"/>
                <a:lumOff val="3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F716CB-EF2F-1F46-9EB6-CCAB6F5D9225}"/>
              </a:ext>
            </a:extLst>
          </p:cNvPr>
          <p:cNvGrpSpPr/>
          <p:nvPr/>
        </p:nvGrpSpPr>
        <p:grpSpPr>
          <a:xfrm>
            <a:off x="7928912" y="1395008"/>
            <a:ext cx="3971737" cy="4553591"/>
            <a:chOff x="7928912" y="1395008"/>
            <a:chExt cx="3971737" cy="4553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912" y="1395008"/>
              <a:ext cx="3971737" cy="395854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A39303-82E0-B149-85FB-F43647DA3F61}"/>
                </a:ext>
              </a:extLst>
            </p:cNvPr>
            <p:cNvSpPr/>
            <p:nvPr/>
          </p:nvSpPr>
          <p:spPr>
            <a:xfrm>
              <a:off x="7928912" y="5486934"/>
              <a:ext cx="31117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https://</a:t>
              </a:r>
              <a:r>
                <a:rPr lang="en-US" sz="2400" dirty="0" err="1">
                  <a:solidFill>
                    <a:schemeClr val="tx2"/>
                  </a:solidFill>
                </a:rPr>
                <a:t>tungstenfabric.io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9581" y="5311986"/>
            <a:ext cx="3171463" cy="532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US" sz="1400" dirty="0" err="1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C5DCCF-9F81-0241-BE69-A47497FA9DF2}"/>
              </a:ext>
            </a:extLst>
          </p:cNvPr>
          <p:cNvGrpSpPr/>
          <p:nvPr/>
        </p:nvGrpSpPr>
        <p:grpSpPr>
          <a:xfrm>
            <a:off x="317413" y="2457852"/>
            <a:ext cx="4495800" cy="3490746"/>
            <a:chOff x="317413" y="2457852"/>
            <a:chExt cx="4495800" cy="34907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13" y="2457852"/>
              <a:ext cx="4495800" cy="18034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A39303-82E0-B149-85FB-F43647DA3F61}"/>
                </a:ext>
              </a:extLst>
            </p:cNvPr>
            <p:cNvSpPr/>
            <p:nvPr/>
          </p:nvSpPr>
          <p:spPr>
            <a:xfrm>
              <a:off x="1372354" y="5486933"/>
              <a:ext cx="31398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https://</a:t>
              </a:r>
              <a:r>
                <a:rPr lang="en-US" sz="2400" dirty="0" err="1">
                  <a:solidFill>
                    <a:schemeClr val="tx2"/>
                  </a:solidFill>
                </a:rPr>
                <a:t>opencontrail.org</a:t>
              </a:r>
              <a:r>
                <a:rPr lang="en-US" sz="2400" dirty="0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1" name="Title 1029"/>
          <p:cNvSpPr txBox="1">
            <a:spLocks/>
          </p:cNvSpPr>
          <p:nvPr/>
        </p:nvSpPr>
        <p:spPr>
          <a:xfrm>
            <a:off x="317413" y="439962"/>
            <a:ext cx="11760997" cy="342206"/>
          </a:xfrm>
          <a:prstGeom prst="rect">
            <a:avLst/>
          </a:prstGeom>
        </p:spPr>
        <p:txBody>
          <a:bodyPr vert="horz" wrap="square" lIns="57148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1000"/>
              </a:spcAft>
              <a:buNone/>
              <a:defRPr lang="en-US" sz="3733" b="0" kern="1200" cap="all" spc="-51" baseline="0">
                <a:solidFill>
                  <a:schemeClr val="tx1"/>
                </a:solidFill>
                <a:latin typeface="+mn-lt"/>
                <a:ea typeface="+mn-ea"/>
                <a:cs typeface="ATT Aleck Cd" panose="020B0506020203020204" pitchFamily="34" charset="0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TUNGSTEN FABRIC-HELM WHAT’s CHANGED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58" y="6211726"/>
            <a:ext cx="874188" cy="293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3888" y="6398728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412" y="156899"/>
            <a:ext cx="9864548" cy="66659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SINGLE SDN ACROSS PLATFORMS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85187" y="2354639"/>
            <a:ext cx="2438399" cy="500672"/>
            <a:chOff x="4268827" y="1056520"/>
            <a:chExt cx="2446105" cy="779486"/>
          </a:xfrm>
        </p:grpSpPr>
        <p:sp>
          <p:nvSpPr>
            <p:cNvPr id="6" name="Round Same Side Corner Rectangle 5"/>
            <p:cNvSpPr/>
            <p:nvPr/>
          </p:nvSpPr>
          <p:spPr>
            <a:xfrm rot="10800000">
              <a:off x="4268827" y="1056520"/>
              <a:ext cx="2446105" cy="779486"/>
            </a:xfrm>
            <a:prstGeom prst="round2SameRect">
              <a:avLst>
                <a:gd name="adj1" fmla="val 12872"/>
                <a:gd name="adj2" fmla="val 15213"/>
              </a:avLst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600"/>
                </a:spcAft>
              </a:pP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002193" y="1286188"/>
              <a:ext cx="1636301" cy="3589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tx2"/>
                  </a:solidFill>
                </a:rPr>
                <a:t>CONTROLLER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247363" y="1296792"/>
            <a:ext cx="553878" cy="371911"/>
          </a:xfrm>
          <a:prstGeom prst="roundRect">
            <a:avLst>
              <a:gd name="adj" fmla="val 10813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58555" y="1312679"/>
            <a:ext cx="782830" cy="597800"/>
            <a:chOff x="3657600" y="1144830"/>
            <a:chExt cx="782830" cy="597801"/>
          </a:xfrm>
        </p:grpSpPr>
        <p:grpSp>
          <p:nvGrpSpPr>
            <p:cNvPr id="11" name="Group 10"/>
            <p:cNvGrpSpPr/>
            <p:nvPr/>
          </p:nvGrpSpPr>
          <p:grpSpPr>
            <a:xfrm>
              <a:off x="3802025" y="1144830"/>
              <a:ext cx="448438" cy="358278"/>
              <a:chOff x="609600" y="1015190"/>
              <a:chExt cx="336918" cy="296097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13" name="Group 12"/>
              <p:cNvGrpSpPr/>
              <p:nvPr/>
            </p:nvGrpSpPr>
            <p:grpSpPr>
              <a:xfrm>
                <a:off x="609600" y="1015190"/>
                <a:ext cx="336918" cy="296097"/>
                <a:chOff x="2782669" y="1604734"/>
                <a:chExt cx="336918" cy="296097"/>
              </a:xfrm>
              <a:grpFill/>
            </p:grpSpPr>
            <p:sp>
              <p:nvSpPr>
                <p:cNvPr id="15" name="Freeform 62"/>
                <p:cNvSpPr>
                  <a:spLocks noEditPoints="1"/>
                </p:cNvSpPr>
                <p:nvPr/>
              </p:nvSpPr>
              <p:spPr bwMode="invGray">
                <a:xfrm>
                  <a:off x="2782669" y="1604734"/>
                  <a:ext cx="336918" cy="296097"/>
                </a:xfrm>
                <a:custGeom>
                  <a:avLst/>
                  <a:gdLst>
                    <a:gd name="T0" fmla="*/ 38 w 705"/>
                    <a:gd name="T1" fmla="*/ 0 h 579"/>
                    <a:gd name="T2" fmla="*/ 31 w 705"/>
                    <a:gd name="T3" fmla="*/ 0 h 579"/>
                    <a:gd name="T4" fmla="*/ 17 w 705"/>
                    <a:gd name="T5" fmla="*/ 6 h 579"/>
                    <a:gd name="T6" fmla="*/ 7 w 705"/>
                    <a:gd name="T7" fmla="*/ 17 h 579"/>
                    <a:gd name="T8" fmla="*/ 0 w 705"/>
                    <a:gd name="T9" fmla="*/ 29 h 579"/>
                    <a:gd name="T10" fmla="*/ 0 w 705"/>
                    <a:gd name="T11" fmla="*/ 457 h 579"/>
                    <a:gd name="T12" fmla="*/ 0 w 705"/>
                    <a:gd name="T13" fmla="*/ 466 h 579"/>
                    <a:gd name="T14" fmla="*/ 7 w 705"/>
                    <a:gd name="T15" fmla="*/ 480 h 579"/>
                    <a:gd name="T16" fmla="*/ 17 w 705"/>
                    <a:gd name="T17" fmla="*/ 489 h 579"/>
                    <a:gd name="T18" fmla="*/ 31 w 705"/>
                    <a:gd name="T19" fmla="*/ 495 h 579"/>
                    <a:gd name="T20" fmla="*/ 279 w 705"/>
                    <a:gd name="T21" fmla="*/ 496 h 579"/>
                    <a:gd name="T22" fmla="*/ 226 w 705"/>
                    <a:gd name="T23" fmla="*/ 522 h 579"/>
                    <a:gd name="T24" fmla="*/ 219 w 705"/>
                    <a:gd name="T25" fmla="*/ 524 h 579"/>
                    <a:gd name="T26" fmla="*/ 210 w 705"/>
                    <a:gd name="T27" fmla="*/ 528 h 579"/>
                    <a:gd name="T28" fmla="*/ 203 w 705"/>
                    <a:gd name="T29" fmla="*/ 535 h 579"/>
                    <a:gd name="T30" fmla="*/ 197 w 705"/>
                    <a:gd name="T31" fmla="*/ 546 h 579"/>
                    <a:gd name="T32" fmla="*/ 197 w 705"/>
                    <a:gd name="T33" fmla="*/ 552 h 579"/>
                    <a:gd name="T34" fmla="*/ 200 w 705"/>
                    <a:gd name="T35" fmla="*/ 563 h 579"/>
                    <a:gd name="T36" fmla="*/ 205 w 705"/>
                    <a:gd name="T37" fmla="*/ 571 h 579"/>
                    <a:gd name="T38" fmla="*/ 215 w 705"/>
                    <a:gd name="T39" fmla="*/ 578 h 579"/>
                    <a:gd name="T40" fmla="*/ 226 w 705"/>
                    <a:gd name="T41" fmla="*/ 579 h 579"/>
                    <a:gd name="T42" fmla="*/ 480 w 705"/>
                    <a:gd name="T43" fmla="*/ 579 h 579"/>
                    <a:gd name="T44" fmla="*/ 491 w 705"/>
                    <a:gd name="T45" fmla="*/ 578 h 579"/>
                    <a:gd name="T46" fmla="*/ 499 w 705"/>
                    <a:gd name="T47" fmla="*/ 571 h 579"/>
                    <a:gd name="T48" fmla="*/ 506 w 705"/>
                    <a:gd name="T49" fmla="*/ 563 h 579"/>
                    <a:gd name="T50" fmla="*/ 507 w 705"/>
                    <a:gd name="T51" fmla="*/ 552 h 579"/>
                    <a:gd name="T52" fmla="*/ 507 w 705"/>
                    <a:gd name="T53" fmla="*/ 546 h 579"/>
                    <a:gd name="T54" fmla="*/ 503 w 705"/>
                    <a:gd name="T55" fmla="*/ 535 h 579"/>
                    <a:gd name="T56" fmla="*/ 495 w 705"/>
                    <a:gd name="T57" fmla="*/ 528 h 579"/>
                    <a:gd name="T58" fmla="*/ 485 w 705"/>
                    <a:gd name="T59" fmla="*/ 524 h 579"/>
                    <a:gd name="T60" fmla="*/ 421 w 705"/>
                    <a:gd name="T61" fmla="*/ 522 h 579"/>
                    <a:gd name="T62" fmla="*/ 667 w 705"/>
                    <a:gd name="T63" fmla="*/ 496 h 579"/>
                    <a:gd name="T64" fmla="*/ 675 w 705"/>
                    <a:gd name="T65" fmla="*/ 495 h 579"/>
                    <a:gd name="T66" fmla="*/ 689 w 705"/>
                    <a:gd name="T67" fmla="*/ 489 h 579"/>
                    <a:gd name="T68" fmla="*/ 698 w 705"/>
                    <a:gd name="T69" fmla="*/ 480 h 579"/>
                    <a:gd name="T70" fmla="*/ 704 w 705"/>
                    <a:gd name="T71" fmla="*/ 466 h 579"/>
                    <a:gd name="T72" fmla="*/ 705 w 705"/>
                    <a:gd name="T73" fmla="*/ 38 h 579"/>
                    <a:gd name="T74" fmla="*/ 704 w 705"/>
                    <a:gd name="T75" fmla="*/ 29 h 579"/>
                    <a:gd name="T76" fmla="*/ 698 w 705"/>
                    <a:gd name="T77" fmla="*/ 17 h 579"/>
                    <a:gd name="T78" fmla="*/ 689 w 705"/>
                    <a:gd name="T79" fmla="*/ 6 h 579"/>
                    <a:gd name="T80" fmla="*/ 675 w 705"/>
                    <a:gd name="T81" fmla="*/ 0 h 579"/>
                    <a:gd name="T82" fmla="*/ 667 w 705"/>
                    <a:gd name="T83" fmla="*/ 0 h 579"/>
                    <a:gd name="T84" fmla="*/ 31 w 705"/>
                    <a:gd name="T85" fmla="*/ 464 h 579"/>
                    <a:gd name="T86" fmla="*/ 673 w 705"/>
                    <a:gd name="T87" fmla="*/ 32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05" h="579">
                      <a:moveTo>
                        <a:pt x="667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4" y="3"/>
                      </a:lnTo>
                      <a:lnTo>
                        <a:pt x="17" y="6"/>
                      </a:lnTo>
                      <a:lnTo>
                        <a:pt x="12" y="11"/>
                      </a:lnTo>
                      <a:lnTo>
                        <a:pt x="7" y="17"/>
                      </a:lnTo>
                      <a:lnTo>
                        <a:pt x="3" y="22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0" y="457"/>
                      </a:lnTo>
                      <a:lnTo>
                        <a:pt x="0" y="457"/>
                      </a:lnTo>
                      <a:lnTo>
                        <a:pt x="0" y="466"/>
                      </a:lnTo>
                      <a:lnTo>
                        <a:pt x="3" y="473"/>
                      </a:lnTo>
                      <a:lnTo>
                        <a:pt x="7" y="480"/>
                      </a:lnTo>
                      <a:lnTo>
                        <a:pt x="12" y="485"/>
                      </a:lnTo>
                      <a:lnTo>
                        <a:pt x="17" y="489"/>
                      </a:lnTo>
                      <a:lnTo>
                        <a:pt x="24" y="493"/>
                      </a:lnTo>
                      <a:lnTo>
                        <a:pt x="31" y="495"/>
                      </a:lnTo>
                      <a:lnTo>
                        <a:pt x="38" y="496"/>
                      </a:lnTo>
                      <a:lnTo>
                        <a:pt x="279" y="496"/>
                      </a:lnTo>
                      <a:lnTo>
                        <a:pt x="279" y="522"/>
                      </a:lnTo>
                      <a:lnTo>
                        <a:pt x="226" y="522"/>
                      </a:lnTo>
                      <a:lnTo>
                        <a:pt x="226" y="522"/>
                      </a:lnTo>
                      <a:lnTo>
                        <a:pt x="219" y="524"/>
                      </a:lnTo>
                      <a:lnTo>
                        <a:pt x="215" y="525"/>
                      </a:lnTo>
                      <a:lnTo>
                        <a:pt x="210" y="528"/>
                      </a:lnTo>
                      <a:lnTo>
                        <a:pt x="205" y="531"/>
                      </a:lnTo>
                      <a:lnTo>
                        <a:pt x="203" y="535"/>
                      </a:lnTo>
                      <a:lnTo>
                        <a:pt x="200" y="540"/>
                      </a:lnTo>
                      <a:lnTo>
                        <a:pt x="197" y="546"/>
                      </a:lnTo>
                      <a:lnTo>
                        <a:pt x="197" y="552"/>
                      </a:lnTo>
                      <a:lnTo>
                        <a:pt x="197" y="552"/>
                      </a:lnTo>
                      <a:lnTo>
                        <a:pt x="197" y="557"/>
                      </a:lnTo>
                      <a:lnTo>
                        <a:pt x="200" y="563"/>
                      </a:lnTo>
                      <a:lnTo>
                        <a:pt x="203" y="567"/>
                      </a:lnTo>
                      <a:lnTo>
                        <a:pt x="205" y="571"/>
                      </a:lnTo>
                      <a:lnTo>
                        <a:pt x="210" y="575"/>
                      </a:lnTo>
                      <a:lnTo>
                        <a:pt x="215" y="578"/>
                      </a:lnTo>
                      <a:lnTo>
                        <a:pt x="219" y="579"/>
                      </a:lnTo>
                      <a:lnTo>
                        <a:pt x="226" y="579"/>
                      </a:lnTo>
                      <a:lnTo>
                        <a:pt x="480" y="579"/>
                      </a:lnTo>
                      <a:lnTo>
                        <a:pt x="480" y="579"/>
                      </a:lnTo>
                      <a:lnTo>
                        <a:pt x="485" y="579"/>
                      </a:lnTo>
                      <a:lnTo>
                        <a:pt x="491" y="578"/>
                      </a:lnTo>
                      <a:lnTo>
                        <a:pt x="495" y="575"/>
                      </a:lnTo>
                      <a:lnTo>
                        <a:pt x="499" y="571"/>
                      </a:lnTo>
                      <a:lnTo>
                        <a:pt x="503" y="567"/>
                      </a:lnTo>
                      <a:lnTo>
                        <a:pt x="506" y="563"/>
                      </a:lnTo>
                      <a:lnTo>
                        <a:pt x="507" y="557"/>
                      </a:lnTo>
                      <a:lnTo>
                        <a:pt x="507" y="552"/>
                      </a:lnTo>
                      <a:lnTo>
                        <a:pt x="507" y="552"/>
                      </a:lnTo>
                      <a:lnTo>
                        <a:pt x="507" y="546"/>
                      </a:lnTo>
                      <a:lnTo>
                        <a:pt x="506" y="540"/>
                      </a:lnTo>
                      <a:lnTo>
                        <a:pt x="503" y="535"/>
                      </a:lnTo>
                      <a:lnTo>
                        <a:pt x="499" y="531"/>
                      </a:lnTo>
                      <a:lnTo>
                        <a:pt x="495" y="528"/>
                      </a:lnTo>
                      <a:lnTo>
                        <a:pt x="491" y="525"/>
                      </a:lnTo>
                      <a:lnTo>
                        <a:pt x="485" y="524"/>
                      </a:lnTo>
                      <a:lnTo>
                        <a:pt x="480" y="522"/>
                      </a:lnTo>
                      <a:lnTo>
                        <a:pt x="421" y="522"/>
                      </a:lnTo>
                      <a:lnTo>
                        <a:pt x="421" y="496"/>
                      </a:lnTo>
                      <a:lnTo>
                        <a:pt x="667" y="496"/>
                      </a:lnTo>
                      <a:lnTo>
                        <a:pt x="667" y="496"/>
                      </a:lnTo>
                      <a:lnTo>
                        <a:pt x="675" y="495"/>
                      </a:lnTo>
                      <a:lnTo>
                        <a:pt x="682" y="493"/>
                      </a:lnTo>
                      <a:lnTo>
                        <a:pt x="689" y="489"/>
                      </a:lnTo>
                      <a:lnTo>
                        <a:pt x="694" y="485"/>
                      </a:lnTo>
                      <a:lnTo>
                        <a:pt x="698" y="480"/>
                      </a:lnTo>
                      <a:lnTo>
                        <a:pt x="701" y="473"/>
                      </a:lnTo>
                      <a:lnTo>
                        <a:pt x="704" y="466"/>
                      </a:lnTo>
                      <a:lnTo>
                        <a:pt x="705" y="457"/>
                      </a:lnTo>
                      <a:lnTo>
                        <a:pt x="705" y="38"/>
                      </a:lnTo>
                      <a:lnTo>
                        <a:pt x="705" y="38"/>
                      </a:lnTo>
                      <a:lnTo>
                        <a:pt x="704" y="29"/>
                      </a:lnTo>
                      <a:lnTo>
                        <a:pt x="701" y="22"/>
                      </a:lnTo>
                      <a:lnTo>
                        <a:pt x="698" y="17"/>
                      </a:lnTo>
                      <a:lnTo>
                        <a:pt x="694" y="11"/>
                      </a:lnTo>
                      <a:lnTo>
                        <a:pt x="689" y="6"/>
                      </a:lnTo>
                      <a:lnTo>
                        <a:pt x="682" y="3"/>
                      </a:lnTo>
                      <a:lnTo>
                        <a:pt x="675" y="0"/>
                      </a:lnTo>
                      <a:lnTo>
                        <a:pt x="667" y="0"/>
                      </a:lnTo>
                      <a:lnTo>
                        <a:pt x="667" y="0"/>
                      </a:lnTo>
                      <a:close/>
                      <a:moveTo>
                        <a:pt x="673" y="464"/>
                      </a:moveTo>
                      <a:lnTo>
                        <a:pt x="31" y="464"/>
                      </a:lnTo>
                      <a:lnTo>
                        <a:pt x="31" y="32"/>
                      </a:lnTo>
                      <a:lnTo>
                        <a:pt x="673" y="32"/>
                      </a:lnTo>
                      <a:lnTo>
                        <a:pt x="673" y="46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2826166" y="1672611"/>
                  <a:ext cx="250556" cy="116658"/>
                  <a:chOff x="2646706" y="2619983"/>
                  <a:chExt cx="250556" cy="116658"/>
                </a:xfrm>
                <a:grpFill/>
                <a:effectLst/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650834" y="2619983"/>
                    <a:ext cx="155575" cy="0"/>
                  </a:xfrm>
                  <a:prstGeom prst="line">
                    <a:avLst/>
                  </a:prstGeom>
                  <a:grpFill/>
                  <a:ln w="28575" cmpd="sng">
                    <a:solidFill>
                      <a:schemeClr val="accent5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650834" y="2677000"/>
                    <a:ext cx="155575" cy="0"/>
                  </a:xfrm>
                  <a:prstGeom prst="line">
                    <a:avLst/>
                  </a:prstGeom>
                  <a:grpFill/>
                  <a:ln w="28575" cmpd="sng">
                    <a:solidFill>
                      <a:schemeClr val="accent5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2646706" y="2736641"/>
                    <a:ext cx="250556" cy="0"/>
                  </a:xfrm>
                  <a:prstGeom prst="line">
                    <a:avLst/>
                  </a:prstGeom>
                  <a:grpFill/>
                  <a:ln w="28575" cmpd="sng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Rectangle 13"/>
              <p:cNvSpPr/>
              <p:nvPr/>
            </p:nvSpPr>
            <p:spPr>
              <a:xfrm>
                <a:off x="844550" y="1070513"/>
                <a:ext cx="45719" cy="890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657600" y="1496410"/>
              <a:ext cx="7828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 UI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48852" y="1313639"/>
            <a:ext cx="950830" cy="574942"/>
            <a:chOff x="5145171" y="1155622"/>
            <a:chExt cx="950829" cy="574942"/>
          </a:xfrm>
        </p:grpSpPr>
        <p:sp>
          <p:nvSpPr>
            <p:cNvPr id="21" name="TextBox 20"/>
            <p:cNvSpPr txBox="1"/>
            <p:nvPr/>
          </p:nvSpPr>
          <p:spPr>
            <a:xfrm>
              <a:off x="5145171" y="1484343"/>
              <a:ext cx="950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OpenStack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5429141" y="1155622"/>
              <a:ext cx="374943" cy="32156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084153" y="1329170"/>
            <a:ext cx="950830" cy="560639"/>
            <a:chOff x="6009968" y="1148258"/>
            <a:chExt cx="950829" cy="560640"/>
          </a:xfrm>
        </p:grpSpPr>
        <p:sp>
          <p:nvSpPr>
            <p:cNvPr id="24" name="TextBox 23"/>
            <p:cNvSpPr txBox="1"/>
            <p:nvPr/>
          </p:nvSpPr>
          <p:spPr>
            <a:xfrm>
              <a:off x="6009968" y="1462677"/>
              <a:ext cx="950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Orch.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2751" y="1148258"/>
              <a:ext cx="321564" cy="321564"/>
            </a:xfrm>
            <a:prstGeom prst="rect">
              <a:avLst/>
            </a:prstGeom>
          </p:spPr>
        </p:pic>
      </p:grpSp>
      <p:sp>
        <p:nvSpPr>
          <p:cNvPr id="26" name="Left Bracket 25"/>
          <p:cNvSpPr/>
          <p:nvPr/>
        </p:nvSpPr>
        <p:spPr>
          <a:xfrm rot="16200000">
            <a:off x="5261209" y="117584"/>
            <a:ext cx="111823" cy="3476429"/>
          </a:xfrm>
          <a:prstGeom prst="leftBracket">
            <a:avLst>
              <a:gd name="adj" fmla="val 76756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5538056" y="2067407"/>
            <a:ext cx="647074" cy="400751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Server 1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161" y="4093196"/>
            <a:ext cx="449759" cy="778576"/>
          </a:xfrm>
          <a:prstGeom prst="rect">
            <a:avLst/>
          </a:prstGeom>
        </p:spPr>
      </p:pic>
      <p:sp>
        <p:nvSpPr>
          <p:cNvPr id="30" name="Freeform 62"/>
          <p:cNvSpPr>
            <a:spLocks noEditPoints="1"/>
          </p:cNvSpPr>
          <p:nvPr/>
        </p:nvSpPr>
        <p:spPr bwMode="invGray">
          <a:xfrm>
            <a:off x="4956093" y="4083408"/>
            <a:ext cx="345912" cy="280422"/>
          </a:xfrm>
          <a:custGeom>
            <a:avLst/>
            <a:gdLst>
              <a:gd name="T0" fmla="*/ 38 w 705"/>
              <a:gd name="T1" fmla="*/ 0 h 579"/>
              <a:gd name="T2" fmla="*/ 31 w 705"/>
              <a:gd name="T3" fmla="*/ 0 h 579"/>
              <a:gd name="T4" fmla="*/ 17 w 705"/>
              <a:gd name="T5" fmla="*/ 6 h 579"/>
              <a:gd name="T6" fmla="*/ 7 w 705"/>
              <a:gd name="T7" fmla="*/ 17 h 579"/>
              <a:gd name="T8" fmla="*/ 0 w 705"/>
              <a:gd name="T9" fmla="*/ 29 h 579"/>
              <a:gd name="T10" fmla="*/ 0 w 705"/>
              <a:gd name="T11" fmla="*/ 457 h 579"/>
              <a:gd name="T12" fmla="*/ 0 w 705"/>
              <a:gd name="T13" fmla="*/ 466 h 579"/>
              <a:gd name="T14" fmla="*/ 7 w 705"/>
              <a:gd name="T15" fmla="*/ 480 h 579"/>
              <a:gd name="T16" fmla="*/ 17 w 705"/>
              <a:gd name="T17" fmla="*/ 489 h 579"/>
              <a:gd name="T18" fmla="*/ 31 w 705"/>
              <a:gd name="T19" fmla="*/ 495 h 579"/>
              <a:gd name="T20" fmla="*/ 279 w 705"/>
              <a:gd name="T21" fmla="*/ 496 h 579"/>
              <a:gd name="T22" fmla="*/ 226 w 705"/>
              <a:gd name="T23" fmla="*/ 522 h 579"/>
              <a:gd name="T24" fmla="*/ 219 w 705"/>
              <a:gd name="T25" fmla="*/ 524 h 579"/>
              <a:gd name="T26" fmla="*/ 210 w 705"/>
              <a:gd name="T27" fmla="*/ 528 h 579"/>
              <a:gd name="T28" fmla="*/ 203 w 705"/>
              <a:gd name="T29" fmla="*/ 535 h 579"/>
              <a:gd name="T30" fmla="*/ 197 w 705"/>
              <a:gd name="T31" fmla="*/ 546 h 579"/>
              <a:gd name="T32" fmla="*/ 197 w 705"/>
              <a:gd name="T33" fmla="*/ 552 h 579"/>
              <a:gd name="T34" fmla="*/ 200 w 705"/>
              <a:gd name="T35" fmla="*/ 563 h 579"/>
              <a:gd name="T36" fmla="*/ 205 w 705"/>
              <a:gd name="T37" fmla="*/ 571 h 579"/>
              <a:gd name="T38" fmla="*/ 215 w 705"/>
              <a:gd name="T39" fmla="*/ 578 h 579"/>
              <a:gd name="T40" fmla="*/ 226 w 705"/>
              <a:gd name="T41" fmla="*/ 579 h 579"/>
              <a:gd name="T42" fmla="*/ 480 w 705"/>
              <a:gd name="T43" fmla="*/ 579 h 579"/>
              <a:gd name="T44" fmla="*/ 491 w 705"/>
              <a:gd name="T45" fmla="*/ 578 h 579"/>
              <a:gd name="T46" fmla="*/ 499 w 705"/>
              <a:gd name="T47" fmla="*/ 571 h 579"/>
              <a:gd name="T48" fmla="*/ 506 w 705"/>
              <a:gd name="T49" fmla="*/ 563 h 579"/>
              <a:gd name="T50" fmla="*/ 507 w 705"/>
              <a:gd name="T51" fmla="*/ 552 h 579"/>
              <a:gd name="T52" fmla="*/ 507 w 705"/>
              <a:gd name="T53" fmla="*/ 546 h 579"/>
              <a:gd name="T54" fmla="*/ 503 w 705"/>
              <a:gd name="T55" fmla="*/ 535 h 579"/>
              <a:gd name="T56" fmla="*/ 495 w 705"/>
              <a:gd name="T57" fmla="*/ 528 h 579"/>
              <a:gd name="T58" fmla="*/ 485 w 705"/>
              <a:gd name="T59" fmla="*/ 524 h 579"/>
              <a:gd name="T60" fmla="*/ 421 w 705"/>
              <a:gd name="T61" fmla="*/ 522 h 579"/>
              <a:gd name="T62" fmla="*/ 667 w 705"/>
              <a:gd name="T63" fmla="*/ 496 h 579"/>
              <a:gd name="T64" fmla="*/ 675 w 705"/>
              <a:gd name="T65" fmla="*/ 495 h 579"/>
              <a:gd name="T66" fmla="*/ 689 w 705"/>
              <a:gd name="T67" fmla="*/ 489 h 579"/>
              <a:gd name="T68" fmla="*/ 698 w 705"/>
              <a:gd name="T69" fmla="*/ 480 h 579"/>
              <a:gd name="T70" fmla="*/ 704 w 705"/>
              <a:gd name="T71" fmla="*/ 466 h 579"/>
              <a:gd name="T72" fmla="*/ 705 w 705"/>
              <a:gd name="T73" fmla="*/ 38 h 579"/>
              <a:gd name="T74" fmla="*/ 704 w 705"/>
              <a:gd name="T75" fmla="*/ 29 h 579"/>
              <a:gd name="T76" fmla="*/ 698 w 705"/>
              <a:gd name="T77" fmla="*/ 17 h 579"/>
              <a:gd name="T78" fmla="*/ 689 w 705"/>
              <a:gd name="T79" fmla="*/ 6 h 579"/>
              <a:gd name="T80" fmla="*/ 675 w 705"/>
              <a:gd name="T81" fmla="*/ 0 h 579"/>
              <a:gd name="T82" fmla="*/ 667 w 705"/>
              <a:gd name="T83" fmla="*/ 0 h 579"/>
              <a:gd name="T84" fmla="*/ 31 w 705"/>
              <a:gd name="T85" fmla="*/ 464 h 579"/>
              <a:gd name="T86" fmla="*/ 673 w 705"/>
              <a:gd name="T87" fmla="*/ 3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05" h="579">
                <a:moveTo>
                  <a:pt x="667" y="0"/>
                </a:moveTo>
                <a:lnTo>
                  <a:pt x="38" y="0"/>
                </a:lnTo>
                <a:lnTo>
                  <a:pt x="38" y="0"/>
                </a:lnTo>
                <a:lnTo>
                  <a:pt x="31" y="0"/>
                </a:lnTo>
                <a:lnTo>
                  <a:pt x="24" y="3"/>
                </a:lnTo>
                <a:lnTo>
                  <a:pt x="17" y="6"/>
                </a:lnTo>
                <a:lnTo>
                  <a:pt x="12" y="11"/>
                </a:lnTo>
                <a:lnTo>
                  <a:pt x="7" y="17"/>
                </a:lnTo>
                <a:lnTo>
                  <a:pt x="3" y="22"/>
                </a:lnTo>
                <a:lnTo>
                  <a:pt x="0" y="29"/>
                </a:lnTo>
                <a:lnTo>
                  <a:pt x="0" y="38"/>
                </a:lnTo>
                <a:lnTo>
                  <a:pt x="0" y="457"/>
                </a:lnTo>
                <a:lnTo>
                  <a:pt x="0" y="457"/>
                </a:lnTo>
                <a:lnTo>
                  <a:pt x="0" y="466"/>
                </a:lnTo>
                <a:lnTo>
                  <a:pt x="3" y="473"/>
                </a:lnTo>
                <a:lnTo>
                  <a:pt x="7" y="480"/>
                </a:lnTo>
                <a:lnTo>
                  <a:pt x="12" y="485"/>
                </a:lnTo>
                <a:lnTo>
                  <a:pt x="17" y="489"/>
                </a:lnTo>
                <a:lnTo>
                  <a:pt x="24" y="493"/>
                </a:lnTo>
                <a:lnTo>
                  <a:pt x="31" y="495"/>
                </a:lnTo>
                <a:lnTo>
                  <a:pt x="38" y="496"/>
                </a:lnTo>
                <a:lnTo>
                  <a:pt x="279" y="496"/>
                </a:lnTo>
                <a:lnTo>
                  <a:pt x="279" y="522"/>
                </a:lnTo>
                <a:lnTo>
                  <a:pt x="226" y="522"/>
                </a:lnTo>
                <a:lnTo>
                  <a:pt x="226" y="522"/>
                </a:lnTo>
                <a:lnTo>
                  <a:pt x="219" y="524"/>
                </a:lnTo>
                <a:lnTo>
                  <a:pt x="215" y="525"/>
                </a:lnTo>
                <a:lnTo>
                  <a:pt x="210" y="528"/>
                </a:lnTo>
                <a:lnTo>
                  <a:pt x="205" y="531"/>
                </a:lnTo>
                <a:lnTo>
                  <a:pt x="203" y="535"/>
                </a:lnTo>
                <a:lnTo>
                  <a:pt x="200" y="540"/>
                </a:lnTo>
                <a:lnTo>
                  <a:pt x="197" y="546"/>
                </a:lnTo>
                <a:lnTo>
                  <a:pt x="197" y="552"/>
                </a:lnTo>
                <a:lnTo>
                  <a:pt x="197" y="552"/>
                </a:lnTo>
                <a:lnTo>
                  <a:pt x="197" y="557"/>
                </a:lnTo>
                <a:lnTo>
                  <a:pt x="200" y="563"/>
                </a:lnTo>
                <a:lnTo>
                  <a:pt x="203" y="567"/>
                </a:lnTo>
                <a:lnTo>
                  <a:pt x="205" y="571"/>
                </a:lnTo>
                <a:lnTo>
                  <a:pt x="210" y="575"/>
                </a:lnTo>
                <a:lnTo>
                  <a:pt x="215" y="578"/>
                </a:lnTo>
                <a:lnTo>
                  <a:pt x="219" y="579"/>
                </a:lnTo>
                <a:lnTo>
                  <a:pt x="226" y="579"/>
                </a:lnTo>
                <a:lnTo>
                  <a:pt x="480" y="579"/>
                </a:lnTo>
                <a:lnTo>
                  <a:pt x="480" y="579"/>
                </a:lnTo>
                <a:lnTo>
                  <a:pt x="485" y="579"/>
                </a:lnTo>
                <a:lnTo>
                  <a:pt x="491" y="578"/>
                </a:lnTo>
                <a:lnTo>
                  <a:pt x="495" y="575"/>
                </a:lnTo>
                <a:lnTo>
                  <a:pt x="499" y="571"/>
                </a:lnTo>
                <a:lnTo>
                  <a:pt x="503" y="567"/>
                </a:lnTo>
                <a:lnTo>
                  <a:pt x="506" y="563"/>
                </a:lnTo>
                <a:lnTo>
                  <a:pt x="507" y="557"/>
                </a:lnTo>
                <a:lnTo>
                  <a:pt x="507" y="552"/>
                </a:lnTo>
                <a:lnTo>
                  <a:pt x="507" y="552"/>
                </a:lnTo>
                <a:lnTo>
                  <a:pt x="507" y="546"/>
                </a:lnTo>
                <a:lnTo>
                  <a:pt x="506" y="540"/>
                </a:lnTo>
                <a:lnTo>
                  <a:pt x="503" y="535"/>
                </a:lnTo>
                <a:lnTo>
                  <a:pt x="499" y="531"/>
                </a:lnTo>
                <a:lnTo>
                  <a:pt x="495" y="528"/>
                </a:lnTo>
                <a:lnTo>
                  <a:pt x="491" y="525"/>
                </a:lnTo>
                <a:lnTo>
                  <a:pt x="485" y="524"/>
                </a:lnTo>
                <a:lnTo>
                  <a:pt x="480" y="522"/>
                </a:lnTo>
                <a:lnTo>
                  <a:pt x="421" y="522"/>
                </a:lnTo>
                <a:lnTo>
                  <a:pt x="421" y="496"/>
                </a:lnTo>
                <a:lnTo>
                  <a:pt x="667" y="496"/>
                </a:lnTo>
                <a:lnTo>
                  <a:pt x="667" y="496"/>
                </a:lnTo>
                <a:lnTo>
                  <a:pt x="675" y="495"/>
                </a:lnTo>
                <a:lnTo>
                  <a:pt x="682" y="493"/>
                </a:lnTo>
                <a:lnTo>
                  <a:pt x="689" y="489"/>
                </a:lnTo>
                <a:lnTo>
                  <a:pt x="694" y="485"/>
                </a:lnTo>
                <a:lnTo>
                  <a:pt x="698" y="480"/>
                </a:lnTo>
                <a:lnTo>
                  <a:pt x="701" y="473"/>
                </a:lnTo>
                <a:lnTo>
                  <a:pt x="704" y="466"/>
                </a:lnTo>
                <a:lnTo>
                  <a:pt x="705" y="457"/>
                </a:lnTo>
                <a:lnTo>
                  <a:pt x="705" y="38"/>
                </a:lnTo>
                <a:lnTo>
                  <a:pt x="705" y="38"/>
                </a:lnTo>
                <a:lnTo>
                  <a:pt x="704" y="29"/>
                </a:lnTo>
                <a:lnTo>
                  <a:pt x="701" y="22"/>
                </a:lnTo>
                <a:lnTo>
                  <a:pt x="698" y="17"/>
                </a:lnTo>
                <a:lnTo>
                  <a:pt x="694" y="11"/>
                </a:lnTo>
                <a:lnTo>
                  <a:pt x="689" y="6"/>
                </a:lnTo>
                <a:lnTo>
                  <a:pt x="682" y="3"/>
                </a:lnTo>
                <a:lnTo>
                  <a:pt x="675" y="0"/>
                </a:lnTo>
                <a:lnTo>
                  <a:pt x="667" y="0"/>
                </a:lnTo>
                <a:lnTo>
                  <a:pt x="667" y="0"/>
                </a:lnTo>
                <a:close/>
                <a:moveTo>
                  <a:pt x="673" y="464"/>
                </a:moveTo>
                <a:lnTo>
                  <a:pt x="31" y="464"/>
                </a:lnTo>
                <a:lnTo>
                  <a:pt x="31" y="32"/>
                </a:lnTo>
                <a:lnTo>
                  <a:pt x="673" y="32"/>
                </a:lnTo>
                <a:lnTo>
                  <a:pt x="673" y="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1" name="Freeform 62"/>
          <p:cNvSpPr>
            <a:spLocks noEditPoints="1"/>
          </p:cNvSpPr>
          <p:nvPr/>
        </p:nvSpPr>
        <p:spPr bwMode="invGray">
          <a:xfrm>
            <a:off x="8419777" y="4350417"/>
            <a:ext cx="612803" cy="496784"/>
          </a:xfrm>
          <a:custGeom>
            <a:avLst/>
            <a:gdLst>
              <a:gd name="T0" fmla="*/ 38 w 705"/>
              <a:gd name="T1" fmla="*/ 0 h 579"/>
              <a:gd name="T2" fmla="*/ 31 w 705"/>
              <a:gd name="T3" fmla="*/ 0 h 579"/>
              <a:gd name="T4" fmla="*/ 17 w 705"/>
              <a:gd name="T5" fmla="*/ 6 h 579"/>
              <a:gd name="T6" fmla="*/ 7 w 705"/>
              <a:gd name="T7" fmla="*/ 17 h 579"/>
              <a:gd name="T8" fmla="*/ 0 w 705"/>
              <a:gd name="T9" fmla="*/ 29 h 579"/>
              <a:gd name="T10" fmla="*/ 0 w 705"/>
              <a:gd name="T11" fmla="*/ 457 h 579"/>
              <a:gd name="T12" fmla="*/ 0 w 705"/>
              <a:gd name="T13" fmla="*/ 466 h 579"/>
              <a:gd name="T14" fmla="*/ 7 w 705"/>
              <a:gd name="T15" fmla="*/ 480 h 579"/>
              <a:gd name="T16" fmla="*/ 17 w 705"/>
              <a:gd name="T17" fmla="*/ 489 h 579"/>
              <a:gd name="T18" fmla="*/ 31 w 705"/>
              <a:gd name="T19" fmla="*/ 495 h 579"/>
              <a:gd name="T20" fmla="*/ 279 w 705"/>
              <a:gd name="T21" fmla="*/ 496 h 579"/>
              <a:gd name="T22" fmla="*/ 226 w 705"/>
              <a:gd name="T23" fmla="*/ 522 h 579"/>
              <a:gd name="T24" fmla="*/ 219 w 705"/>
              <a:gd name="T25" fmla="*/ 524 h 579"/>
              <a:gd name="T26" fmla="*/ 210 w 705"/>
              <a:gd name="T27" fmla="*/ 528 h 579"/>
              <a:gd name="T28" fmla="*/ 203 w 705"/>
              <a:gd name="T29" fmla="*/ 535 h 579"/>
              <a:gd name="T30" fmla="*/ 197 w 705"/>
              <a:gd name="T31" fmla="*/ 546 h 579"/>
              <a:gd name="T32" fmla="*/ 197 w 705"/>
              <a:gd name="T33" fmla="*/ 552 h 579"/>
              <a:gd name="T34" fmla="*/ 200 w 705"/>
              <a:gd name="T35" fmla="*/ 563 h 579"/>
              <a:gd name="T36" fmla="*/ 205 w 705"/>
              <a:gd name="T37" fmla="*/ 571 h 579"/>
              <a:gd name="T38" fmla="*/ 215 w 705"/>
              <a:gd name="T39" fmla="*/ 578 h 579"/>
              <a:gd name="T40" fmla="*/ 226 w 705"/>
              <a:gd name="T41" fmla="*/ 579 h 579"/>
              <a:gd name="T42" fmla="*/ 480 w 705"/>
              <a:gd name="T43" fmla="*/ 579 h 579"/>
              <a:gd name="T44" fmla="*/ 491 w 705"/>
              <a:gd name="T45" fmla="*/ 578 h 579"/>
              <a:gd name="T46" fmla="*/ 499 w 705"/>
              <a:gd name="T47" fmla="*/ 571 h 579"/>
              <a:gd name="T48" fmla="*/ 506 w 705"/>
              <a:gd name="T49" fmla="*/ 563 h 579"/>
              <a:gd name="T50" fmla="*/ 507 w 705"/>
              <a:gd name="T51" fmla="*/ 552 h 579"/>
              <a:gd name="T52" fmla="*/ 507 w 705"/>
              <a:gd name="T53" fmla="*/ 546 h 579"/>
              <a:gd name="T54" fmla="*/ 503 w 705"/>
              <a:gd name="T55" fmla="*/ 535 h 579"/>
              <a:gd name="T56" fmla="*/ 495 w 705"/>
              <a:gd name="T57" fmla="*/ 528 h 579"/>
              <a:gd name="T58" fmla="*/ 485 w 705"/>
              <a:gd name="T59" fmla="*/ 524 h 579"/>
              <a:gd name="T60" fmla="*/ 421 w 705"/>
              <a:gd name="T61" fmla="*/ 522 h 579"/>
              <a:gd name="T62" fmla="*/ 667 w 705"/>
              <a:gd name="T63" fmla="*/ 496 h 579"/>
              <a:gd name="T64" fmla="*/ 675 w 705"/>
              <a:gd name="T65" fmla="*/ 495 h 579"/>
              <a:gd name="T66" fmla="*/ 689 w 705"/>
              <a:gd name="T67" fmla="*/ 489 h 579"/>
              <a:gd name="T68" fmla="*/ 698 w 705"/>
              <a:gd name="T69" fmla="*/ 480 h 579"/>
              <a:gd name="T70" fmla="*/ 704 w 705"/>
              <a:gd name="T71" fmla="*/ 466 h 579"/>
              <a:gd name="T72" fmla="*/ 705 w 705"/>
              <a:gd name="T73" fmla="*/ 38 h 579"/>
              <a:gd name="T74" fmla="*/ 704 w 705"/>
              <a:gd name="T75" fmla="*/ 29 h 579"/>
              <a:gd name="T76" fmla="*/ 698 w 705"/>
              <a:gd name="T77" fmla="*/ 17 h 579"/>
              <a:gd name="T78" fmla="*/ 689 w 705"/>
              <a:gd name="T79" fmla="*/ 6 h 579"/>
              <a:gd name="T80" fmla="*/ 675 w 705"/>
              <a:gd name="T81" fmla="*/ 0 h 579"/>
              <a:gd name="T82" fmla="*/ 667 w 705"/>
              <a:gd name="T83" fmla="*/ 0 h 579"/>
              <a:gd name="T84" fmla="*/ 31 w 705"/>
              <a:gd name="T85" fmla="*/ 464 h 579"/>
              <a:gd name="T86" fmla="*/ 673 w 705"/>
              <a:gd name="T87" fmla="*/ 3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05" h="579">
                <a:moveTo>
                  <a:pt x="667" y="0"/>
                </a:moveTo>
                <a:lnTo>
                  <a:pt x="38" y="0"/>
                </a:lnTo>
                <a:lnTo>
                  <a:pt x="38" y="0"/>
                </a:lnTo>
                <a:lnTo>
                  <a:pt x="31" y="0"/>
                </a:lnTo>
                <a:lnTo>
                  <a:pt x="24" y="3"/>
                </a:lnTo>
                <a:lnTo>
                  <a:pt x="17" y="6"/>
                </a:lnTo>
                <a:lnTo>
                  <a:pt x="12" y="11"/>
                </a:lnTo>
                <a:lnTo>
                  <a:pt x="7" y="17"/>
                </a:lnTo>
                <a:lnTo>
                  <a:pt x="3" y="22"/>
                </a:lnTo>
                <a:lnTo>
                  <a:pt x="0" y="29"/>
                </a:lnTo>
                <a:lnTo>
                  <a:pt x="0" y="38"/>
                </a:lnTo>
                <a:lnTo>
                  <a:pt x="0" y="457"/>
                </a:lnTo>
                <a:lnTo>
                  <a:pt x="0" y="457"/>
                </a:lnTo>
                <a:lnTo>
                  <a:pt x="0" y="466"/>
                </a:lnTo>
                <a:lnTo>
                  <a:pt x="3" y="473"/>
                </a:lnTo>
                <a:lnTo>
                  <a:pt x="7" y="480"/>
                </a:lnTo>
                <a:lnTo>
                  <a:pt x="12" y="485"/>
                </a:lnTo>
                <a:lnTo>
                  <a:pt x="17" y="489"/>
                </a:lnTo>
                <a:lnTo>
                  <a:pt x="24" y="493"/>
                </a:lnTo>
                <a:lnTo>
                  <a:pt x="31" y="495"/>
                </a:lnTo>
                <a:lnTo>
                  <a:pt x="38" y="496"/>
                </a:lnTo>
                <a:lnTo>
                  <a:pt x="279" y="496"/>
                </a:lnTo>
                <a:lnTo>
                  <a:pt x="279" y="522"/>
                </a:lnTo>
                <a:lnTo>
                  <a:pt x="226" y="522"/>
                </a:lnTo>
                <a:lnTo>
                  <a:pt x="226" y="522"/>
                </a:lnTo>
                <a:lnTo>
                  <a:pt x="219" y="524"/>
                </a:lnTo>
                <a:lnTo>
                  <a:pt x="215" y="525"/>
                </a:lnTo>
                <a:lnTo>
                  <a:pt x="210" y="528"/>
                </a:lnTo>
                <a:lnTo>
                  <a:pt x="205" y="531"/>
                </a:lnTo>
                <a:lnTo>
                  <a:pt x="203" y="535"/>
                </a:lnTo>
                <a:lnTo>
                  <a:pt x="200" y="540"/>
                </a:lnTo>
                <a:lnTo>
                  <a:pt x="197" y="546"/>
                </a:lnTo>
                <a:lnTo>
                  <a:pt x="197" y="552"/>
                </a:lnTo>
                <a:lnTo>
                  <a:pt x="197" y="552"/>
                </a:lnTo>
                <a:lnTo>
                  <a:pt x="197" y="557"/>
                </a:lnTo>
                <a:lnTo>
                  <a:pt x="200" y="563"/>
                </a:lnTo>
                <a:lnTo>
                  <a:pt x="203" y="567"/>
                </a:lnTo>
                <a:lnTo>
                  <a:pt x="205" y="571"/>
                </a:lnTo>
                <a:lnTo>
                  <a:pt x="210" y="575"/>
                </a:lnTo>
                <a:lnTo>
                  <a:pt x="215" y="578"/>
                </a:lnTo>
                <a:lnTo>
                  <a:pt x="219" y="579"/>
                </a:lnTo>
                <a:lnTo>
                  <a:pt x="226" y="579"/>
                </a:lnTo>
                <a:lnTo>
                  <a:pt x="480" y="579"/>
                </a:lnTo>
                <a:lnTo>
                  <a:pt x="480" y="579"/>
                </a:lnTo>
                <a:lnTo>
                  <a:pt x="485" y="579"/>
                </a:lnTo>
                <a:lnTo>
                  <a:pt x="491" y="578"/>
                </a:lnTo>
                <a:lnTo>
                  <a:pt x="495" y="575"/>
                </a:lnTo>
                <a:lnTo>
                  <a:pt x="499" y="571"/>
                </a:lnTo>
                <a:lnTo>
                  <a:pt x="503" y="567"/>
                </a:lnTo>
                <a:lnTo>
                  <a:pt x="506" y="563"/>
                </a:lnTo>
                <a:lnTo>
                  <a:pt x="507" y="557"/>
                </a:lnTo>
                <a:lnTo>
                  <a:pt x="507" y="552"/>
                </a:lnTo>
                <a:lnTo>
                  <a:pt x="507" y="552"/>
                </a:lnTo>
                <a:lnTo>
                  <a:pt x="507" y="546"/>
                </a:lnTo>
                <a:lnTo>
                  <a:pt x="506" y="540"/>
                </a:lnTo>
                <a:lnTo>
                  <a:pt x="503" y="535"/>
                </a:lnTo>
                <a:lnTo>
                  <a:pt x="499" y="531"/>
                </a:lnTo>
                <a:lnTo>
                  <a:pt x="495" y="528"/>
                </a:lnTo>
                <a:lnTo>
                  <a:pt x="491" y="525"/>
                </a:lnTo>
                <a:lnTo>
                  <a:pt x="485" y="524"/>
                </a:lnTo>
                <a:lnTo>
                  <a:pt x="480" y="522"/>
                </a:lnTo>
                <a:lnTo>
                  <a:pt x="421" y="522"/>
                </a:lnTo>
                <a:lnTo>
                  <a:pt x="421" y="496"/>
                </a:lnTo>
                <a:lnTo>
                  <a:pt x="667" y="496"/>
                </a:lnTo>
                <a:lnTo>
                  <a:pt x="667" y="496"/>
                </a:lnTo>
                <a:lnTo>
                  <a:pt x="675" y="495"/>
                </a:lnTo>
                <a:lnTo>
                  <a:pt x="682" y="493"/>
                </a:lnTo>
                <a:lnTo>
                  <a:pt x="689" y="489"/>
                </a:lnTo>
                <a:lnTo>
                  <a:pt x="694" y="485"/>
                </a:lnTo>
                <a:lnTo>
                  <a:pt x="698" y="480"/>
                </a:lnTo>
                <a:lnTo>
                  <a:pt x="701" y="473"/>
                </a:lnTo>
                <a:lnTo>
                  <a:pt x="704" y="466"/>
                </a:lnTo>
                <a:lnTo>
                  <a:pt x="705" y="457"/>
                </a:lnTo>
                <a:lnTo>
                  <a:pt x="705" y="38"/>
                </a:lnTo>
                <a:lnTo>
                  <a:pt x="705" y="38"/>
                </a:lnTo>
                <a:lnTo>
                  <a:pt x="704" y="29"/>
                </a:lnTo>
                <a:lnTo>
                  <a:pt x="701" y="22"/>
                </a:lnTo>
                <a:lnTo>
                  <a:pt x="698" y="17"/>
                </a:lnTo>
                <a:lnTo>
                  <a:pt x="694" y="11"/>
                </a:lnTo>
                <a:lnTo>
                  <a:pt x="689" y="6"/>
                </a:lnTo>
                <a:lnTo>
                  <a:pt x="682" y="3"/>
                </a:lnTo>
                <a:lnTo>
                  <a:pt x="675" y="0"/>
                </a:lnTo>
                <a:lnTo>
                  <a:pt x="667" y="0"/>
                </a:lnTo>
                <a:lnTo>
                  <a:pt x="667" y="0"/>
                </a:lnTo>
                <a:close/>
                <a:moveTo>
                  <a:pt x="673" y="464"/>
                </a:moveTo>
                <a:lnTo>
                  <a:pt x="31" y="464"/>
                </a:lnTo>
                <a:lnTo>
                  <a:pt x="31" y="32"/>
                </a:lnTo>
                <a:lnTo>
                  <a:pt x="673" y="32"/>
                </a:lnTo>
                <a:lnTo>
                  <a:pt x="673" y="4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32" name="Picture 31" descr="Generic Router 2.png"/>
          <p:cNvPicPr>
            <a:picLocks noChangeAspect="1"/>
          </p:cNvPicPr>
          <p:nvPr/>
        </p:nvPicPr>
        <p:blipFill>
          <a:blip r:embed="rId5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0401" y="4460657"/>
            <a:ext cx="216285" cy="21098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078280" y="4467851"/>
            <a:ext cx="1153135" cy="30642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34" name="Picture 33" descr="Generic Router 2.png"/>
          <p:cNvPicPr>
            <a:picLocks noChangeAspect="1"/>
          </p:cNvPicPr>
          <p:nvPr/>
        </p:nvPicPr>
        <p:blipFill>
          <a:blip r:embed="rId5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0403" y="4155290"/>
            <a:ext cx="216285" cy="210987"/>
          </a:xfrm>
          <a:prstGeom prst="rect">
            <a:avLst/>
          </a:prstGeom>
        </p:spPr>
      </p:pic>
      <p:pic>
        <p:nvPicPr>
          <p:cNvPr id="35" name="Picture 34" descr="Generic Router 2.png"/>
          <p:cNvPicPr>
            <a:picLocks noChangeAspect="1"/>
          </p:cNvPicPr>
          <p:nvPr/>
        </p:nvPicPr>
        <p:blipFill>
          <a:blip r:embed="rId5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1945" y="4404849"/>
            <a:ext cx="216285" cy="210987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4151418" y="2878920"/>
            <a:ext cx="1216697" cy="1254790"/>
          </a:xfrm>
          <a:custGeom>
            <a:avLst/>
            <a:gdLst>
              <a:gd name="connsiteX0" fmla="*/ 1785257 w 1785257"/>
              <a:gd name="connsiteY0" fmla="*/ 0 h 1273628"/>
              <a:gd name="connsiteX1" fmla="*/ 1785257 w 1785257"/>
              <a:gd name="connsiteY1" fmla="*/ 293914 h 1273628"/>
              <a:gd name="connsiteX2" fmla="*/ 0 w 1785257"/>
              <a:gd name="connsiteY2" fmla="*/ 979714 h 1273628"/>
              <a:gd name="connsiteX3" fmla="*/ 0 w 1785257"/>
              <a:gd name="connsiteY3" fmla="*/ 1273628 h 1273628"/>
              <a:gd name="connsiteX0" fmla="*/ 1785257 w 1785265"/>
              <a:gd name="connsiteY0" fmla="*/ 0 h 1273628"/>
              <a:gd name="connsiteX1" fmla="*/ 1785257 w 1785265"/>
              <a:gd name="connsiteY1" fmla="*/ 293914 h 1273628"/>
              <a:gd name="connsiteX2" fmla="*/ 0 w 1785265"/>
              <a:gd name="connsiteY2" fmla="*/ 979714 h 1273628"/>
              <a:gd name="connsiteX3" fmla="*/ 0 w 1785265"/>
              <a:gd name="connsiteY3" fmla="*/ 1273628 h 1273628"/>
              <a:gd name="connsiteX0" fmla="*/ 1785262 w 1785267"/>
              <a:gd name="connsiteY0" fmla="*/ 0 h 1273628"/>
              <a:gd name="connsiteX1" fmla="*/ 1785262 w 1785267"/>
              <a:gd name="connsiteY1" fmla="*/ 293914 h 1273628"/>
              <a:gd name="connsiteX2" fmla="*/ 5 w 1785267"/>
              <a:gd name="connsiteY2" fmla="*/ 979714 h 1273628"/>
              <a:gd name="connsiteX3" fmla="*/ 5 w 1785267"/>
              <a:gd name="connsiteY3" fmla="*/ 1273628 h 1273628"/>
              <a:gd name="connsiteX0" fmla="*/ 1782087 w 1785267"/>
              <a:gd name="connsiteY0" fmla="*/ 0 h 1270453"/>
              <a:gd name="connsiteX1" fmla="*/ 1785262 w 1785267"/>
              <a:gd name="connsiteY1" fmla="*/ 290739 h 1270453"/>
              <a:gd name="connsiteX2" fmla="*/ 5 w 1785267"/>
              <a:gd name="connsiteY2" fmla="*/ 976539 h 1270453"/>
              <a:gd name="connsiteX3" fmla="*/ 5 w 1785267"/>
              <a:gd name="connsiteY3" fmla="*/ 1270453 h 1270453"/>
              <a:gd name="connsiteX0" fmla="*/ 1782087 w 1785267"/>
              <a:gd name="connsiteY0" fmla="*/ 0 h 1273628"/>
              <a:gd name="connsiteX1" fmla="*/ 1785262 w 1785267"/>
              <a:gd name="connsiteY1" fmla="*/ 290739 h 1273628"/>
              <a:gd name="connsiteX2" fmla="*/ 5 w 1785267"/>
              <a:gd name="connsiteY2" fmla="*/ 976539 h 1273628"/>
              <a:gd name="connsiteX3" fmla="*/ 6355 w 1785267"/>
              <a:gd name="connsiteY3" fmla="*/ 1273628 h 1273628"/>
              <a:gd name="connsiteX0" fmla="*/ 1782087 w 1785267"/>
              <a:gd name="connsiteY0" fmla="*/ 0 h 1276803"/>
              <a:gd name="connsiteX1" fmla="*/ 1785262 w 1785267"/>
              <a:gd name="connsiteY1" fmla="*/ 290739 h 1276803"/>
              <a:gd name="connsiteX2" fmla="*/ 5 w 1785267"/>
              <a:gd name="connsiteY2" fmla="*/ 976539 h 1276803"/>
              <a:gd name="connsiteX3" fmla="*/ 5 w 1785267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81" h="1276803">
                <a:moveTo>
                  <a:pt x="1782101" y="0"/>
                </a:moveTo>
                <a:cubicBezTo>
                  <a:pt x="1783159" y="96913"/>
                  <a:pt x="1784218" y="193826"/>
                  <a:pt x="1785276" y="290739"/>
                </a:cubicBezTo>
                <a:cubicBezTo>
                  <a:pt x="1788904" y="723900"/>
                  <a:pt x="-6784" y="510268"/>
                  <a:pt x="19" y="976539"/>
                </a:cubicBezTo>
                <a:lnTo>
                  <a:pt x="19" y="1276803"/>
                </a:lnTo>
              </a:path>
            </a:pathLst>
          </a:custGeom>
          <a:noFill/>
          <a:ln w="3175"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flipH="1">
            <a:off x="5687879" y="2878921"/>
            <a:ext cx="380995" cy="1525928"/>
          </a:xfrm>
          <a:custGeom>
            <a:avLst/>
            <a:gdLst>
              <a:gd name="connsiteX0" fmla="*/ 1785257 w 1785257"/>
              <a:gd name="connsiteY0" fmla="*/ 0 h 1273628"/>
              <a:gd name="connsiteX1" fmla="*/ 1785257 w 1785257"/>
              <a:gd name="connsiteY1" fmla="*/ 293914 h 1273628"/>
              <a:gd name="connsiteX2" fmla="*/ 0 w 1785257"/>
              <a:gd name="connsiteY2" fmla="*/ 979714 h 1273628"/>
              <a:gd name="connsiteX3" fmla="*/ 0 w 1785257"/>
              <a:gd name="connsiteY3" fmla="*/ 1273628 h 1273628"/>
              <a:gd name="connsiteX0" fmla="*/ 1785257 w 1785265"/>
              <a:gd name="connsiteY0" fmla="*/ 0 h 1273628"/>
              <a:gd name="connsiteX1" fmla="*/ 1785257 w 1785265"/>
              <a:gd name="connsiteY1" fmla="*/ 293914 h 1273628"/>
              <a:gd name="connsiteX2" fmla="*/ 0 w 1785265"/>
              <a:gd name="connsiteY2" fmla="*/ 979714 h 1273628"/>
              <a:gd name="connsiteX3" fmla="*/ 0 w 1785265"/>
              <a:gd name="connsiteY3" fmla="*/ 1273628 h 1273628"/>
              <a:gd name="connsiteX0" fmla="*/ 1785262 w 1785267"/>
              <a:gd name="connsiteY0" fmla="*/ 0 h 1273628"/>
              <a:gd name="connsiteX1" fmla="*/ 1785262 w 1785267"/>
              <a:gd name="connsiteY1" fmla="*/ 293914 h 1273628"/>
              <a:gd name="connsiteX2" fmla="*/ 5 w 1785267"/>
              <a:gd name="connsiteY2" fmla="*/ 979714 h 1273628"/>
              <a:gd name="connsiteX3" fmla="*/ 5 w 1785267"/>
              <a:gd name="connsiteY3" fmla="*/ 1273628 h 1273628"/>
              <a:gd name="connsiteX0" fmla="*/ 1782087 w 1785267"/>
              <a:gd name="connsiteY0" fmla="*/ 0 h 1270453"/>
              <a:gd name="connsiteX1" fmla="*/ 1785262 w 1785267"/>
              <a:gd name="connsiteY1" fmla="*/ 290739 h 1270453"/>
              <a:gd name="connsiteX2" fmla="*/ 5 w 1785267"/>
              <a:gd name="connsiteY2" fmla="*/ 976539 h 1270453"/>
              <a:gd name="connsiteX3" fmla="*/ 5 w 1785267"/>
              <a:gd name="connsiteY3" fmla="*/ 1270453 h 1270453"/>
              <a:gd name="connsiteX0" fmla="*/ 1782087 w 1785267"/>
              <a:gd name="connsiteY0" fmla="*/ 0 h 1273628"/>
              <a:gd name="connsiteX1" fmla="*/ 1785262 w 1785267"/>
              <a:gd name="connsiteY1" fmla="*/ 290739 h 1273628"/>
              <a:gd name="connsiteX2" fmla="*/ 5 w 1785267"/>
              <a:gd name="connsiteY2" fmla="*/ 976539 h 1273628"/>
              <a:gd name="connsiteX3" fmla="*/ 6355 w 1785267"/>
              <a:gd name="connsiteY3" fmla="*/ 1273628 h 1273628"/>
              <a:gd name="connsiteX0" fmla="*/ 1782087 w 1785267"/>
              <a:gd name="connsiteY0" fmla="*/ 0 h 1276803"/>
              <a:gd name="connsiteX1" fmla="*/ 1785262 w 1785267"/>
              <a:gd name="connsiteY1" fmla="*/ 290739 h 1276803"/>
              <a:gd name="connsiteX2" fmla="*/ 5 w 1785267"/>
              <a:gd name="connsiteY2" fmla="*/ 976539 h 1276803"/>
              <a:gd name="connsiteX3" fmla="*/ 5 w 1785267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81" h="1276803">
                <a:moveTo>
                  <a:pt x="1782101" y="0"/>
                </a:moveTo>
                <a:cubicBezTo>
                  <a:pt x="1783159" y="96913"/>
                  <a:pt x="1784218" y="193826"/>
                  <a:pt x="1785276" y="290739"/>
                </a:cubicBezTo>
                <a:cubicBezTo>
                  <a:pt x="1788904" y="723900"/>
                  <a:pt x="-6784" y="510268"/>
                  <a:pt x="19" y="976539"/>
                </a:cubicBezTo>
                <a:lnTo>
                  <a:pt x="19" y="1276803"/>
                </a:lnTo>
              </a:path>
            </a:pathLst>
          </a:custGeom>
          <a:noFill/>
          <a:ln w="3175"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6343565" y="2853581"/>
            <a:ext cx="2383733" cy="1539109"/>
          </a:xfrm>
          <a:custGeom>
            <a:avLst/>
            <a:gdLst>
              <a:gd name="connsiteX0" fmla="*/ 1785257 w 1785257"/>
              <a:gd name="connsiteY0" fmla="*/ 0 h 1273628"/>
              <a:gd name="connsiteX1" fmla="*/ 1785257 w 1785257"/>
              <a:gd name="connsiteY1" fmla="*/ 293914 h 1273628"/>
              <a:gd name="connsiteX2" fmla="*/ 0 w 1785257"/>
              <a:gd name="connsiteY2" fmla="*/ 979714 h 1273628"/>
              <a:gd name="connsiteX3" fmla="*/ 0 w 1785257"/>
              <a:gd name="connsiteY3" fmla="*/ 1273628 h 1273628"/>
              <a:gd name="connsiteX0" fmla="*/ 1785257 w 1785265"/>
              <a:gd name="connsiteY0" fmla="*/ 0 h 1273628"/>
              <a:gd name="connsiteX1" fmla="*/ 1785257 w 1785265"/>
              <a:gd name="connsiteY1" fmla="*/ 293914 h 1273628"/>
              <a:gd name="connsiteX2" fmla="*/ 0 w 1785265"/>
              <a:gd name="connsiteY2" fmla="*/ 979714 h 1273628"/>
              <a:gd name="connsiteX3" fmla="*/ 0 w 1785265"/>
              <a:gd name="connsiteY3" fmla="*/ 1273628 h 1273628"/>
              <a:gd name="connsiteX0" fmla="*/ 1785262 w 1785267"/>
              <a:gd name="connsiteY0" fmla="*/ 0 h 1273628"/>
              <a:gd name="connsiteX1" fmla="*/ 1785262 w 1785267"/>
              <a:gd name="connsiteY1" fmla="*/ 293914 h 1273628"/>
              <a:gd name="connsiteX2" fmla="*/ 5 w 1785267"/>
              <a:gd name="connsiteY2" fmla="*/ 979714 h 1273628"/>
              <a:gd name="connsiteX3" fmla="*/ 5 w 1785267"/>
              <a:gd name="connsiteY3" fmla="*/ 1273628 h 1273628"/>
              <a:gd name="connsiteX0" fmla="*/ 1782087 w 1785267"/>
              <a:gd name="connsiteY0" fmla="*/ 0 h 1270453"/>
              <a:gd name="connsiteX1" fmla="*/ 1785262 w 1785267"/>
              <a:gd name="connsiteY1" fmla="*/ 290739 h 1270453"/>
              <a:gd name="connsiteX2" fmla="*/ 5 w 1785267"/>
              <a:gd name="connsiteY2" fmla="*/ 976539 h 1270453"/>
              <a:gd name="connsiteX3" fmla="*/ 5 w 1785267"/>
              <a:gd name="connsiteY3" fmla="*/ 1270453 h 1270453"/>
              <a:gd name="connsiteX0" fmla="*/ 1782087 w 1785267"/>
              <a:gd name="connsiteY0" fmla="*/ 0 h 1273628"/>
              <a:gd name="connsiteX1" fmla="*/ 1785262 w 1785267"/>
              <a:gd name="connsiteY1" fmla="*/ 290739 h 1273628"/>
              <a:gd name="connsiteX2" fmla="*/ 5 w 1785267"/>
              <a:gd name="connsiteY2" fmla="*/ 976539 h 1273628"/>
              <a:gd name="connsiteX3" fmla="*/ 6355 w 1785267"/>
              <a:gd name="connsiteY3" fmla="*/ 1273628 h 1273628"/>
              <a:gd name="connsiteX0" fmla="*/ 1782087 w 1785267"/>
              <a:gd name="connsiteY0" fmla="*/ 0 h 1276803"/>
              <a:gd name="connsiteX1" fmla="*/ 1785262 w 1785267"/>
              <a:gd name="connsiteY1" fmla="*/ 290739 h 1276803"/>
              <a:gd name="connsiteX2" fmla="*/ 5 w 1785267"/>
              <a:gd name="connsiteY2" fmla="*/ 976539 h 1276803"/>
              <a:gd name="connsiteX3" fmla="*/ 5 w 1785267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81" h="1276803">
                <a:moveTo>
                  <a:pt x="1782101" y="0"/>
                </a:moveTo>
                <a:cubicBezTo>
                  <a:pt x="1783159" y="96913"/>
                  <a:pt x="1784218" y="193826"/>
                  <a:pt x="1785276" y="290739"/>
                </a:cubicBezTo>
                <a:cubicBezTo>
                  <a:pt x="1788904" y="723900"/>
                  <a:pt x="-6784" y="510268"/>
                  <a:pt x="19" y="976539"/>
                </a:cubicBezTo>
                <a:lnTo>
                  <a:pt x="19" y="1276803"/>
                </a:lnTo>
              </a:path>
            </a:pathLst>
          </a:custGeom>
          <a:noFill/>
          <a:ln w="3175"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1504" y="4893352"/>
            <a:ext cx="10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Bare </a:t>
            </a:r>
            <a:r>
              <a:rPr lang="en-US" sz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Metal Server</a:t>
            </a:r>
            <a:endParaRPr lang="en-US" sz="1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6381" y="4774274"/>
            <a:ext cx="203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Compute with vRouter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(Kernel / DPDK, vCenter)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589286" y="4419778"/>
            <a:ext cx="1277506" cy="30642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937102" y="4614534"/>
            <a:ext cx="817761" cy="474998"/>
          </a:xfrm>
          <a:custGeom>
            <a:avLst/>
            <a:gdLst>
              <a:gd name="connsiteX0" fmla="*/ 0 w 957431"/>
              <a:gd name="connsiteY0" fmla="*/ 0 h 527124"/>
              <a:gd name="connsiteX1" fmla="*/ 957431 w 957431"/>
              <a:gd name="connsiteY1" fmla="*/ 0 h 527124"/>
              <a:gd name="connsiteX2" fmla="*/ 957431 w 957431"/>
              <a:gd name="connsiteY2" fmla="*/ 430306 h 527124"/>
              <a:gd name="connsiteX3" fmla="*/ 301214 w 957431"/>
              <a:gd name="connsiteY3" fmla="*/ 430306 h 527124"/>
              <a:gd name="connsiteX4" fmla="*/ 301214 w 957431"/>
              <a:gd name="connsiteY4" fmla="*/ 527124 h 527124"/>
              <a:gd name="connsiteX5" fmla="*/ 32273 w 957431"/>
              <a:gd name="connsiteY5" fmla="*/ 527124 h 527124"/>
              <a:gd name="connsiteX6" fmla="*/ 0 w 957431"/>
              <a:gd name="connsiteY6" fmla="*/ 0 h 527124"/>
              <a:gd name="connsiteX0" fmla="*/ 0 w 957431"/>
              <a:gd name="connsiteY0" fmla="*/ 0 h 537882"/>
              <a:gd name="connsiteX1" fmla="*/ 957431 w 957431"/>
              <a:gd name="connsiteY1" fmla="*/ 0 h 537882"/>
              <a:gd name="connsiteX2" fmla="*/ 957431 w 957431"/>
              <a:gd name="connsiteY2" fmla="*/ 430306 h 537882"/>
              <a:gd name="connsiteX3" fmla="*/ 301214 w 957431"/>
              <a:gd name="connsiteY3" fmla="*/ 430306 h 537882"/>
              <a:gd name="connsiteX4" fmla="*/ 301214 w 957431"/>
              <a:gd name="connsiteY4" fmla="*/ 527124 h 537882"/>
              <a:gd name="connsiteX5" fmla="*/ 0 w 957431"/>
              <a:gd name="connsiteY5" fmla="*/ 537882 h 537882"/>
              <a:gd name="connsiteX6" fmla="*/ 0 w 957431"/>
              <a:gd name="connsiteY6" fmla="*/ 0 h 537882"/>
              <a:gd name="connsiteX0" fmla="*/ 0 w 957431"/>
              <a:gd name="connsiteY0" fmla="*/ 0 h 548639"/>
              <a:gd name="connsiteX1" fmla="*/ 957431 w 957431"/>
              <a:gd name="connsiteY1" fmla="*/ 0 h 548639"/>
              <a:gd name="connsiteX2" fmla="*/ 957431 w 957431"/>
              <a:gd name="connsiteY2" fmla="*/ 430306 h 548639"/>
              <a:gd name="connsiteX3" fmla="*/ 301214 w 957431"/>
              <a:gd name="connsiteY3" fmla="*/ 430306 h 548639"/>
              <a:gd name="connsiteX4" fmla="*/ 301214 w 957431"/>
              <a:gd name="connsiteY4" fmla="*/ 548639 h 548639"/>
              <a:gd name="connsiteX5" fmla="*/ 0 w 957431"/>
              <a:gd name="connsiteY5" fmla="*/ 537882 h 548639"/>
              <a:gd name="connsiteX6" fmla="*/ 0 w 957431"/>
              <a:gd name="connsiteY6" fmla="*/ 0 h 548639"/>
              <a:gd name="connsiteX0" fmla="*/ 0 w 957431"/>
              <a:gd name="connsiteY0" fmla="*/ 0 h 553757"/>
              <a:gd name="connsiteX1" fmla="*/ 957431 w 957431"/>
              <a:gd name="connsiteY1" fmla="*/ 0 h 553757"/>
              <a:gd name="connsiteX2" fmla="*/ 957431 w 957431"/>
              <a:gd name="connsiteY2" fmla="*/ 430306 h 553757"/>
              <a:gd name="connsiteX3" fmla="*/ 301214 w 957431"/>
              <a:gd name="connsiteY3" fmla="*/ 430306 h 553757"/>
              <a:gd name="connsiteX4" fmla="*/ 301214 w 957431"/>
              <a:gd name="connsiteY4" fmla="*/ 548639 h 553757"/>
              <a:gd name="connsiteX5" fmla="*/ 0 w 957431"/>
              <a:gd name="connsiteY5" fmla="*/ 553757 h 553757"/>
              <a:gd name="connsiteX6" fmla="*/ 0 w 957431"/>
              <a:gd name="connsiteY6" fmla="*/ 0 h 553757"/>
              <a:gd name="connsiteX0" fmla="*/ 0 w 957431"/>
              <a:gd name="connsiteY0" fmla="*/ 0 h 548639"/>
              <a:gd name="connsiteX1" fmla="*/ 957431 w 957431"/>
              <a:gd name="connsiteY1" fmla="*/ 0 h 548639"/>
              <a:gd name="connsiteX2" fmla="*/ 957431 w 957431"/>
              <a:gd name="connsiteY2" fmla="*/ 430306 h 548639"/>
              <a:gd name="connsiteX3" fmla="*/ 301214 w 957431"/>
              <a:gd name="connsiteY3" fmla="*/ 430306 h 548639"/>
              <a:gd name="connsiteX4" fmla="*/ 301214 w 957431"/>
              <a:gd name="connsiteY4" fmla="*/ 548639 h 548639"/>
              <a:gd name="connsiteX5" fmla="*/ 0 w 957431"/>
              <a:gd name="connsiteY5" fmla="*/ 547407 h 548639"/>
              <a:gd name="connsiteX6" fmla="*/ 0 w 957431"/>
              <a:gd name="connsiteY6" fmla="*/ 0 h 548639"/>
              <a:gd name="connsiteX0" fmla="*/ 0 w 957431"/>
              <a:gd name="connsiteY0" fmla="*/ 0 h 547407"/>
              <a:gd name="connsiteX1" fmla="*/ 957431 w 957431"/>
              <a:gd name="connsiteY1" fmla="*/ 0 h 547407"/>
              <a:gd name="connsiteX2" fmla="*/ 957431 w 957431"/>
              <a:gd name="connsiteY2" fmla="*/ 430306 h 547407"/>
              <a:gd name="connsiteX3" fmla="*/ 301214 w 957431"/>
              <a:gd name="connsiteY3" fmla="*/ 430306 h 547407"/>
              <a:gd name="connsiteX4" fmla="*/ 301214 w 957431"/>
              <a:gd name="connsiteY4" fmla="*/ 545464 h 547407"/>
              <a:gd name="connsiteX5" fmla="*/ 0 w 957431"/>
              <a:gd name="connsiteY5" fmla="*/ 547407 h 547407"/>
              <a:gd name="connsiteX6" fmla="*/ 0 w 957431"/>
              <a:gd name="connsiteY6" fmla="*/ 0 h 547407"/>
              <a:gd name="connsiteX0" fmla="*/ 0 w 957431"/>
              <a:gd name="connsiteY0" fmla="*/ 0 h 547407"/>
              <a:gd name="connsiteX1" fmla="*/ 957431 w 957431"/>
              <a:gd name="connsiteY1" fmla="*/ 0 h 547407"/>
              <a:gd name="connsiteX2" fmla="*/ 957431 w 957431"/>
              <a:gd name="connsiteY2" fmla="*/ 430306 h 547407"/>
              <a:gd name="connsiteX3" fmla="*/ 301214 w 957431"/>
              <a:gd name="connsiteY3" fmla="*/ 436656 h 547407"/>
              <a:gd name="connsiteX4" fmla="*/ 301214 w 957431"/>
              <a:gd name="connsiteY4" fmla="*/ 545464 h 547407"/>
              <a:gd name="connsiteX5" fmla="*/ 0 w 957431"/>
              <a:gd name="connsiteY5" fmla="*/ 547407 h 547407"/>
              <a:gd name="connsiteX6" fmla="*/ 0 w 957431"/>
              <a:gd name="connsiteY6" fmla="*/ 0 h 547407"/>
              <a:gd name="connsiteX0" fmla="*/ 0 w 957431"/>
              <a:gd name="connsiteY0" fmla="*/ 0 h 547407"/>
              <a:gd name="connsiteX1" fmla="*/ 957431 w 957431"/>
              <a:gd name="connsiteY1" fmla="*/ 0 h 547407"/>
              <a:gd name="connsiteX2" fmla="*/ 957431 w 957431"/>
              <a:gd name="connsiteY2" fmla="*/ 436656 h 547407"/>
              <a:gd name="connsiteX3" fmla="*/ 301214 w 957431"/>
              <a:gd name="connsiteY3" fmla="*/ 436656 h 547407"/>
              <a:gd name="connsiteX4" fmla="*/ 301214 w 957431"/>
              <a:gd name="connsiteY4" fmla="*/ 545464 h 547407"/>
              <a:gd name="connsiteX5" fmla="*/ 0 w 957431"/>
              <a:gd name="connsiteY5" fmla="*/ 547407 h 547407"/>
              <a:gd name="connsiteX6" fmla="*/ 0 w 957431"/>
              <a:gd name="connsiteY6" fmla="*/ 0 h 547407"/>
              <a:gd name="connsiteX0" fmla="*/ 0 w 957431"/>
              <a:gd name="connsiteY0" fmla="*/ 0 h 547407"/>
              <a:gd name="connsiteX1" fmla="*/ 957431 w 957431"/>
              <a:gd name="connsiteY1" fmla="*/ 0 h 547407"/>
              <a:gd name="connsiteX2" fmla="*/ 957431 w 957431"/>
              <a:gd name="connsiteY2" fmla="*/ 436656 h 547407"/>
              <a:gd name="connsiteX3" fmla="*/ 301214 w 957431"/>
              <a:gd name="connsiteY3" fmla="*/ 436656 h 547407"/>
              <a:gd name="connsiteX4" fmla="*/ 298039 w 957431"/>
              <a:gd name="connsiteY4" fmla="*/ 545464 h 547407"/>
              <a:gd name="connsiteX5" fmla="*/ 0 w 957431"/>
              <a:gd name="connsiteY5" fmla="*/ 547407 h 547407"/>
              <a:gd name="connsiteX6" fmla="*/ 0 w 957431"/>
              <a:gd name="connsiteY6" fmla="*/ 0 h 547407"/>
              <a:gd name="connsiteX0" fmla="*/ 0 w 957431"/>
              <a:gd name="connsiteY0" fmla="*/ 0 h 545464"/>
              <a:gd name="connsiteX1" fmla="*/ 957431 w 957431"/>
              <a:gd name="connsiteY1" fmla="*/ 0 h 545464"/>
              <a:gd name="connsiteX2" fmla="*/ 957431 w 957431"/>
              <a:gd name="connsiteY2" fmla="*/ 436656 h 545464"/>
              <a:gd name="connsiteX3" fmla="*/ 301214 w 957431"/>
              <a:gd name="connsiteY3" fmla="*/ 436656 h 545464"/>
              <a:gd name="connsiteX4" fmla="*/ 298039 w 957431"/>
              <a:gd name="connsiteY4" fmla="*/ 545464 h 545464"/>
              <a:gd name="connsiteX5" fmla="*/ 0 w 957431"/>
              <a:gd name="connsiteY5" fmla="*/ 541057 h 545464"/>
              <a:gd name="connsiteX6" fmla="*/ 0 w 957431"/>
              <a:gd name="connsiteY6" fmla="*/ 0 h 545464"/>
              <a:gd name="connsiteX0" fmla="*/ 0 w 957431"/>
              <a:gd name="connsiteY0" fmla="*/ 0 h 547407"/>
              <a:gd name="connsiteX1" fmla="*/ 957431 w 957431"/>
              <a:gd name="connsiteY1" fmla="*/ 0 h 547407"/>
              <a:gd name="connsiteX2" fmla="*/ 957431 w 957431"/>
              <a:gd name="connsiteY2" fmla="*/ 436656 h 547407"/>
              <a:gd name="connsiteX3" fmla="*/ 301214 w 957431"/>
              <a:gd name="connsiteY3" fmla="*/ 436656 h 547407"/>
              <a:gd name="connsiteX4" fmla="*/ 298039 w 957431"/>
              <a:gd name="connsiteY4" fmla="*/ 545464 h 547407"/>
              <a:gd name="connsiteX5" fmla="*/ 0 w 957431"/>
              <a:gd name="connsiteY5" fmla="*/ 547407 h 547407"/>
              <a:gd name="connsiteX6" fmla="*/ 0 w 957431"/>
              <a:gd name="connsiteY6" fmla="*/ 0 h 547407"/>
              <a:gd name="connsiteX0" fmla="*/ 0 w 957431"/>
              <a:gd name="connsiteY0" fmla="*/ 0 h 547407"/>
              <a:gd name="connsiteX1" fmla="*/ 957431 w 957431"/>
              <a:gd name="connsiteY1" fmla="*/ 0 h 547407"/>
              <a:gd name="connsiteX2" fmla="*/ 957431 w 957431"/>
              <a:gd name="connsiteY2" fmla="*/ 436656 h 547407"/>
              <a:gd name="connsiteX3" fmla="*/ 301214 w 957431"/>
              <a:gd name="connsiteY3" fmla="*/ 436656 h 547407"/>
              <a:gd name="connsiteX4" fmla="*/ 298039 w 957431"/>
              <a:gd name="connsiteY4" fmla="*/ 545464 h 547407"/>
              <a:gd name="connsiteX5" fmla="*/ 0 w 957431"/>
              <a:gd name="connsiteY5" fmla="*/ 547407 h 547407"/>
              <a:gd name="connsiteX6" fmla="*/ 0 w 957431"/>
              <a:gd name="connsiteY6" fmla="*/ 0 h 547407"/>
              <a:gd name="connsiteX0" fmla="*/ 0 w 957431"/>
              <a:gd name="connsiteY0" fmla="*/ 0 h 547407"/>
              <a:gd name="connsiteX1" fmla="*/ 957431 w 957431"/>
              <a:gd name="connsiteY1" fmla="*/ 0 h 547407"/>
              <a:gd name="connsiteX2" fmla="*/ 957431 w 957431"/>
              <a:gd name="connsiteY2" fmla="*/ 436656 h 547407"/>
              <a:gd name="connsiteX3" fmla="*/ 298039 w 957431"/>
              <a:gd name="connsiteY3" fmla="*/ 436656 h 547407"/>
              <a:gd name="connsiteX4" fmla="*/ 298039 w 957431"/>
              <a:gd name="connsiteY4" fmla="*/ 545464 h 547407"/>
              <a:gd name="connsiteX5" fmla="*/ 0 w 957431"/>
              <a:gd name="connsiteY5" fmla="*/ 547407 h 547407"/>
              <a:gd name="connsiteX6" fmla="*/ 0 w 957431"/>
              <a:gd name="connsiteY6" fmla="*/ 0 h 547407"/>
              <a:gd name="connsiteX0" fmla="*/ 0 w 957431"/>
              <a:gd name="connsiteY0" fmla="*/ 0 h 550582"/>
              <a:gd name="connsiteX1" fmla="*/ 957431 w 957431"/>
              <a:gd name="connsiteY1" fmla="*/ 0 h 550582"/>
              <a:gd name="connsiteX2" fmla="*/ 957431 w 957431"/>
              <a:gd name="connsiteY2" fmla="*/ 436656 h 550582"/>
              <a:gd name="connsiteX3" fmla="*/ 298039 w 957431"/>
              <a:gd name="connsiteY3" fmla="*/ 436656 h 550582"/>
              <a:gd name="connsiteX4" fmla="*/ 298039 w 957431"/>
              <a:gd name="connsiteY4" fmla="*/ 545464 h 550582"/>
              <a:gd name="connsiteX5" fmla="*/ 0 w 957431"/>
              <a:gd name="connsiteY5" fmla="*/ 550582 h 550582"/>
              <a:gd name="connsiteX6" fmla="*/ 0 w 957431"/>
              <a:gd name="connsiteY6" fmla="*/ 0 h 550582"/>
              <a:gd name="connsiteX0" fmla="*/ 0 w 957431"/>
              <a:gd name="connsiteY0" fmla="*/ 0 h 545464"/>
              <a:gd name="connsiteX1" fmla="*/ 957431 w 957431"/>
              <a:gd name="connsiteY1" fmla="*/ 0 h 545464"/>
              <a:gd name="connsiteX2" fmla="*/ 957431 w 957431"/>
              <a:gd name="connsiteY2" fmla="*/ 436656 h 545464"/>
              <a:gd name="connsiteX3" fmla="*/ 298039 w 957431"/>
              <a:gd name="connsiteY3" fmla="*/ 436656 h 545464"/>
              <a:gd name="connsiteX4" fmla="*/ 298039 w 957431"/>
              <a:gd name="connsiteY4" fmla="*/ 545464 h 545464"/>
              <a:gd name="connsiteX5" fmla="*/ 0 w 957431"/>
              <a:gd name="connsiteY5" fmla="*/ 544232 h 545464"/>
              <a:gd name="connsiteX6" fmla="*/ 0 w 957431"/>
              <a:gd name="connsiteY6" fmla="*/ 0 h 545464"/>
              <a:gd name="connsiteX0" fmla="*/ 0 w 957431"/>
              <a:gd name="connsiteY0" fmla="*/ 0 h 544232"/>
              <a:gd name="connsiteX1" fmla="*/ 957431 w 957431"/>
              <a:gd name="connsiteY1" fmla="*/ 0 h 544232"/>
              <a:gd name="connsiteX2" fmla="*/ 957431 w 957431"/>
              <a:gd name="connsiteY2" fmla="*/ 436656 h 544232"/>
              <a:gd name="connsiteX3" fmla="*/ 298039 w 957431"/>
              <a:gd name="connsiteY3" fmla="*/ 436656 h 544232"/>
              <a:gd name="connsiteX4" fmla="*/ 383870 w 957431"/>
              <a:gd name="connsiteY4" fmla="*/ 541842 h 544232"/>
              <a:gd name="connsiteX5" fmla="*/ 0 w 957431"/>
              <a:gd name="connsiteY5" fmla="*/ 544232 h 544232"/>
              <a:gd name="connsiteX6" fmla="*/ 0 w 957431"/>
              <a:gd name="connsiteY6" fmla="*/ 0 h 544232"/>
              <a:gd name="connsiteX0" fmla="*/ 0 w 957431"/>
              <a:gd name="connsiteY0" fmla="*/ 0 h 544232"/>
              <a:gd name="connsiteX1" fmla="*/ 957431 w 957431"/>
              <a:gd name="connsiteY1" fmla="*/ 0 h 544232"/>
              <a:gd name="connsiteX2" fmla="*/ 957431 w 957431"/>
              <a:gd name="connsiteY2" fmla="*/ 436656 h 544232"/>
              <a:gd name="connsiteX3" fmla="*/ 380138 w 957431"/>
              <a:gd name="connsiteY3" fmla="*/ 440278 h 544232"/>
              <a:gd name="connsiteX4" fmla="*/ 383870 w 957431"/>
              <a:gd name="connsiteY4" fmla="*/ 541842 h 544232"/>
              <a:gd name="connsiteX5" fmla="*/ 0 w 957431"/>
              <a:gd name="connsiteY5" fmla="*/ 544232 h 544232"/>
              <a:gd name="connsiteX6" fmla="*/ 0 w 957431"/>
              <a:gd name="connsiteY6" fmla="*/ 0 h 544232"/>
              <a:gd name="connsiteX0" fmla="*/ 0 w 957431"/>
              <a:gd name="connsiteY0" fmla="*/ 0 h 544232"/>
              <a:gd name="connsiteX1" fmla="*/ 957431 w 957431"/>
              <a:gd name="connsiteY1" fmla="*/ 0 h 544232"/>
              <a:gd name="connsiteX2" fmla="*/ 957431 w 957431"/>
              <a:gd name="connsiteY2" fmla="*/ 436656 h 544232"/>
              <a:gd name="connsiteX3" fmla="*/ 383870 w 957431"/>
              <a:gd name="connsiteY3" fmla="*/ 436656 h 544232"/>
              <a:gd name="connsiteX4" fmla="*/ 383870 w 957431"/>
              <a:gd name="connsiteY4" fmla="*/ 541842 h 544232"/>
              <a:gd name="connsiteX5" fmla="*/ 0 w 957431"/>
              <a:gd name="connsiteY5" fmla="*/ 544232 h 544232"/>
              <a:gd name="connsiteX6" fmla="*/ 0 w 957431"/>
              <a:gd name="connsiteY6" fmla="*/ 0 h 544232"/>
              <a:gd name="connsiteX0" fmla="*/ 3732 w 961163"/>
              <a:gd name="connsiteY0" fmla="*/ 0 h 544232"/>
              <a:gd name="connsiteX1" fmla="*/ 961163 w 961163"/>
              <a:gd name="connsiteY1" fmla="*/ 0 h 544232"/>
              <a:gd name="connsiteX2" fmla="*/ 961163 w 961163"/>
              <a:gd name="connsiteY2" fmla="*/ 436656 h 544232"/>
              <a:gd name="connsiteX3" fmla="*/ 387602 w 961163"/>
              <a:gd name="connsiteY3" fmla="*/ 436656 h 544232"/>
              <a:gd name="connsiteX4" fmla="*/ 387602 w 961163"/>
              <a:gd name="connsiteY4" fmla="*/ 541842 h 544232"/>
              <a:gd name="connsiteX5" fmla="*/ 0 w 961163"/>
              <a:gd name="connsiteY5" fmla="*/ 544232 h 544232"/>
              <a:gd name="connsiteX6" fmla="*/ 3732 w 961163"/>
              <a:gd name="connsiteY6" fmla="*/ 0 h 544232"/>
              <a:gd name="connsiteX0" fmla="*/ 0 w 957431"/>
              <a:gd name="connsiteY0" fmla="*/ 0 h 541842"/>
              <a:gd name="connsiteX1" fmla="*/ 957431 w 957431"/>
              <a:gd name="connsiteY1" fmla="*/ 0 h 541842"/>
              <a:gd name="connsiteX2" fmla="*/ 957431 w 957431"/>
              <a:gd name="connsiteY2" fmla="*/ 436656 h 541842"/>
              <a:gd name="connsiteX3" fmla="*/ 383870 w 957431"/>
              <a:gd name="connsiteY3" fmla="*/ 436656 h 541842"/>
              <a:gd name="connsiteX4" fmla="*/ 383870 w 957431"/>
              <a:gd name="connsiteY4" fmla="*/ 541842 h 541842"/>
              <a:gd name="connsiteX5" fmla="*/ 0 w 957431"/>
              <a:gd name="connsiteY5" fmla="*/ 540610 h 541842"/>
              <a:gd name="connsiteX6" fmla="*/ 0 w 957431"/>
              <a:gd name="connsiteY6" fmla="*/ 0 h 541842"/>
              <a:gd name="connsiteX0" fmla="*/ 0 w 957431"/>
              <a:gd name="connsiteY0" fmla="*/ 0 h 544232"/>
              <a:gd name="connsiteX1" fmla="*/ 957431 w 957431"/>
              <a:gd name="connsiteY1" fmla="*/ 0 h 544232"/>
              <a:gd name="connsiteX2" fmla="*/ 957431 w 957431"/>
              <a:gd name="connsiteY2" fmla="*/ 436656 h 544232"/>
              <a:gd name="connsiteX3" fmla="*/ 383870 w 957431"/>
              <a:gd name="connsiteY3" fmla="*/ 436656 h 544232"/>
              <a:gd name="connsiteX4" fmla="*/ 383870 w 957431"/>
              <a:gd name="connsiteY4" fmla="*/ 541842 h 544232"/>
              <a:gd name="connsiteX5" fmla="*/ 0 w 957431"/>
              <a:gd name="connsiteY5" fmla="*/ 544232 h 544232"/>
              <a:gd name="connsiteX6" fmla="*/ 0 w 957431"/>
              <a:gd name="connsiteY6" fmla="*/ 0 h 544232"/>
              <a:gd name="connsiteX0" fmla="*/ 3732 w 961163"/>
              <a:gd name="connsiteY0" fmla="*/ 0 h 541842"/>
              <a:gd name="connsiteX1" fmla="*/ 961163 w 961163"/>
              <a:gd name="connsiteY1" fmla="*/ 0 h 541842"/>
              <a:gd name="connsiteX2" fmla="*/ 961163 w 961163"/>
              <a:gd name="connsiteY2" fmla="*/ 436656 h 541842"/>
              <a:gd name="connsiteX3" fmla="*/ 387602 w 961163"/>
              <a:gd name="connsiteY3" fmla="*/ 436656 h 541842"/>
              <a:gd name="connsiteX4" fmla="*/ 387602 w 961163"/>
              <a:gd name="connsiteY4" fmla="*/ 541842 h 541842"/>
              <a:gd name="connsiteX5" fmla="*/ 0 w 961163"/>
              <a:gd name="connsiteY5" fmla="*/ 540610 h 541842"/>
              <a:gd name="connsiteX6" fmla="*/ 3732 w 961163"/>
              <a:gd name="connsiteY6" fmla="*/ 0 h 54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163" h="541842">
                <a:moveTo>
                  <a:pt x="3732" y="0"/>
                </a:moveTo>
                <a:lnTo>
                  <a:pt x="961163" y="0"/>
                </a:lnTo>
                <a:lnTo>
                  <a:pt x="961163" y="436656"/>
                </a:lnTo>
                <a:lnTo>
                  <a:pt x="387602" y="436656"/>
                </a:lnTo>
                <a:cubicBezTo>
                  <a:pt x="386544" y="472925"/>
                  <a:pt x="388660" y="505573"/>
                  <a:pt x="387602" y="541842"/>
                </a:cubicBezTo>
                <a:lnTo>
                  <a:pt x="0" y="540610"/>
                </a:lnTo>
                <a:lnTo>
                  <a:pt x="37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47104" y="5089532"/>
            <a:ext cx="1476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Smart NIC vRouter</a:t>
            </a:r>
          </a:p>
        </p:txBody>
      </p:sp>
      <p:sp>
        <p:nvSpPr>
          <p:cNvPr id="44" name="Hexagon 43"/>
          <p:cNvSpPr/>
          <p:nvPr/>
        </p:nvSpPr>
        <p:spPr>
          <a:xfrm>
            <a:off x="5387893" y="4088474"/>
            <a:ext cx="299987" cy="267495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671" y="4106066"/>
            <a:ext cx="234432" cy="234431"/>
          </a:xfrm>
          <a:prstGeom prst="rect">
            <a:avLst/>
          </a:prstGeom>
        </p:spPr>
      </p:pic>
      <p:sp>
        <p:nvSpPr>
          <p:cNvPr id="46" name="Freeform 45"/>
          <p:cNvSpPr/>
          <p:nvPr/>
        </p:nvSpPr>
        <p:spPr>
          <a:xfrm flipH="1">
            <a:off x="6053977" y="2864498"/>
            <a:ext cx="1145488" cy="1834615"/>
          </a:xfrm>
          <a:custGeom>
            <a:avLst/>
            <a:gdLst>
              <a:gd name="connsiteX0" fmla="*/ 1785257 w 1785257"/>
              <a:gd name="connsiteY0" fmla="*/ 0 h 1273628"/>
              <a:gd name="connsiteX1" fmla="*/ 1785257 w 1785257"/>
              <a:gd name="connsiteY1" fmla="*/ 293914 h 1273628"/>
              <a:gd name="connsiteX2" fmla="*/ 0 w 1785257"/>
              <a:gd name="connsiteY2" fmla="*/ 979714 h 1273628"/>
              <a:gd name="connsiteX3" fmla="*/ 0 w 1785257"/>
              <a:gd name="connsiteY3" fmla="*/ 1273628 h 1273628"/>
              <a:gd name="connsiteX0" fmla="*/ 1785257 w 1785265"/>
              <a:gd name="connsiteY0" fmla="*/ 0 h 1273628"/>
              <a:gd name="connsiteX1" fmla="*/ 1785257 w 1785265"/>
              <a:gd name="connsiteY1" fmla="*/ 293914 h 1273628"/>
              <a:gd name="connsiteX2" fmla="*/ 0 w 1785265"/>
              <a:gd name="connsiteY2" fmla="*/ 979714 h 1273628"/>
              <a:gd name="connsiteX3" fmla="*/ 0 w 1785265"/>
              <a:gd name="connsiteY3" fmla="*/ 1273628 h 1273628"/>
              <a:gd name="connsiteX0" fmla="*/ 1785262 w 1785267"/>
              <a:gd name="connsiteY0" fmla="*/ 0 h 1273628"/>
              <a:gd name="connsiteX1" fmla="*/ 1785262 w 1785267"/>
              <a:gd name="connsiteY1" fmla="*/ 293914 h 1273628"/>
              <a:gd name="connsiteX2" fmla="*/ 5 w 1785267"/>
              <a:gd name="connsiteY2" fmla="*/ 979714 h 1273628"/>
              <a:gd name="connsiteX3" fmla="*/ 5 w 1785267"/>
              <a:gd name="connsiteY3" fmla="*/ 1273628 h 1273628"/>
              <a:gd name="connsiteX0" fmla="*/ 1782087 w 1785267"/>
              <a:gd name="connsiteY0" fmla="*/ 0 h 1270453"/>
              <a:gd name="connsiteX1" fmla="*/ 1785262 w 1785267"/>
              <a:gd name="connsiteY1" fmla="*/ 290739 h 1270453"/>
              <a:gd name="connsiteX2" fmla="*/ 5 w 1785267"/>
              <a:gd name="connsiteY2" fmla="*/ 976539 h 1270453"/>
              <a:gd name="connsiteX3" fmla="*/ 5 w 1785267"/>
              <a:gd name="connsiteY3" fmla="*/ 1270453 h 1270453"/>
              <a:gd name="connsiteX0" fmla="*/ 1782087 w 1785267"/>
              <a:gd name="connsiteY0" fmla="*/ 0 h 1273628"/>
              <a:gd name="connsiteX1" fmla="*/ 1785262 w 1785267"/>
              <a:gd name="connsiteY1" fmla="*/ 290739 h 1273628"/>
              <a:gd name="connsiteX2" fmla="*/ 5 w 1785267"/>
              <a:gd name="connsiteY2" fmla="*/ 976539 h 1273628"/>
              <a:gd name="connsiteX3" fmla="*/ 6355 w 1785267"/>
              <a:gd name="connsiteY3" fmla="*/ 1273628 h 1273628"/>
              <a:gd name="connsiteX0" fmla="*/ 1782087 w 1785267"/>
              <a:gd name="connsiteY0" fmla="*/ 0 h 1276803"/>
              <a:gd name="connsiteX1" fmla="*/ 1785262 w 1785267"/>
              <a:gd name="connsiteY1" fmla="*/ 290739 h 1276803"/>
              <a:gd name="connsiteX2" fmla="*/ 5 w 1785267"/>
              <a:gd name="connsiteY2" fmla="*/ 976539 h 1276803"/>
              <a:gd name="connsiteX3" fmla="*/ 5 w 1785267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81" h="1276803">
                <a:moveTo>
                  <a:pt x="1782101" y="0"/>
                </a:moveTo>
                <a:cubicBezTo>
                  <a:pt x="1783159" y="96913"/>
                  <a:pt x="1784218" y="193826"/>
                  <a:pt x="1785276" y="290739"/>
                </a:cubicBezTo>
                <a:cubicBezTo>
                  <a:pt x="1788904" y="723900"/>
                  <a:pt x="-6784" y="510268"/>
                  <a:pt x="19" y="976539"/>
                </a:cubicBezTo>
                <a:lnTo>
                  <a:pt x="19" y="1276803"/>
                </a:lnTo>
              </a:path>
            </a:pathLst>
          </a:custGeom>
          <a:noFill/>
          <a:ln w="3175"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7" name="Picture 46" descr="Generic Router 2.png"/>
          <p:cNvPicPr>
            <a:picLocks noChangeAspect="1"/>
          </p:cNvPicPr>
          <p:nvPr/>
        </p:nvPicPr>
        <p:blipFill>
          <a:blip r:embed="rId5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5955" y="4708491"/>
            <a:ext cx="237914" cy="23208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185923" y="4873045"/>
            <a:ext cx="134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Public Cloud Instance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15686" y="3429043"/>
            <a:ext cx="188075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L4 policy configurations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46910" y="1901534"/>
            <a:ext cx="1050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>
          <a:xfrm rot="16200000" flipV="1">
            <a:off x="2421987" y="1573631"/>
            <a:ext cx="333118" cy="387895"/>
          </a:xfrm>
          <a:prstGeom prst="upArrow">
            <a:avLst>
              <a:gd name="adj1" fmla="val 59111"/>
              <a:gd name="adj2" fmla="val 4375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Up Arrow 51"/>
          <p:cNvSpPr/>
          <p:nvPr/>
        </p:nvSpPr>
        <p:spPr>
          <a:xfrm flipV="1">
            <a:off x="1780016" y="2308512"/>
            <a:ext cx="403073" cy="387895"/>
          </a:xfrm>
          <a:prstGeom prst="upArrow">
            <a:avLst>
              <a:gd name="adj1" fmla="val 59111"/>
              <a:gd name="adj2" fmla="val 4375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ght Brace 52"/>
          <p:cNvSpPr/>
          <p:nvPr/>
        </p:nvSpPr>
        <p:spPr>
          <a:xfrm>
            <a:off x="9285270" y="3337808"/>
            <a:ext cx="374033" cy="2137395"/>
          </a:xfrm>
          <a:prstGeom prst="rightBrace">
            <a:avLst>
              <a:gd name="adj1" fmla="val 3871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32991" y="3828299"/>
            <a:ext cx="170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Policy Enforcement points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68677" y="2158379"/>
            <a:ext cx="144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&amp; Policy Definition</a:t>
            </a:r>
          </a:p>
        </p:txBody>
      </p:sp>
      <p:sp>
        <p:nvSpPr>
          <p:cNvPr id="56" name="Right Brace 55"/>
          <p:cNvSpPr/>
          <p:nvPr/>
        </p:nvSpPr>
        <p:spPr>
          <a:xfrm>
            <a:off x="9303774" y="1381068"/>
            <a:ext cx="329216" cy="1815096"/>
          </a:xfrm>
          <a:prstGeom prst="rightBrace">
            <a:avLst>
              <a:gd name="adj1" fmla="val 3871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457688" y="4601871"/>
            <a:ext cx="1014899" cy="323765"/>
          </a:xfrm>
          <a:prstGeom prst="roundRect">
            <a:avLst>
              <a:gd name="adj" fmla="val 1988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8" name="Picture 57" descr="Generic Router 2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2200475" y="4635365"/>
            <a:ext cx="237914" cy="2320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6936" y="4309469"/>
            <a:ext cx="376872" cy="28393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8181" y="1425740"/>
            <a:ext cx="523111" cy="523112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1235811" y="2773360"/>
            <a:ext cx="1692349" cy="338294"/>
          </a:xfrm>
          <a:prstGeom prst="roundRect">
            <a:avLst>
              <a:gd name="adj" fmla="val 200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FW </a:t>
            </a:r>
            <a:r>
              <a:rPr lang="en-US" sz="1200" dirty="0" err="1">
                <a:solidFill>
                  <a:schemeClr val="tx2"/>
                </a:solidFill>
              </a:rPr>
              <a:t>Mgmt</a:t>
            </a:r>
            <a:r>
              <a:rPr lang="en-US" sz="1200" dirty="0">
                <a:solidFill>
                  <a:schemeClr val="tx2"/>
                </a:solidFill>
              </a:rPr>
              <a:t> Platform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85528" y="2506811"/>
            <a:ext cx="136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Tags, Address </a:t>
            </a:r>
            <a:r>
              <a:rPr lang="en-US" sz="12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Groups &amp; </a:t>
            </a:r>
            <a:r>
              <a:rPr lang="en-US" sz="1200" i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FW Policies through API’s</a:t>
            </a:r>
            <a:endParaRPr lang="en-US" sz="1200" i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57688" y="4899027"/>
            <a:ext cx="144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Host Based L7 Firewall</a:t>
            </a:r>
            <a:endParaRPr lang="en-US" sz="1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419" y="4477273"/>
            <a:ext cx="501617" cy="377911"/>
          </a:xfrm>
          <a:prstGeom prst="rect">
            <a:avLst/>
          </a:prstGeom>
        </p:spPr>
      </p:pic>
      <p:sp>
        <p:nvSpPr>
          <p:cNvPr id="65" name="Freeform 64"/>
          <p:cNvSpPr/>
          <p:nvPr/>
        </p:nvSpPr>
        <p:spPr>
          <a:xfrm>
            <a:off x="2301834" y="2860395"/>
            <a:ext cx="2100724" cy="1763698"/>
          </a:xfrm>
          <a:custGeom>
            <a:avLst/>
            <a:gdLst>
              <a:gd name="connsiteX0" fmla="*/ 1785257 w 1785257"/>
              <a:gd name="connsiteY0" fmla="*/ 0 h 1273628"/>
              <a:gd name="connsiteX1" fmla="*/ 1785257 w 1785257"/>
              <a:gd name="connsiteY1" fmla="*/ 293914 h 1273628"/>
              <a:gd name="connsiteX2" fmla="*/ 0 w 1785257"/>
              <a:gd name="connsiteY2" fmla="*/ 979714 h 1273628"/>
              <a:gd name="connsiteX3" fmla="*/ 0 w 1785257"/>
              <a:gd name="connsiteY3" fmla="*/ 1273628 h 1273628"/>
              <a:gd name="connsiteX0" fmla="*/ 1785257 w 1785265"/>
              <a:gd name="connsiteY0" fmla="*/ 0 h 1273628"/>
              <a:gd name="connsiteX1" fmla="*/ 1785257 w 1785265"/>
              <a:gd name="connsiteY1" fmla="*/ 293914 h 1273628"/>
              <a:gd name="connsiteX2" fmla="*/ 0 w 1785265"/>
              <a:gd name="connsiteY2" fmla="*/ 979714 h 1273628"/>
              <a:gd name="connsiteX3" fmla="*/ 0 w 1785265"/>
              <a:gd name="connsiteY3" fmla="*/ 1273628 h 1273628"/>
              <a:gd name="connsiteX0" fmla="*/ 1785262 w 1785267"/>
              <a:gd name="connsiteY0" fmla="*/ 0 h 1273628"/>
              <a:gd name="connsiteX1" fmla="*/ 1785262 w 1785267"/>
              <a:gd name="connsiteY1" fmla="*/ 293914 h 1273628"/>
              <a:gd name="connsiteX2" fmla="*/ 5 w 1785267"/>
              <a:gd name="connsiteY2" fmla="*/ 979714 h 1273628"/>
              <a:gd name="connsiteX3" fmla="*/ 5 w 1785267"/>
              <a:gd name="connsiteY3" fmla="*/ 1273628 h 1273628"/>
              <a:gd name="connsiteX0" fmla="*/ 1782087 w 1785267"/>
              <a:gd name="connsiteY0" fmla="*/ 0 h 1270453"/>
              <a:gd name="connsiteX1" fmla="*/ 1785262 w 1785267"/>
              <a:gd name="connsiteY1" fmla="*/ 290739 h 1270453"/>
              <a:gd name="connsiteX2" fmla="*/ 5 w 1785267"/>
              <a:gd name="connsiteY2" fmla="*/ 976539 h 1270453"/>
              <a:gd name="connsiteX3" fmla="*/ 5 w 1785267"/>
              <a:gd name="connsiteY3" fmla="*/ 1270453 h 1270453"/>
              <a:gd name="connsiteX0" fmla="*/ 1782087 w 1785267"/>
              <a:gd name="connsiteY0" fmla="*/ 0 h 1273628"/>
              <a:gd name="connsiteX1" fmla="*/ 1785262 w 1785267"/>
              <a:gd name="connsiteY1" fmla="*/ 290739 h 1273628"/>
              <a:gd name="connsiteX2" fmla="*/ 5 w 1785267"/>
              <a:gd name="connsiteY2" fmla="*/ 976539 h 1273628"/>
              <a:gd name="connsiteX3" fmla="*/ 6355 w 1785267"/>
              <a:gd name="connsiteY3" fmla="*/ 1273628 h 1273628"/>
              <a:gd name="connsiteX0" fmla="*/ 1782087 w 1785267"/>
              <a:gd name="connsiteY0" fmla="*/ 0 h 1276803"/>
              <a:gd name="connsiteX1" fmla="*/ 1785262 w 1785267"/>
              <a:gd name="connsiteY1" fmla="*/ 290739 h 1276803"/>
              <a:gd name="connsiteX2" fmla="*/ 5 w 1785267"/>
              <a:gd name="connsiteY2" fmla="*/ 976539 h 1276803"/>
              <a:gd name="connsiteX3" fmla="*/ 5 w 1785267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81" h="1276803">
                <a:moveTo>
                  <a:pt x="1782101" y="0"/>
                </a:moveTo>
                <a:cubicBezTo>
                  <a:pt x="1783159" y="96913"/>
                  <a:pt x="1784218" y="193826"/>
                  <a:pt x="1785276" y="290739"/>
                </a:cubicBezTo>
                <a:cubicBezTo>
                  <a:pt x="1788904" y="723900"/>
                  <a:pt x="-6784" y="510268"/>
                  <a:pt x="19" y="976539"/>
                </a:cubicBezTo>
                <a:lnTo>
                  <a:pt x="19" y="1276803"/>
                </a:lnTo>
              </a:path>
            </a:pathLst>
          </a:custGeom>
          <a:noFill/>
          <a:ln w="3175"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778609" y="3120127"/>
            <a:ext cx="346441" cy="1220370"/>
          </a:xfrm>
          <a:custGeom>
            <a:avLst/>
            <a:gdLst>
              <a:gd name="connsiteX0" fmla="*/ 1785257 w 1785257"/>
              <a:gd name="connsiteY0" fmla="*/ 0 h 1273628"/>
              <a:gd name="connsiteX1" fmla="*/ 1785257 w 1785257"/>
              <a:gd name="connsiteY1" fmla="*/ 293914 h 1273628"/>
              <a:gd name="connsiteX2" fmla="*/ 0 w 1785257"/>
              <a:gd name="connsiteY2" fmla="*/ 979714 h 1273628"/>
              <a:gd name="connsiteX3" fmla="*/ 0 w 1785257"/>
              <a:gd name="connsiteY3" fmla="*/ 1273628 h 1273628"/>
              <a:gd name="connsiteX0" fmla="*/ 1785257 w 1785265"/>
              <a:gd name="connsiteY0" fmla="*/ 0 h 1273628"/>
              <a:gd name="connsiteX1" fmla="*/ 1785257 w 1785265"/>
              <a:gd name="connsiteY1" fmla="*/ 293914 h 1273628"/>
              <a:gd name="connsiteX2" fmla="*/ 0 w 1785265"/>
              <a:gd name="connsiteY2" fmla="*/ 979714 h 1273628"/>
              <a:gd name="connsiteX3" fmla="*/ 0 w 1785265"/>
              <a:gd name="connsiteY3" fmla="*/ 1273628 h 1273628"/>
              <a:gd name="connsiteX0" fmla="*/ 1785262 w 1785267"/>
              <a:gd name="connsiteY0" fmla="*/ 0 h 1273628"/>
              <a:gd name="connsiteX1" fmla="*/ 1785262 w 1785267"/>
              <a:gd name="connsiteY1" fmla="*/ 293914 h 1273628"/>
              <a:gd name="connsiteX2" fmla="*/ 5 w 1785267"/>
              <a:gd name="connsiteY2" fmla="*/ 979714 h 1273628"/>
              <a:gd name="connsiteX3" fmla="*/ 5 w 1785267"/>
              <a:gd name="connsiteY3" fmla="*/ 1273628 h 1273628"/>
              <a:gd name="connsiteX0" fmla="*/ 1782087 w 1785267"/>
              <a:gd name="connsiteY0" fmla="*/ 0 h 1270453"/>
              <a:gd name="connsiteX1" fmla="*/ 1785262 w 1785267"/>
              <a:gd name="connsiteY1" fmla="*/ 290739 h 1270453"/>
              <a:gd name="connsiteX2" fmla="*/ 5 w 1785267"/>
              <a:gd name="connsiteY2" fmla="*/ 976539 h 1270453"/>
              <a:gd name="connsiteX3" fmla="*/ 5 w 1785267"/>
              <a:gd name="connsiteY3" fmla="*/ 1270453 h 1270453"/>
              <a:gd name="connsiteX0" fmla="*/ 1782087 w 1785267"/>
              <a:gd name="connsiteY0" fmla="*/ 0 h 1273628"/>
              <a:gd name="connsiteX1" fmla="*/ 1785262 w 1785267"/>
              <a:gd name="connsiteY1" fmla="*/ 290739 h 1273628"/>
              <a:gd name="connsiteX2" fmla="*/ 5 w 1785267"/>
              <a:gd name="connsiteY2" fmla="*/ 976539 h 1273628"/>
              <a:gd name="connsiteX3" fmla="*/ 6355 w 1785267"/>
              <a:gd name="connsiteY3" fmla="*/ 1273628 h 1273628"/>
              <a:gd name="connsiteX0" fmla="*/ 1782087 w 1785267"/>
              <a:gd name="connsiteY0" fmla="*/ 0 h 1276803"/>
              <a:gd name="connsiteX1" fmla="*/ 1785262 w 1785267"/>
              <a:gd name="connsiteY1" fmla="*/ 290739 h 1276803"/>
              <a:gd name="connsiteX2" fmla="*/ 5 w 1785267"/>
              <a:gd name="connsiteY2" fmla="*/ 976539 h 1276803"/>
              <a:gd name="connsiteX3" fmla="*/ 5 w 1785267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81" h="1276803">
                <a:moveTo>
                  <a:pt x="1782101" y="0"/>
                </a:moveTo>
                <a:cubicBezTo>
                  <a:pt x="1783159" y="96913"/>
                  <a:pt x="1784218" y="193826"/>
                  <a:pt x="1785276" y="290739"/>
                </a:cubicBezTo>
                <a:cubicBezTo>
                  <a:pt x="1788904" y="723900"/>
                  <a:pt x="-6784" y="510268"/>
                  <a:pt x="19" y="976539"/>
                </a:cubicBezTo>
                <a:lnTo>
                  <a:pt x="19" y="1276803"/>
                </a:lnTo>
              </a:path>
            </a:pathLst>
          </a:custGeom>
          <a:noFill/>
          <a:ln w="31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092663" y="3111654"/>
            <a:ext cx="851300" cy="1366404"/>
          </a:xfrm>
          <a:custGeom>
            <a:avLst/>
            <a:gdLst>
              <a:gd name="connsiteX0" fmla="*/ 1785257 w 1785257"/>
              <a:gd name="connsiteY0" fmla="*/ 0 h 1273628"/>
              <a:gd name="connsiteX1" fmla="*/ 1785257 w 1785257"/>
              <a:gd name="connsiteY1" fmla="*/ 293914 h 1273628"/>
              <a:gd name="connsiteX2" fmla="*/ 0 w 1785257"/>
              <a:gd name="connsiteY2" fmla="*/ 979714 h 1273628"/>
              <a:gd name="connsiteX3" fmla="*/ 0 w 1785257"/>
              <a:gd name="connsiteY3" fmla="*/ 1273628 h 1273628"/>
              <a:gd name="connsiteX0" fmla="*/ 1785257 w 1785265"/>
              <a:gd name="connsiteY0" fmla="*/ 0 h 1273628"/>
              <a:gd name="connsiteX1" fmla="*/ 1785257 w 1785265"/>
              <a:gd name="connsiteY1" fmla="*/ 293914 h 1273628"/>
              <a:gd name="connsiteX2" fmla="*/ 0 w 1785265"/>
              <a:gd name="connsiteY2" fmla="*/ 979714 h 1273628"/>
              <a:gd name="connsiteX3" fmla="*/ 0 w 1785265"/>
              <a:gd name="connsiteY3" fmla="*/ 1273628 h 1273628"/>
              <a:gd name="connsiteX0" fmla="*/ 1785262 w 1785267"/>
              <a:gd name="connsiteY0" fmla="*/ 0 h 1273628"/>
              <a:gd name="connsiteX1" fmla="*/ 1785262 w 1785267"/>
              <a:gd name="connsiteY1" fmla="*/ 293914 h 1273628"/>
              <a:gd name="connsiteX2" fmla="*/ 5 w 1785267"/>
              <a:gd name="connsiteY2" fmla="*/ 979714 h 1273628"/>
              <a:gd name="connsiteX3" fmla="*/ 5 w 1785267"/>
              <a:gd name="connsiteY3" fmla="*/ 1273628 h 1273628"/>
              <a:gd name="connsiteX0" fmla="*/ 1782087 w 1785267"/>
              <a:gd name="connsiteY0" fmla="*/ 0 h 1270453"/>
              <a:gd name="connsiteX1" fmla="*/ 1785262 w 1785267"/>
              <a:gd name="connsiteY1" fmla="*/ 290739 h 1270453"/>
              <a:gd name="connsiteX2" fmla="*/ 5 w 1785267"/>
              <a:gd name="connsiteY2" fmla="*/ 976539 h 1270453"/>
              <a:gd name="connsiteX3" fmla="*/ 5 w 1785267"/>
              <a:gd name="connsiteY3" fmla="*/ 1270453 h 1270453"/>
              <a:gd name="connsiteX0" fmla="*/ 1782087 w 1785267"/>
              <a:gd name="connsiteY0" fmla="*/ 0 h 1273628"/>
              <a:gd name="connsiteX1" fmla="*/ 1785262 w 1785267"/>
              <a:gd name="connsiteY1" fmla="*/ 290739 h 1273628"/>
              <a:gd name="connsiteX2" fmla="*/ 5 w 1785267"/>
              <a:gd name="connsiteY2" fmla="*/ 976539 h 1273628"/>
              <a:gd name="connsiteX3" fmla="*/ 6355 w 1785267"/>
              <a:gd name="connsiteY3" fmla="*/ 1273628 h 1273628"/>
              <a:gd name="connsiteX0" fmla="*/ 1782087 w 1785267"/>
              <a:gd name="connsiteY0" fmla="*/ 0 h 1276803"/>
              <a:gd name="connsiteX1" fmla="*/ 1785262 w 1785267"/>
              <a:gd name="connsiteY1" fmla="*/ 290739 h 1276803"/>
              <a:gd name="connsiteX2" fmla="*/ 5 w 1785267"/>
              <a:gd name="connsiteY2" fmla="*/ 976539 h 1276803"/>
              <a:gd name="connsiteX3" fmla="*/ 5 w 1785267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  <a:gd name="connsiteX0" fmla="*/ 1782101 w 1785281"/>
              <a:gd name="connsiteY0" fmla="*/ 0 h 1276803"/>
              <a:gd name="connsiteX1" fmla="*/ 1785276 w 1785281"/>
              <a:gd name="connsiteY1" fmla="*/ 290739 h 1276803"/>
              <a:gd name="connsiteX2" fmla="*/ 19 w 1785281"/>
              <a:gd name="connsiteY2" fmla="*/ 976539 h 1276803"/>
              <a:gd name="connsiteX3" fmla="*/ 19 w 1785281"/>
              <a:gd name="connsiteY3" fmla="*/ 1276803 h 12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81" h="1276803">
                <a:moveTo>
                  <a:pt x="1782101" y="0"/>
                </a:moveTo>
                <a:cubicBezTo>
                  <a:pt x="1783159" y="96913"/>
                  <a:pt x="1784218" y="193826"/>
                  <a:pt x="1785276" y="290739"/>
                </a:cubicBezTo>
                <a:cubicBezTo>
                  <a:pt x="1788904" y="723900"/>
                  <a:pt x="-6784" y="510268"/>
                  <a:pt x="19" y="976539"/>
                </a:cubicBezTo>
                <a:lnTo>
                  <a:pt x="19" y="1276803"/>
                </a:lnTo>
              </a:path>
            </a:pathLst>
          </a:custGeom>
          <a:noFill/>
          <a:ln w="31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883355" y="5782642"/>
            <a:ext cx="223474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1166912" y="5454396"/>
            <a:ext cx="1227686" cy="4376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522778" y="5801165"/>
            <a:ext cx="637600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970256" y="5434692"/>
            <a:ext cx="3405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vRouter enforcing L4 policies and sending traffic to L7 FW for advanced security services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68230" y="2067407"/>
            <a:ext cx="928213" cy="241105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i="1">
                <a:solidFill>
                  <a:schemeClr val="tx2"/>
                </a:solidFill>
                <a:latin typeface="Arial"/>
                <a:cs typeface="Arial"/>
              </a:rPr>
              <a:t>Analytics</a:t>
            </a:r>
            <a:endParaRPr lang="en-US" sz="1400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58168" y="2065725"/>
            <a:ext cx="928213" cy="241105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i="1" dirty="0">
                <a:solidFill>
                  <a:schemeClr val="tx2"/>
                </a:solidFill>
                <a:latin typeface="Arial"/>
                <a:cs typeface="Arial"/>
              </a:rPr>
              <a:t>Config</a:t>
            </a:r>
          </a:p>
        </p:txBody>
      </p:sp>
      <p:sp>
        <p:nvSpPr>
          <p:cNvPr id="74" name="Arc 73"/>
          <p:cNvSpPr/>
          <p:nvPr/>
        </p:nvSpPr>
        <p:spPr>
          <a:xfrm>
            <a:off x="2583219" y="2409851"/>
            <a:ext cx="2168772" cy="1371954"/>
          </a:xfrm>
          <a:prstGeom prst="arc">
            <a:avLst>
              <a:gd name="adj1" fmla="val 12029087"/>
              <a:gd name="adj2" fmla="val 18485859"/>
            </a:avLst>
          </a:prstGeom>
          <a:ln>
            <a:solidFill>
              <a:schemeClr val="accent4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236390" y="979328"/>
            <a:ext cx="1275005" cy="955214"/>
            <a:chOff x="4769696" y="723900"/>
            <a:chExt cx="1402504" cy="1050735"/>
          </a:xfrm>
        </p:grpSpPr>
        <p:grpSp>
          <p:nvGrpSpPr>
            <p:cNvPr id="76" name="Group 75"/>
            <p:cNvGrpSpPr/>
            <p:nvPr/>
          </p:nvGrpSpPr>
          <p:grpSpPr>
            <a:xfrm>
              <a:off x="4769696" y="723900"/>
              <a:ext cx="1402504" cy="1050735"/>
              <a:chOff x="718523" y="981176"/>
              <a:chExt cx="1402504" cy="1050735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70000"/>
              </a:blip>
              <a:stretch>
                <a:fillRect/>
              </a:stretch>
            </p:blipFill>
            <p:spPr>
              <a:xfrm>
                <a:off x="718523" y="981176"/>
                <a:ext cx="1402504" cy="105073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85000"/>
              </a:blip>
              <a:stretch>
                <a:fillRect/>
              </a:stretch>
            </p:blipFill>
            <p:spPr>
              <a:xfrm>
                <a:off x="1276750" y="1368668"/>
                <a:ext cx="292377" cy="292378"/>
              </a:xfrm>
              <a:prstGeom prst="rect">
                <a:avLst/>
              </a:prstGeom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5192538" y="1446648"/>
              <a:ext cx="588152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Apps</a:t>
              </a:r>
            </a:p>
          </p:txBody>
        </p:sp>
      </p:grpSp>
      <p:sp>
        <p:nvSpPr>
          <p:cNvPr id="80" name="Shape 649"/>
          <p:cNvSpPr/>
          <p:nvPr/>
        </p:nvSpPr>
        <p:spPr>
          <a:xfrm>
            <a:off x="7004609" y="2264612"/>
            <a:ext cx="2360625" cy="73072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HA enabled, logically centralized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On-</a:t>
            </a:r>
            <a:r>
              <a:rPr lang="en-US" sz="1000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prem</a:t>
            </a:r>
            <a:r>
              <a:rPr lang="en-US" sz="1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/ Public Cloud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Connectivity, Security Policies &amp; Analytics / Monitoring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96" y="2435518"/>
            <a:ext cx="381348" cy="355432"/>
          </a:xfrm>
          <a:prstGeom prst="rect">
            <a:avLst/>
          </a:prstGeom>
        </p:spPr>
      </p:pic>
      <p:sp>
        <p:nvSpPr>
          <p:cNvPr id="27" name="Up Arrow 26"/>
          <p:cNvSpPr/>
          <p:nvPr/>
        </p:nvSpPr>
        <p:spPr>
          <a:xfrm flipV="1">
            <a:off x="4547456" y="2083222"/>
            <a:ext cx="647074" cy="41348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58" y="6211726"/>
            <a:ext cx="874188" cy="293784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433888" y="6398728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053"/>
            <a:ext cx="12056196" cy="573846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Tungsten Fabric Evolution to Micro services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12570" y="1679127"/>
            <a:ext cx="4668264" cy="4432167"/>
            <a:chOff x="7412570" y="1679127"/>
            <a:chExt cx="4668264" cy="4432167"/>
          </a:xfrm>
        </p:grpSpPr>
        <p:sp>
          <p:nvSpPr>
            <p:cNvPr id="6" name="Shape 473"/>
            <p:cNvSpPr/>
            <p:nvPr/>
          </p:nvSpPr>
          <p:spPr>
            <a:xfrm>
              <a:off x="9205900" y="5244775"/>
              <a:ext cx="2641129" cy="751067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</a:rPr>
                <a:t>Contrail 5.X (Containers)</a:t>
              </a:r>
              <a:endParaRPr sz="1600" b="1">
                <a:solidFill>
                  <a:schemeClr val="tx2"/>
                </a:solidFill>
              </a:endParaRPr>
            </a:p>
            <a:p>
              <a:pPr algn="ctr"/>
              <a:r>
                <a:rPr lang="en-US" sz="1600" b="1" dirty="0" err="1">
                  <a:solidFill>
                    <a:schemeClr val="tx2"/>
                  </a:solidFill>
                </a:rPr>
                <a:t>Microservices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endParaRPr sz="1600" b="1" dirty="0">
                <a:solidFill>
                  <a:schemeClr val="tx2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(SDN Controller)</a:t>
              </a:r>
              <a:endParaRPr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7" name="Shape 49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32962" y="3072272"/>
              <a:ext cx="717853" cy="841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49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01903" y="2279861"/>
              <a:ext cx="778931" cy="740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5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516494" y="2292818"/>
              <a:ext cx="717853" cy="682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5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81837" y="5094933"/>
              <a:ext cx="827295" cy="650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5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927" y="2309736"/>
              <a:ext cx="684596" cy="650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561"/>
            <p:cNvSpPr/>
            <p:nvPr/>
          </p:nvSpPr>
          <p:spPr>
            <a:xfrm>
              <a:off x="8181836" y="3013577"/>
              <a:ext cx="2015155" cy="34003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27-30 Containers Images</a:t>
              </a:r>
              <a:endParaRPr sz="1200">
                <a:solidFill>
                  <a:schemeClr val="tx2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412570" y="1679127"/>
              <a:ext cx="4079537" cy="4330028"/>
              <a:chOff x="7412570" y="1679127"/>
              <a:chExt cx="4079537" cy="4330028"/>
            </a:xfrm>
          </p:grpSpPr>
          <p:sp>
            <p:nvSpPr>
              <p:cNvPr id="15" name="Shape 511"/>
              <p:cNvSpPr/>
              <p:nvPr/>
            </p:nvSpPr>
            <p:spPr>
              <a:xfrm>
                <a:off x="9213536" y="4074427"/>
                <a:ext cx="283104" cy="20551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Shape 517"/>
              <p:cNvSpPr/>
              <p:nvPr/>
            </p:nvSpPr>
            <p:spPr>
              <a:xfrm>
                <a:off x="9710269" y="4312611"/>
                <a:ext cx="283104" cy="20551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7412570" y="1679127"/>
                <a:ext cx="4079537" cy="4330028"/>
                <a:chOff x="7412570" y="1679127"/>
                <a:chExt cx="4079537" cy="4330028"/>
              </a:xfrm>
            </p:grpSpPr>
            <p:sp>
              <p:nvSpPr>
                <p:cNvPr id="18" name="Shape 498"/>
                <p:cNvSpPr/>
                <p:nvPr/>
              </p:nvSpPr>
              <p:spPr>
                <a:xfrm>
                  <a:off x="8711469" y="3836227"/>
                  <a:ext cx="283104" cy="20551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7412570" y="1679127"/>
                  <a:ext cx="4079537" cy="4330028"/>
                  <a:chOff x="7412570" y="1679127"/>
                  <a:chExt cx="4079537" cy="4330028"/>
                </a:xfrm>
              </p:grpSpPr>
              <p:sp>
                <p:nvSpPr>
                  <p:cNvPr id="20" name="Shape 539"/>
                  <p:cNvSpPr/>
                  <p:nvPr/>
                </p:nvSpPr>
                <p:spPr>
                  <a:xfrm>
                    <a:off x="10709336" y="4312627"/>
                    <a:ext cx="283104" cy="205516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lt2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067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7412570" y="1679127"/>
                    <a:ext cx="4079537" cy="4330028"/>
                    <a:chOff x="7412570" y="1679127"/>
                    <a:chExt cx="4079537" cy="4330028"/>
                  </a:xfrm>
                </p:grpSpPr>
                <p:sp>
                  <p:nvSpPr>
                    <p:cNvPr id="22" name="Shape 505"/>
                    <p:cNvSpPr/>
                    <p:nvPr/>
                  </p:nvSpPr>
                  <p:spPr>
                    <a:xfrm>
                      <a:off x="8963303" y="39550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3" name="Shape 508"/>
                    <p:cNvSpPr/>
                    <p:nvPr/>
                  </p:nvSpPr>
                  <p:spPr>
                    <a:xfrm>
                      <a:off x="9213536" y="38362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4" name="Shape 515"/>
                    <p:cNvSpPr/>
                    <p:nvPr/>
                  </p:nvSpPr>
                  <p:spPr>
                    <a:xfrm>
                      <a:off x="9213536" y="43126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5" name="Shape 516"/>
                    <p:cNvSpPr/>
                    <p:nvPr/>
                  </p:nvSpPr>
                  <p:spPr>
                    <a:xfrm>
                      <a:off x="9713203" y="40744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6" name="Shape 527"/>
                    <p:cNvSpPr/>
                    <p:nvPr/>
                  </p:nvSpPr>
                  <p:spPr>
                    <a:xfrm>
                      <a:off x="10207269" y="3836227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7" name="Shape 529"/>
                    <p:cNvSpPr/>
                    <p:nvPr/>
                  </p:nvSpPr>
                  <p:spPr>
                    <a:xfrm>
                      <a:off x="10459103" y="39550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8" name="Shape 531"/>
                    <p:cNvSpPr/>
                    <p:nvPr/>
                  </p:nvSpPr>
                  <p:spPr>
                    <a:xfrm>
                      <a:off x="10207269" y="4312627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9" name="Shape 547"/>
                    <p:cNvSpPr/>
                    <p:nvPr/>
                  </p:nvSpPr>
                  <p:spPr>
                    <a:xfrm>
                      <a:off x="10459103" y="371686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0" name="Shape 548"/>
                    <p:cNvSpPr/>
                    <p:nvPr/>
                  </p:nvSpPr>
                  <p:spPr>
                    <a:xfrm>
                      <a:off x="10456169" y="466966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1" name="Shape 555"/>
                    <p:cNvSpPr/>
                    <p:nvPr/>
                  </p:nvSpPr>
                  <p:spPr>
                    <a:xfrm>
                      <a:off x="8467636" y="4670178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cxnSp>
                  <p:nvCxnSpPr>
                    <p:cNvPr id="32" name="Shape 475"/>
                    <p:cNvCxnSpPr/>
                    <p:nvPr/>
                  </p:nvCxnSpPr>
                  <p:spPr>
                    <a:xfrm>
                      <a:off x="7979769" y="1679127"/>
                      <a:ext cx="34995" cy="4330028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33" name="Shape 497"/>
                    <p:cNvSpPr/>
                    <p:nvPr/>
                  </p:nvSpPr>
                  <p:spPr>
                    <a:xfrm>
                      <a:off x="8463636" y="37168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4" name="Shape 499"/>
                    <p:cNvSpPr/>
                    <p:nvPr/>
                  </p:nvSpPr>
                  <p:spPr>
                    <a:xfrm>
                      <a:off x="8711469" y="3598027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5" name="Shape 500"/>
                    <p:cNvSpPr/>
                    <p:nvPr/>
                  </p:nvSpPr>
                  <p:spPr>
                    <a:xfrm>
                      <a:off x="8463636" y="395506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6" name="Shape 501"/>
                    <p:cNvSpPr/>
                    <p:nvPr/>
                  </p:nvSpPr>
                  <p:spPr>
                    <a:xfrm>
                      <a:off x="8963303" y="37168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7" name="Shape 502"/>
                    <p:cNvSpPr/>
                    <p:nvPr/>
                  </p:nvSpPr>
                  <p:spPr>
                    <a:xfrm>
                      <a:off x="8463636" y="347866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8" name="Shape 503"/>
                    <p:cNvSpPr/>
                    <p:nvPr/>
                  </p:nvSpPr>
                  <p:spPr>
                    <a:xfrm>
                      <a:off x="8711469" y="4074427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9" name="Shape 504"/>
                    <p:cNvSpPr/>
                    <p:nvPr/>
                  </p:nvSpPr>
                  <p:spPr>
                    <a:xfrm>
                      <a:off x="8463636" y="41932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0" name="Shape 506"/>
                    <p:cNvSpPr/>
                    <p:nvPr/>
                  </p:nvSpPr>
                  <p:spPr>
                    <a:xfrm>
                      <a:off x="8960369" y="41932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1" name="Shape 507"/>
                    <p:cNvSpPr/>
                    <p:nvPr/>
                  </p:nvSpPr>
                  <p:spPr>
                    <a:xfrm>
                      <a:off x="8711469" y="43126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2" name="Shape 509"/>
                    <p:cNvSpPr/>
                    <p:nvPr/>
                  </p:nvSpPr>
                  <p:spPr>
                    <a:xfrm>
                      <a:off x="9461369" y="3955594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3" name="Shape 510"/>
                    <p:cNvSpPr/>
                    <p:nvPr/>
                  </p:nvSpPr>
                  <p:spPr>
                    <a:xfrm>
                      <a:off x="9461369" y="3717394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4" name="Shape 512"/>
                    <p:cNvSpPr/>
                    <p:nvPr/>
                  </p:nvSpPr>
                  <p:spPr>
                    <a:xfrm>
                      <a:off x="9713203" y="38362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5" name="Shape 513"/>
                    <p:cNvSpPr/>
                    <p:nvPr/>
                  </p:nvSpPr>
                  <p:spPr>
                    <a:xfrm>
                      <a:off x="9213536" y="3598027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6" name="Shape 514"/>
                    <p:cNvSpPr/>
                    <p:nvPr/>
                  </p:nvSpPr>
                  <p:spPr>
                    <a:xfrm>
                      <a:off x="9461369" y="4193794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7" name="Shape 518"/>
                    <p:cNvSpPr/>
                    <p:nvPr/>
                  </p:nvSpPr>
                  <p:spPr>
                    <a:xfrm>
                      <a:off x="9461369" y="4431978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8" name="Shape 519"/>
                    <p:cNvSpPr/>
                    <p:nvPr/>
                  </p:nvSpPr>
                  <p:spPr>
                    <a:xfrm>
                      <a:off x="8963303" y="347866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49" name="Shape 520"/>
                    <p:cNvSpPr/>
                    <p:nvPr/>
                  </p:nvSpPr>
                  <p:spPr>
                    <a:xfrm>
                      <a:off x="8960369" y="443146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0" name="Shape 521"/>
                    <p:cNvSpPr/>
                    <p:nvPr/>
                  </p:nvSpPr>
                  <p:spPr>
                    <a:xfrm>
                      <a:off x="8463636" y="44314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1" name="Shape 522"/>
                    <p:cNvSpPr/>
                    <p:nvPr/>
                  </p:nvSpPr>
                  <p:spPr>
                    <a:xfrm>
                      <a:off x="8711469" y="4550278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2" name="Shape 523"/>
                    <p:cNvSpPr/>
                    <p:nvPr/>
                  </p:nvSpPr>
                  <p:spPr>
                    <a:xfrm>
                      <a:off x="9213536" y="45508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3" name="Shape 524"/>
                    <p:cNvSpPr/>
                    <p:nvPr/>
                  </p:nvSpPr>
                  <p:spPr>
                    <a:xfrm>
                      <a:off x="9710269" y="45508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4" name="Shape 525"/>
                    <p:cNvSpPr/>
                    <p:nvPr/>
                  </p:nvSpPr>
                  <p:spPr>
                    <a:xfrm>
                      <a:off x="9959436" y="39550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5" name="Shape 526"/>
                    <p:cNvSpPr/>
                    <p:nvPr/>
                  </p:nvSpPr>
                  <p:spPr>
                    <a:xfrm>
                      <a:off x="10207269" y="4074427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6" name="Shape 528"/>
                    <p:cNvSpPr/>
                    <p:nvPr/>
                  </p:nvSpPr>
                  <p:spPr>
                    <a:xfrm>
                      <a:off x="9959436" y="419326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7" name="Shape 530"/>
                    <p:cNvSpPr/>
                    <p:nvPr/>
                  </p:nvSpPr>
                  <p:spPr>
                    <a:xfrm>
                      <a:off x="9959436" y="371686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8" name="Shape 532"/>
                    <p:cNvSpPr/>
                    <p:nvPr/>
                  </p:nvSpPr>
                  <p:spPr>
                    <a:xfrm>
                      <a:off x="9959436" y="44314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59" name="Shape 533"/>
                    <p:cNvSpPr/>
                    <p:nvPr/>
                  </p:nvSpPr>
                  <p:spPr>
                    <a:xfrm>
                      <a:off x="10459103" y="41932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0" name="Shape 534"/>
                    <p:cNvSpPr/>
                    <p:nvPr/>
                  </p:nvSpPr>
                  <p:spPr>
                    <a:xfrm>
                      <a:off x="10456169" y="44314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1" name="Shape 535"/>
                    <p:cNvSpPr/>
                    <p:nvPr/>
                  </p:nvSpPr>
                  <p:spPr>
                    <a:xfrm>
                      <a:off x="10207269" y="45508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2" name="Shape 536"/>
                    <p:cNvSpPr/>
                    <p:nvPr/>
                  </p:nvSpPr>
                  <p:spPr>
                    <a:xfrm>
                      <a:off x="10709336" y="40744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3" name="Shape 537"/>
                    <p:cNvSpPr/>
                    <p:nvPr/>
                  </p:nvSpPr>
                  <p:spPr>
                    <a:xfrm>
                      <a:off x="10957169" y="4193794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4" name="Shape 538"/>
                    <p:cNvSpPr/>
                    <p:nvPr/>
                  </p:nvSpPr>
                  <p:spPr>
                    <a:xfrm>
                      <a:off x="10957169" y="3955594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5" name="Shape 540"/>
                    <p:cNvSpPr/>
                    <p:nvPr/>
                  </p:nvSpPr>
                  <p:spPr>
                    <a:xfrm>
                      <a:off x="11209003" y="40744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6" name="Shape 541"/>
                    <p:cNvSpPr/>
                    <p:nvPr/>
                  </p:nvSpPr>
                  <p:spPr>
                    <a:xfrm>
                      <a:off x="10709336" y="3836227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7" name="Shape 542"/>
                    <p:cNvSpPr/>
                    <p:nvPr/>
                  </p:nvSpPr>
                  <p:spPr>
                    <a:xfrm>
                      <a:off x="10957169" y="4431994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8" name="Shape 543"/>
                    <p:cNvSpPr/>
                    <p:nvPr/>
                  </p:nvSpPr>
                  <p:spPr>
                    <a:xfrm>
                      <a:off x="10709336" y="45508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69" name="Shape 544"/>
                    <p:cNvSpPr/>
                    <p:nvPr/>
                  </p:nvSpPr>
                  <p:spPr>
                    <a:xfrm>
                      <a:off x="11209003" y="43126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0" name="Shape 545"/>
                    <p:cNvSpPr/>
                    <p:nvPr/>
                  </p:nvSpPr>
                  <p:spPr>
                    <a:xfrm>
                      <a:off x="11206069" y="45508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1" name="Shape 546"/>
                    <p:cNvSpPr/>
                    <p:nvPr/>
                  </p:nvSpPr>
                  <p:spPr>
                    <a:xfrm>
                      <a:off x="10957169" y="4670178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2" name="Shape 549"/>
                    <p:cNvSpPr/>
                    <p:nvPr/>
                  </p:nvSpPr>
                  <p:spPr>
                    <a:xfrm>
                      <a:off x="9959436" y="46696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3" name="Shape 550"/>
                    <p:cNvSpPr/>
                    <p:nvPr/>
                  </p:nvSpPr>
                  <p:spPr>
                    <a:xfrm>
                      <a:off x="9711203" y="35980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4" name="Shape 551"/>
                    <p:cNvSpPr/>
                    <p:nvPr/>
                  </p:nvSpPr>
                  <p:spPr>
                    <a:xfrm>
                      <a:off x="10208869" y="3598011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5" name="Shape 552"/>
                    <p:cNvSpPr/>
                    <p:nvPr/>
                  </p:nvSpPr>
                  <p:spPr>
                    <a:xfrm>
                      <a:off x="10958769" y="3717378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6" name="Shape 553"/>
                    <p:cNvSpPr/>
                    <p:nvPr/>
                  </p:nvSpPr>
                  <p:spPr>
                    <a:xfrm>
                      <a:off x="9462703" y="4670178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7" name="Shape 554"/>
                    <p:cNvSpPr/>
                    <p:nvPr/>
                  </p:nvSpPr>
                  <p:spPr>
                    <a:xfrm>
                      <a:off x="8959303" y="4669645"/>
                      <a:ext cx="283104" cy="205516"/>
                    </a:xfrm>
                    <a:prstGeom prst="hexagon">
                      <a:avLst>
                        <a:gd name="adj" fmla="val 25000"/>
                        <a:gd name="vf" fmla="val 115470"/>
                      </a:avLst>
                    </a:prstGeom>
                    <a:solidFill>
                      <a:schemeClr val="lt2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1067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78" name="Shape 563"/>
                    <p:cNvSpPr/>
                    <p:nvPr/>
                  </p:nvSpPr>
                  <p:spPr>
                    <a:xfrm>
                      <a:off x="7412570" y="4012594"/>
                      <a:ext cx="976317" cy="61430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</p:grp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847" y="5709058"/>
              <a:ext cx="431566" cy="402236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3193903" y="1383527"/>
            <a:ext cx="4545190" cy="4773565"/>
            <a:chOff x="3193903" y="1383527"/>
            <a:chExt cx="4545190" cy="4773565"/>
          </a:xfrm>
        </p:grpSpPr>
        <p:sp>
          <p:nvSpPr>
            <p:cNvPr id="80" name="Shape 472"/>
            <p:cNvSpPr/>
            <p:nvPr/>
          </p:nvSpPr>
          <p:spPr>
            <a:xfrm>
              <a:off x="4491840" y="5360227"/>
              <a:ext cx="2641129" cy="751067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</a:rPr>
                <a:t>Contrail 4.X (Containers)</a:t>
              </a:r>
              <a:endParaRPr sz="1600" b="1">
                <a:solidFill>
                  <a:schemeClr val="tx2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BMS or VMs base </a:t>
              </a:r>
              <a:endParaRPr sz="1600" b="1" dirty="0">
                <a:solidFill>
                  <a:schemeClr val="tx2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(SDN Controller)</a:t>
              </a:r>
              <a:endParaRPr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81" name="Shape 474"/>
            <p:cNvCxnSpPr/>
            <p:nvPr/>
          </p:nvCxnSpPr>
          <p:spPr>
            <a:xfrm>
              <a:off x="3744536" y="1594161"/>
              <a:ext cx="34995" cy="433002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2" name="Shape 47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3770" y="2635029"/>
              <a:ext cx="827295" cy="650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Shape 477"/>
            <p:cNvSpPr/>
            <p:nvPr/>
          </p:nvSpPr>
          <p:spPr>
            <a:xfrm>
              <a:off x="4103770" y="3468027"/>
              <a:ext cx="913799" cy="751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84" name="Shape 478"/>
            <p:cNvSpPr txBox="1"/>
            <p:nvPr/>
          </p:nvSpPr>
          <p:spPr>
            <a:xfrm>
              <a:off x="4172369" y="3682161"/>
              <a:ext cx="778931" cy="42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067">
                  <a:solidFill>
                    <a:schemeClr val="tx2"/>
                  </a:solidFill>
                </a:rPr>
                <a:t>Analytics</a:t>
              </a:r>
              <a:endParaRPr sz="1067">
                <a:solidFill>
                  <a:schemeClr val="tx2"/>
                </a:solidFill>
              </a:endParaRPr>
            </a:p>
            <a:p>
              <a:pPr algn="ctr"/>
              <a:r>
                <a:rPr lang="en-US" sz="1067">
                  <a:solidFill>
                    <a:schemeClr val="tx2"/>
                  </a:solidFill>
                </a:rPr>
                <a:t>DB</a:t>
              </a:r>
              <a:endParaRPr sz="2400">
                <a:solidFill>
                  <a:schemeClr val="tx2"/>
                </a:solidFill>
              </a:endParaRPr>
            </a:p>
          </p:txBody>
        </p:sp>
        <p:sp>
          <p:nvSpPr>
            <p:cNvPr id="85" name="Shape 479"/>
            <p:cNvSpPr/>
            <p:nvPr/>
          </p:nvSpPr>
          <p:spPr>
            <a:xfrm>
              <a:off x="5139470" y="3468027"/>
              <a:ext cx="913799" cy="751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86" name="Shape 480"/>
            <p:cNvSpPr txBox="1"/>
            <p:nvPr/>
          </p:nvSpPr>
          <p:spPr>
            <a:xfrm>
              <a:off x="5208069" y="3682161"/>
              <a:ext cx="778931" cy="42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067">
                  <a:solidFill>
                    <a:schemeClr val="tx2"/>
                  </a:solidFill>
                </a:rPr>
                <a:t>Config +</a:t>
              </a:r>
              <a:endParaRPr sz="1067">
                <a:solidFill>
                  <a:schemeClr val="tx2"/>
                </a:solidFill>
              </a:endParaRPr>
            </a:p>
            <a:p>
              <a:pPr algn="ctr"/>
              <a:r>
                <a:rPr lang="en-US" sz="1067">
                  <a:solidFill>
                    <a:schemeClr val="tx2"/>
                  </a:solidFill>
                </a:rPr>
                <a:t>Control</a:t>
              </a:r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87" name="Shape 481"/>
            <p:cNvSpPr/>
            <p:nvPr/>
          </p:nvSpPr>
          <p:spPr>
            <a:xfrm>
              <a:off x="6177270" y="3468027"/>
              <a:ext cx="913799" cy="751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88" name="Shape 482"/>
            <p:cNvSpPr txBox="1"/>
            <p:nvPr/>
          </p:nvSpPr>
          <p:spPr>
            <a:xfrm>
              <a:off x="6245869" y="3682161"/>
              <a:ext cx="778931" cy="42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067">
                  <a:solidFill>
                    <a:schemeClr val="tx2"/>
                  </a:solidFill>
                </a:rPr>
                <a:t>Analytics</a:t>
              </a:r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89" name="Shape 483"/>
            <p:cNvSpPr/>
            <p:nvPr/>
          </p:nvSpPr>
          <p:spPr>
            <a:xfrm>
              <a:off x="4059770" y="4524544"/>
              <a:ext cx="913799" cy="751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90" name="Shape 484"/>
            <p:cNvSpPr txBox="1"/>
            <p:nvPr/>
          </p:nvSpPr>
          <p:spPr>
            <a:xfrm>
              <a:off x="4128369" y="4738678"/>
              <a:ext cx="778931" cy="42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067">
                  <a:solidFill>
                    <a:schemeClr val="tx2"/>
                  </a:solidFill>
                </a:rPr>
                <a:t>Kube</a:t>
              </a:r>
              <a:endParaRPr sz="1067">
                <a:solidFill>
                  <a:schemeClr val="tx2"/>
                </a:solidFill>
              </a:endParaRPr>
            </a:p>
            <a:p>
              <a:pPr algn="ctr"/>
              <a:r>
                <a:rPr lang="en-US" sz="1067">
                  <a:solidFill>
                    <a:schemeClr val="tx2"/>
                  </a:solidFill>
                </a:rPr>
                <a:t>MGR</a:t>
              </a:r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91" name="Shape 485"/>
            <p:cNvSpPr/>
            <p:nvPr/>
          </p:nvSpPr>
          <p:spPr>
            <a:xfrm>
              <a:off x="5139470" y="4524544"/>
              <a:ext cx="913799" cy="751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92" name="Shape 486"/>
            <p:cNvSpPr txBox="1"/>
            <p:nvPr/>
          </p:nvSpPr>
          <p:spPr>
            <a:xfrm>
              <a:off x="5208069" y="4738678"/>
              <a:ext cx="778931" cy="42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067">
                  <a:solidFill>
                    <a:schemeClr val="tx2"/>
                  </a:solidFill>
                </a:rPr>
                <a:t>HA</a:t>
              </a:r>
              <a:endParaRPr sz="1067">
                <a:solidFill>
                  <a:schemeClr val="tx2"/>
                </a:solidFill>
              </a:endParaRPr>
            </a:p>
            <a:p>
              <a:pPr algn="ctr"/>
              <a:r>
                <a:rPr lang="en-US" sz="1067">
                  <a:solidFill>
                    <a:schemeClr val="tx2"/>
                  </a:solidFill>
                </a:rPr>
                <a:t>Proxy</a:t>
              </a:r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93" name="Shape 487"/>
            <p:cNvSpPr/>
            <p:nvPr/>
          </p:nvSpPr>
          <p:spPr>
            <a:xfrm>
              <a:off x="6219170" y="4524544"/>
              <a:ext cx="913799" cy="751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94" name="Shape 488"/>
            <p:cNvSpPr txBox="1"/>
            <p:nvPr/>
          </p:nvSpPr>
          <p:spPr>
            <a:xfrm>
              <a:off x="6287769" y="4738678"/>
              <a:ext cx="778931" cy="42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067">
                  <a:solidFill>
                    <a:schemeClr val="tx2"/>
                  </a:solidFill>
                </a:rPr>
                <a:t>vRouter</a:t>
              </a:r>
              <a:endParaRPr sz="1067">
                <a:solidFill>
                  <a:schemeClr val="tx2"/>
                </a:solidFill>
              </a:endParaRPr>
            </a:p>
            <a:p>
              <a:pPr algn="ctr"/>
              <a:r>
                <a:rPr lang="en-US" sz="1067">
                  <a:solidFill>
                    <a:schemeClr val="tx2"/>
                  </a:solidFill>
                </a:rPr>
                <a:t>Agent</a:t>
              </a:r>
              <a:endParaRPr sz="1067">
                <a:solidFill>
                  <a:schemeClr val="tx2"/>
                </a:solidFill>
              </a:endParaRPr>
            </a:p>
          </p:txBody>
        </p:sp>
        <p:sp>
          <p:nvSpPr>
            <p:cNvPr id="95" name="Shape 489"/>
            <p:cNvSpPr/>
            <p:nvPr/>
          </p:nvSpPr>
          <p:spPr>
            <a:xfrm>
              <a:off x="4536554" y="1383527"/>
              <a:ext cx="2641129" cy="47492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Multiple Process running in one Container (FAT Containers)</a:t>
              </a:r>
              <a:endParaRPr sz="1200">
                <a:solidFill>
                  <a:schemeClr val="tx2"/>
                </a:solidFill>
              </a:endParaRPr>
            </a:p>
          </p:txBody>
        </p:sp>
        <p:pic>
          <p:nvPicPr>
            <p:cNvPr id="96" name="Shape 49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22894" y="2152785"/>
              <a:ext cx="717853" cy="682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Shape 49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38261" y="2712886"/>
              <a:ext cx="684596" cy="650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Shape 55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02262" y="2152805"/>
              <a:ext cx="717853" cy="841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562"/>
            <p:cNvSpPr/>
            <p:nvPr/>
          </p:nvSpPr>
          <p:spPr>
            <a:xfrm>
              <a:off x="3193903" y="3937394"/>
              <a:ext cx="976317" cy="6143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2"/>
                </a:solidFill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608" y="5745509"/>
              <a:ext cx="549485" cy="411583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155037" y="1331639"/>
            <a:ext cx="3397255" cy="4754539"/>
            <a:chOff x="155037" y="1331639"/>
            <a:chExt cx="3397255" cy="4754539"/>
          </a:xfrm>
        </p:grpSpPr>
        <p:sp>
          <p:nvSpPr>
            <p:cNvPr id="102" name="Shape 468"/>
            <p:cNvSpPr/>
            <p:nvPr/>
          </p:nvSpPr>
          <p:spPr>
            <a:xfrm>
              <a:off x="1830336" y="3325327"/>
              <a:ext cx="104592" cy="78469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2"/>
                </a:solidFill>
              </a:endParaRPr>
            </a:p>
          </p:txBody>
        </p:sp>
        <p:sp>
          <p:nvSpPr>
            <p:cNvPr id="103" name="Shape 469"/>
            <p:cNvSpPr/>
            <p:nvPr/>
          </p:nvSpPr>
          <p:spPr>
            <a:xfrm>
              <a:off x="2033536" y="3325327"/>
              <a:ext cx="104592" cy="78469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2"/>
                </a:solidFill>
              </a:endParaRPr>
            </a:p>
          </p:txBody>
        </p:sp>
        <p:sp>
          <p:nvSpPr>
            <p:cNvPr id="104" name="Shape 470"/>
            <p:cNvSpPr/>
            <p:nvPr/>
          </p:nvSpPr>
          <p:spPr>
            <a:xfrm>
              <a:off x="1931936" y="4442927"/>
              <a:ext cx="104592" cy="78469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2"/>
                </a:solidFill>
              </a:endParaRPr>
            </a:p>
          </p:txBody>
        </p:sp>
        <p:sp>
          <p:nvSpPr>
            <p:cNvPr id="105" name="Shape 471"/>
            <p:cNvSpPr/>
            <p:nvPr/>
          </p:nvSpPr>
          <p:spPr>
            <a:xfrm>
              <a:off x="2135136" y="4442927"/>
              <a:ext cx="104592" cy="78469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2"/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55037" y="1331639"/>
              <a:ext cx="3397255" cy="4754539"/>
              <a:chOff x="155037" y="1331639"/>
              <a:chExt cx="3397255" cy="4754539"/>
            </a:xfrm>
          </p:grpSpPr>
          <p:grpSp>
            <p:nvGrpSpPr>
              <p:cNvPr id="107" name="Shape 453"/>
              <p:cNvGrpSpPr/>
              <p:nvPr/>
            </p:nvGrpSpPr>
            <p:grpSpPr>
              <a:xfrm>
                <a:off x="1083436" y="3080137"/>
                <a:ext cx="717853" cy="428812"/>
                <a:chOff x="506975" y="2157348"/>
                <a:chExt cx="547700" cy="344275"/>
              </a:xfrm>
            </p:grpSpPr>
            <p:pic>
              <p:nvPicPr>
                <p:cNvPr id="122" name="Shape 454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506975" y="2157348"/>
                  <a:ext cx="547700" cy="344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23" name="Shape 455"/>
                <p:cNvSpPr/>
                <p:nvPr/>
              </p:nvSpPr>
              <p:spPr>
                <a:xfrm>
                  <a:off x="582075" y="2201875"/>
                  <a:ext cx="397500" cy="2100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en-US" sz="1333" b="1">
                      <a:solidFill>
                        <a:schemeClr val="tx2"/>
                      </a:solidFill>
                    </a:rPr>
                    <a:t>VM</a:t>
                  </a:r>
                  <a:endParaRPr sz="1333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8" name="Shape 456"/>
              <p:cNvGrpSpPr/>
              <p:nvPr/>
            </p:nvGrpSpPr>
            <p:grpSpPr>
              <a:xfrm>
                <a:off x="2229970" y="3080137"/>
                <a:ext cx="717853" cy="428812"/>
                <a:chOff x="506975" y="2157348"/>
                <a:chExt cx="547700" cy="344275"/>
              </a:xfrm>
            </p:grpSpPr>
            <p:pic>
              <p:nvPicPr>
                <p:cNvPr id="120" name="Shape 457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506975" y="2157348"/>
                  <a:ext cx="547700" cy="344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21" name="Shape 458"/>
                <p:cNvSpPr/>
                <p:nvPr/>
              </p:nvSpPr>
              <p:spPr>
                <a:xfrm>
                  <a:off x="582075" y="2201875"/>
                  <a:ext cx="397500" cy="2100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en-US" sz="1333" b="1">
                      <a:solidFill>
                        <a:schemeClr val="tx2"/>
                      </a:solidFill>
                    </a:rPr>
                    <a:t>VM</a:t>
                  </a:r>
                  <a:endParaRPr sz="1333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9" name="Shape 459"/>
              <p:cNvGrpSpPr/>
              <p:nvPr/>
            </p:nvGrpSpPr>
            <p:grpSpPr>
              <a:xfrm>
                <a:off x="241703" y="3080137"/>
                <a:ext cx="717853" cy="428812"/>
                <a:chOff x="506975" y="2157348"/>
                <a:chExt cx="547700" cy="344275"/>
              </a:xfrm>
            </p:grpSpPr>
            <p:pic>
              <p:nvPicPr>
                <p:cNvPr id="118" name="Shape 460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506975" y="2157348"/>
                  <a:ext cx="547700" cy="344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9" name="Shape 461"/>
                <p:cNvSpPr/>
                <p:nvPr/>
              </p:nvSpPr>
              <p:spPr>
                <a:xfrm>
                  <a:off x="582075" y="2201875"/>
                  <a:ext cx="397500" cy="2100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en-US" sz="1333" b="1">
                      <a:solidFill>
                        <a:schemeClr val="tx2"/>
                      </a:solidFill>
                    </a:rPr>
                    <a:t>VM</a:t>
                  </a:r>
                  <a:endParaRPr sz="1333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10" name="Shape 462"/>
              <p:cNvSpPr/>
              <p:nvPr/>
            </p:nvSpPr>
            <p:spPr>
              <a:xfrm>
                <a:off x="241704" y="2450139"/>
                <a:ext cx="2641129" cy="474928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Contrail Controller: 2n+1</a:t>
                </a:r>
                <a:endParaRPr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1" name="Shape 463"/>
              <p:cNvSpPr/>
              <p:nvPr/>
            </p:nvSpPr>
            <p:spPr>
              <a:xfrm>
                <a:off x="241704" y="5162593"/>
                <a:ext cx="2641129" cy="751067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>
                    <a:solidFill>
                      <a:schemeClr val="tx2"/>
                    </a:solidFill>
                  </a:rPr>
                  <a:t>Contrail 1.X/2.X/3.X</a:t>
                </a:r>
                <a:endParaRPr sz="1600" b="1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1600" b="1">
                    <a:solidFill>
                      <a:schemeClr val="tx2"/>
                    </a:solidFill>
                  </a:rPr>
                  <a:t>BMS or VMs base </a:t>
                </a:r>
                <a:endParaRPr sz="1600" b="1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1600" b="1">
                    <a:solidFill>
                      <a:schemeClr val="tx2"/>
                    </a:solidFill>
                  </a:rPr>
                  <a:t>(SDN Controller)</a:t>
                </a:r>
                <a:endParaRPr sz="1600" b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112" name="Shape 464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55137" y="4106469"/>
                <a:ext cx="1547311" cy="6729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Shape 465"/>
              <p:cNvSpPr txBox="1"/>
              <p:nvPr/>
            </p:nvSpPr>
            <p:spPr>
              <a:xfrm>
                <a:off x="1185037" y="3568623"/>
                <a:ext cx="900777" cy="474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b="1">
                    <a:solidFill>
                      <a:schemeClr val="tx2"/>
                    </a:solidFill>
                  </a:rPr>
                  <a:t>OR</a:t>
                </a:r>
                <a:endParaRPr sz="24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4" name="Shape 466"/>
              <p:cNvSpPr txBox="1"/>
              <p:nvPr/>
            </p:nvSpPr>
            <p:spPr>
              <a:xfrm>
                <a:off x="1185037" y="4726360"/>
                <a:ext cx="1426794" cy="474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-US" sz="2400" b="1">
                    <a:solidFill>
                      <a:schemeClr val="tx2"/>
                    </a:solidFill>
                  </a:rPr>
                  <a:t>BMS</a:t>
                </a:r>
                <a:endParaRPr sz="2400" b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115" name="Shape 467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2329803" y="4106473"/>
                <a:ext cx="419597" cy="6729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Shape 490"/>
              <p:cNvSpPr/>
              <p:nvPr/>
            </p:nvSpPr>
            <p:spPr>
              <a:xfrm>
                <a:off x="155037" y="1331639"/>
                <a:ext cx="3397255" cy="100067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609585" indent="-372524">
                  <a:buSzPts val="800"/>
                  <a:buChar char="●"/>
                </a:pPr>
                <a:r>
                  <a:rPr lang="en-US" sz="1067" dirty="0">
                    <a:solidFill>
                      <a:schemeClr val="tx2"/>
                    </a:solidFill>
                  </a:rPr>
                  <a:t>Contrail-Control (5 daemons)</a:t>
                </a:r>
                <a:endParaRPr sz="1067" dirty="0">
                  <a:solidFill>
                    <a:schemeClr val="tx2"/>
                  </a:solidFill>
                </a:endParaRPr>
              </a:p>
              <a:p>
                <a:pPr marL="609585" indent="-372524">
                  <a:buSzPts val="800"/>
                  <a:buChar char="●"/>
                </a:pPr>
                <a:r>
                  <a:rPr lang="en-US" sz="1067" dirty="0">
                    <a:solidFill>
                      <a:schemeClr val="tx2"/>
                    </a:solidFill>
                  </a:rPr>
                  <a:t>Contrail-</a:t>
                </a:r>
                <a:r>
                  <a:rPr lang="en-US" sz="1067" dirty="0" err="1">
                    <a:solidFill>
                      <a:schemeClr val="tx2"/>
                    </a:solidFill>
                  </a:rPr>
                  <a:t>Config</a:t>
                </a:r>
                <a:r>
                  <a:rPr lang="en-US" sz="1067" dirty="0">
                    <a:solidFill>
                      <a:schemeClr val="tx2"/>
                    </a:solidFill>
                  </a:rPr>
                  <a:t> ( 8 daemons)</a:t>
                </a:r>
                <a:endParaRPr sz="1067" dirty="0">
                  <a:solidFill>
                    <a:schemeClr val="tx2"/>
                  </a:solidFill>
                </a:endParaRPr>
              </a:p>
              <a:p>
                <a:pPr marL="609585" indent="-372524">
                  <a:buSzPts val="800"/>
                  <a:buChar char="●"/>
                </a:pPr>
                <a:r>
                  <a:rPr lang="en-US" sz="1067" dirty="0">
                    <a:solidFill>
                      <a:schemeClr val="tx2"/>
                    </a:solidFill>
                  </a:rPr>
                  <a:t>Contrail-Analytics (5 daemons)</a:t>
                </a:r>
                <a:endParaRPr sz="1067" dirty="0">
                  <a:solidFill>
                    <a:schemeClr val="tx2"/>
                  </a:solidFill>
                </a:endParaRPr>
              </a:p>
              <a:p>
                <a:pPr marL="609585" indent="-372524">
                  <a:buSzPts val="800"/>
                  <a:buChar char="●"/>
                </a:pPr>
                <a:r>
                  <a:rPr lang="en-US" sz="1067" dirty="0">
                    <a:solidFill>
                      <a:schemeClr val="tx2"/>
                    </a:solidFill>
                  </a:rPr>
                  <a:t>Contrail-</a:t>
                </a:r>
                <a:r>
                  <a:rPr lang="en-US" sz="1067" dirty="0" err="1">
                    <a:solidFill>
                      <a:schemeClr val="tx2"/>
                    </a:solidFill>
                  </a:rPr>
                  <a:t>WebUI</a:t>
                </a:r>
                <a:r>
                  <a:rPr lang="en-US" sz="1067" dirty="0">
                    <a:solidFill>
                      <a:schemeClr val="tx2"/>
                    </a:solidFill>
                  </a:rPr>
                  <a:t> ( 4 daemons)</a:t>
                </a:r>
                <a:endParaRPr sz="1067" dirty="0">
                  <a:solidFill>
                    <a:schemeClr val="tx2"/>
                  </a:solidFill>
                </a:endParaRPr>
              </a:p>
              <a:p>
                <a:pPr marL="609585" indent="-372524">
                  <a:buSzPts val="800"/>
                  <a:buChar char="●"/>
                </a:pPr>
                <a:r>
                  <a:rPr lang="en-US" sz="1067" dirty="0">
                    <a:solidFill>
                      <a:schemeClr val="tx2"/>
                    </a:solidFill>
                  </a:rPr>
                  <a:t>Contrail-DB (3 daemons)</a:t>
                </a:r>
                <a:endParaRPr sz="1067" dirty="0">
                  <a:solidFill>
                    <a:schemeClr val="tx2"/>
                  </a:solidFill>
                </a:endParaRPr>
              </a:p>
              <a:p>
                <a:pPr marL="609585" indent="-372524">
                  <a:buSzPts val="800"/>
                  <a:buChar char="●"/>
                </a:pPr>
                <a:r>
                  <a:rPr lang="en-US" sz="1067" dirty="0">
                    <a:solidFill>
                      <a:schemeClr val="tx2"/>
                    </a:solidFill>
                  </a:rPr>
                  <a:t>Contrail-</a:t>
                </a:r>
                <a:r>
                  <a:rPr lang="en-US" sz="1067" dirty="0" err="1">
                    <a:solidFill>
                      <a:schemeClr val="tx2"/>
                    </a:solidFill>
                  </a:rPr>
                  <a:t>vRouter</a:t>
                </a:r>
                <a:r>
                  <a:rPr lang="en-US" sz="1067" dirty="0">
                    <a:solidFill>
                      <a:schemeClr val="tx2"/>
                    </a:solidFill>
                  </a:rPr>
                  <a:t> (3 D) + Kernel/DPDK (FP)</a:t>
                </a:r>
                <a:endParaRPr sz="1067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931" y="5680896"/>
                <a:ext cx="541073" cy="405282"/>
              </a:xfrm>
              <a:prstGeom prst="rect">
                <a:avLst/>
              </a:prstGeom>
            </p:spPr>
          </p:pic>
        </p:grpSp>
      </p:grpSp>
      <p:sp>
        <p:nvSpPr>
          <p:cNvPr id="124" name="Rectangle 12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tx2"/>
                </a:solidFill>
                <a:latin typeface="-webkit-standard" charset="0"/>
              </a:rPr>
              <a:t> 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58" y="6211726"/>
            <a:ext cx="874188" cy="293784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433888" y="6398728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706"/>
            <a:ext cx="10975585" cy="551006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HELM CHART EVOLUTION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14496" y="858035"/>
            <a:ext cx="3380015" cy="8001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OpenContrail</a:t>
            </a:r>
            <a:r>
              <a:rPr lang="en-US" b="1" dirty="0">
                <a:solidFill>
                  <a:schemeClr val="tx2"/>
                </a:solidFill>
              </a:rPr>
              <a:t> Controller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43513" y="858035"/>
            <a:ext cx="2193470" cy="800101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OpenContrail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Vrouter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807834" y="1658135"/>
            <a:ext cx="2596670" cy="1019749"/>
          </a:xfrm>
          <a:prstGeom prst="straightConnector1">
            <a:avLst/>
          </a:prstGeom>
          <a:ln w="6350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3404504" y="1658135"/>
            <a:ext cx="1" cy="1060572"/>
          </a:xfrm>
          <a:prstGeom prst="straightConnector1">
            <a:avLst/>
          </a:prstGeom>
          <a:ln w="6350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3404504" y="1658135"/>
            <a:ext cx="2684442" cy="1060572"/>
          </a:xfrm>
          <a:prstGeom prst="straightConnector1">
            <a:avLst/>
          </a:prstGeom>
          <a:ln w="6350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367426" y="2718707"/>
            <a:ext cx="1443039" cy="6694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 3</a:t>
            </a:r>
            <a:r>
              <a:rPr lang="en-US" b="1" baseline="30000" dirty="0">
                <a:solidFill>
                  <a:schemeClr val="tx2"/>
                </a:solidFill>
              </a:rPr>
              <a:t>rd</a:t>
            </a:r>
            <a:r>
              <a:rPr lang="en-US" b="1" dirty="0">
                <a:solidFill>
                  <a:schemeClr val="tx2"/>
                </a:solidFill>
              </a:rPr>
              <a:t> Party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82985" y="2718707"/>
            <a:ext cx="1443039" cy="6694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Analytics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6314" y="2677884"/>
            <a:ext cx="1443039" cy="6694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 Controller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11" y="4016826"/>
            <a:ext cx="2106386" cy="238396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088946" y="3388178"/>
            <a:ext cx="0" cy="628648"/>
          </a:xfrm>
          <a:prstGeom prst="straightConnector1">
            <a:avLst/>
          </a:prstGeom>
          <a:ln w="6350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2598" y="2332549"/>
            <a:ext cx="11492693" cy="27710"/>
          </a:xfrm>
          <a:prstGeom prst="line">
            <a:avLst/>
          </a:prstGeom>
          <a:ln w="317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04505" y="3376797"/>
            <a:ext cx="0" cy="628648"/>
          </a:xfrm>
          <a:prstGeom prst="straightConnector1">
            <a:avLst/>
          </a:prstGeom>
          <a:ln w="6350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7833" y="3376797"/>
            <a:ext cx="0" cy="628648"/>
          </a:xfrm>
          <a:prstGeom prst="straightConnector1">
            <a:avLst/>
          </a:prstGeom>
          <a:ln w="6350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826"/>
            <a:ext cx="2248844" cy="2383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44" y="4046268"/>
            <a:ext cx="3035300" cy="17526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518729" y="2674583"/>
            <a:ext cx="1443039" cy="6694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VRouter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9240248" y="1658136"/>
            <a:ext cx="1" cy="1040159"/>
          </a:xfrm>
          <a:prstGeom prst="straightConnector1">
            <a:avLst/>
          </a:prstGeom>
          <a:ln w="6350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47049" y="3344054"/>
            <a:ext cx="0" cy="628648"/>
          </a:xfrm>
          <a:prstGeom prst="straightConnector1">
            <a:avLst/>
          </a:prstGeom>
          <a:ln w="6350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03" y="3972702"/>
            <a:ext cx="3022600" cy="1206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006444" y="2070797"/>
            <a:ext cx="852054" cy="3843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SYDNEY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38601" y="2394752"/>
            <a:ext cx="1198417" cy="3402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VANCOUVER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58" y="6211726"/>
            <a:ext cx="874188" cy="29378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273" y="6451438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121459" y="3373789"/>
            <a:ext cx="2622023" cy="1202163"/>
            <a:chOff x="10121459" y="3373789"/>
            <a:chExt cx="2622023" cy="1202163"/>
          </a:xfrm>
        </p:grpSpPr>
        <p:sp>
          <p:nvSpPr>
            <p:cNvPr id="28" name="TextBox 27"/>
            <p:cNvSpPr txBox="1"/>
            <p:nvPr/>
          </p:nvSpPr>
          <p:spPr>
            <a:xfrm>
              <a:off x="10121459" y="3373789"/>
              <a:ext cx="2622023" cy="603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/>
              <a:r>
                <a:rPr lang="en-US" sz="1400" dirty="0">
                  <a:solidFill>
                    <a:schemeClr val="tx2"/>
                  </a:solidFill>
                </a:rPr>
                <a:t>DPDK </a:t>
              </a:r>
              <a:r>
                <a:rPr lang="en-US" sz="1400">
                  <a:solidFill>
                    <a:schemeClr val="tx2"/>
                  </a:solidFill>
                </a:rPr>
                <a:t>BASED VROUTER</a:t>
              </a:r>
              <a:endParaRPr lang="en-US" sz="1400" dirty="0" err="1">
                <a:solidFill>
                  <a:schemeClr val="tx2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10482164" y="3638859"/>
              <a:ext cx="661931" cy="937093"/>
            </a:xfrm>
            <a:prstGeom prst="straightConnector1">
              <a:avLst/>
            </a:prstGeom>
            <a:ln w="6350" cmpd="sng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3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5529" y="408248"/>
            <a:ext cx="11216217" cy="4950216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REMOTE COMPUTE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VROUTER TO VROUTER ENCRYPTION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FAT FLOW ENCHANCHMENTS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SUPPORT FOR HYBRID CLOUD ARCHITECTURES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  INTENT DRIVEN POLICY FRAMEWORK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OCATA SUPPORT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GATEWAYLESS FORWARDING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UPSTREAM GATE ENABLED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10925" cy="342900"/>
          </a:xfrm>
        </p:spPr>
        <p:txBody>
          <a:bodyPr/>
          <a:lstStyle/>
          <a:p>
            <a:r>
              <a:rPr lang="en-US" sz="3200" dirty="0"/>
              <a:t>FEATURES ENHANCHED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71564" y="638001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58" y="6211726"/>
            <a:ext cx="874188" cy="293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63609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8" y="218588"/>
            <a:ext cx="11743741" cy="59196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NEXT STEPS FOR TF HELM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813" y="2559990"/>
            <a:ext cx="6978132" cy="2844947"/>
            <a:chOff x="794267" y="2185917"/>
            <a:chExt cx="7456115" cy="2844947"/>
          </a:xfrm>
        </p:grpSpPr>
        <p:grpSp>
          <p:nvGrpSpPr>
            <p:cNvPr id="4" name="Shape 380"/>
            <p:cNvGrpSpPr/>
            <p:nvPr/>
          </p:nvGrpSpPr>
          <p:grpSpPr>
            <a:xfrm>
              <a:off x="794267" y="2185917"/>
              <a:ext cx="7456115" cy="2844947"/>
              <a:chOff x="318800" y="1730399"/>
              <a:chExt cx="11371500" cy="4301700"/>
            </a:xfrm>
          </p:grpSpPr>
          <p:sp>
            <p:nvSpPr>
              <p:cNvPr id="5" name="Shape 381"/>
              <p:cNvSpPr/>
              <p:nvPr/>
            </p:nvSpPr>
            <p:spPr>
              <a:xfrm>
                <a:off x="318800" y="1730399"/>
                <a:ext cx="11371500" cy="4301700"/>
              </a:xfrm>
              <a:prstGeom prst="rect">
                <a:avLst/>
              </a:prstGeom>
              <a:noFill/>
              <a:ln w="444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762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21875" tIns="60925" rIns="121875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" name="Shape 38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420975" y="3061912"/>
                <a:ext cx="2593972" cy="267053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Shape 384"/>
              <p:cNvSpPr/>
              <p:nvPr/>
            </p:nvSpPr>
            <p:spPr>
              <a:xfrm>
                <a:off x="3480769" y="4272275"/>
                <a:ext cx="686100" cy="589500"/>
              </a:xfrm>
              <a:prstGeom prst="mathPlus">
                <a:avLst>
                  <a:gd name="adj1" fmla="val 2352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875" tIns="60925" rIns="121875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" name="Shape 38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4989" y="3084899"/>
                <a:ext cx="2785390" cy="25866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Shape 386"/>
              <p:cNvSpPr txBox="1"/>
              <p:nvPr/>
            </p:nvSpPr>
            <p:spPr>
              <a:xfrm>
                <a:off x="2419297" y="1840200"/>
                <a:ext cx="7487100" cy="81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825" tIns="30400" rIns="60825" bIns="30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2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TF</a:t>
                </a: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Helm</a:t>
                </a:r>
                <a:endParaRPr dirty="0"/>
              </a:p>
            </p:txBody>
          </p:sp>
          <p:sp>
            <p:nvSpPr>
              <p:cNvPr id="11" name="Shape 387"/>
              <p:cNvSpPr/>
              <p:nvPr/>
            </p:nvSpPr>
            <p:spPr>
              <a:xfrm>
                <a:off x="7095751" y="4272266"/>
                <a:ext cx="686100" cy="589500"/>
              </a:xfrm>
              <a:prstGeom prst="mathPlus">
                <a:avLst>
                  <a:gd name="adj1" fmla="val 2352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875" tIns="60925" rIns="121875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" name="Shape 38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791682" y="1870799"/>
                <a:ext cx="774645" cy="7493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3200" y="3081721"/>
              <a:ext cx="1709954" cy="159374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807336" y="1995055"/>
            <a:ext cx="45719" cy="3117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76709" y="-216130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084127" y="1080655"/>
            <a:ext cx="20782" cy="5153891"/>
          </a:xfrm>
          <a:prstGeom prst="line">
            <a:avLst/>
          </a:prstGeom>
          <a:ln w="476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50381" y="1662545"/>
            <a:ext cx="3740727" cy="37423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OPENSTACK HELM NAMESPACE</a:t>
            </a: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TF for  OS-HELM-INFRA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DPDK/VROUTER &amp; SRIOV COEXISTENCE</a:t>
            </a: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Neutron ML2 PLUGIN</a:t>
            </a: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COMMUNITY  COLLABORATIONS</a:t>
            </a: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58" y="6211726"/>
            <a:ext cx="874188" cy="2937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475515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B0BB-B2AF-A64E-B7E1-1C69AB54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11984" cy="74187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Where to Start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6793A-FE51-8047-BE35-0ACC52D4C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884" y="1365522"/>
            <a:ext cx="10715409" cy="4327911"/>
          </a:xfrm>
        </p:spPr>
        <p:txBody>
          <a:bodyPr/>
          <a:lstStyle/>
          <a:p>
            <a:r>
              <a:rPr lang="en-US" b="1" u="sng" dirty="0" err="1"/>
              <a:t>Openstack</a:t>
            </a:r>
            <a:r>
              <a:rPr lang="en-US" b="1" u="sng" dirty="0"/>
              <a:t> Helm:</a:t>
            </a:r>
          </a:p>
          <a:p>
            <a:r>
              <a:rPr lang="en-US" dirty="0"/>
              <a:t>https://</a:t>
            </a:r>
            <a:r>
              <a:rPr lang="en-US" dirty="0" err="1"/>
              <a:t>wiki.openstack.org</a:t>
            </a:r>
            <a:r>
              <a:rPr lang="en-US" dirty="0"/>
              <a:t>/wiki/</a:t>
            </a:r>
            <a:r>
              <a:rPr lang="en-US" dirty="0" err="1"/>
              <a:t>Openstack</a:t>
            </a:r>
            <a:r>
              <a:rPr lang="en-US" dirty="0"/>
              <a:t>-helm </a:t>
            </a:r>
          </a:p>
          <a:p>
            <a:endParaRPr lang="en-US" dirty="0"/>
          </a:p>
          <a:p>
            <a:r>
              <a:rPr lang="en-US" b="1" u="sng" dirty="0"/>
              <a:t>Tungsten Fabric Helm:</a:t>
            </a:r>
          </a:p>
          <a:p>
            <a:r>
              <a:rPr lang="en-US" dirty="0"/>
              <a:t>https://tungsten.io/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70E1B-13C3-CE41-8476-33A8BAEF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6" y="6201906"/>
            <a:ext cx="874188" cy="2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51C-15D8-8E43-8F87-01188293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11984" cy="82813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70AAD-EBE9-2B4E-8F17-35F2E7839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80" y="2003877"/>
            <a:ext cx="8201789" cy="2246311"/>
          </a:xfrm>
        </p:spPr>
        <p:txBody>
          <a:bodyPr/>
          <a:lstStyle/>
          <a:p>
            <a:r>
              <a:rPr lang="en-US" dirty="0"/>
              <a:t>Madhukar </a:t>
            </a:r>
            <a:r>
              <a:rPr lang="en-US" dirty="0" err="1"/>
              <a:t>Nayakbomman</a:t>
            </a:r>
            <a:r>
              <a:rPr lang="en-US" dirty="0"/>
              <a:t> -Juniper Networks</a:t>
            </a:r>
          </a:p>
          <a:p>
            <a:endParaRPr lang="en-US" dirty="0"/>
          </a:p>
          <a:p>
            <a:r>
              <a:rPr lang="en-US" dirty="0" err="1"/>
              <a:t>Qasim</a:t>
            </a:r>
            <a:r>
              <a:rPr lang="en-US" dirty="0"/>
              <a:t> </a:t>
            </a:r>
            <a:r>
              <a:rPr lang="en-US" dirty="0" err="1"/>
              <a:t>Araham</a:t>
            </a:r>
            <a:r>
              <a:rPr lang="en-US" dirty="0"/>
              <a:t> - Juniper Networks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6357F9-3B87-FB47-8067-34ED572250B1}"/>
              </a:ext>
            </a:extLst>
          </p:cNvPr>
          <p:cNvSpPr txBox="1">
            <a:spLocks/>
          </p:cNvSpPr>
          <p:nvPr/>
        </p:nvSpPr>
        <p:spPr>
          <a:xfrm>
            <a:off x="148581" y="2003877"/>
            <a:ext cx="8201788" cy="2246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5pPr>
            <a:lvl6pPr marL="91757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»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6pPr>
            <a:lvl7pPr marL="1143000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75B21-2135-2345-9E3C-01ACD6CBA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6" y="6159968"/>
            <a:ext cx="874188" cy="2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0E16-9F19-1749-BC15-C6639EF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11984" cy="70736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HELM SESSIONS AT VANCOUVER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89D12-4FB5-9F48-9D07-D3CE2E6A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6" y="6228980"/>
            <a:ext cx="874188" cy="293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09756-5CE4-6D4E-BFE2-3D9416F7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37" y="707367"/>
            <a:ext cx="7366958" cy="3148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1F255-C0F3-964E-86F3-4D037741D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6" y="3856008"/>
            <a:ext cx="7125148" cy="29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fld id="{12CB907E-C602-C34B-93F7-CA9E40714286}" type="slidenum"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3</a:t>
            </a:fld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INTRODUCTION to HELM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7567" y="1169895"/>
            <a:ext cx="1152752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752" y="973551"/>
            <a:ext cx="2501153" cy="403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WHAT IS HELM?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353" y="1595826"/>
            <a:ext cx="11527524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Helm helps you manage Kubernetes applications with Charts.  Helm Charts help you define, install,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and upgrade even the most complex Kubernetes applications.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87567" y="2793527"/>
            <a:ext cx="1152752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89827" y="2591821"/>
            <a:ext cx="4323002" cy="403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WHAT IS OPENSTACK-HELM?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87567" y="4431646"/>
            <a:ext cx="1152752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82635" y="4228247"/>
            <a:ext cx="6337385" cy="403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WHO CONTRIBUTES TO OPENSTACK-HELM?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6377" y="5038360"/>
            <a:ext cx="2139749" cy="829994"/>
          </a:xfrm>
          <a:prstGeom prst="rect">
            <a:avLst/>
          </a:prstGeom>
          <a:solidFill>
            <a:schemeClr val="bg2">
              <a:lumMod val="2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76331" y="5022166"/>
            <a:ext cx="2139749" cy="829994"/>
          </a:xfrm>
          <a:prstGeom prst="rect">
            <a:avLst/>
          </a:prstGeom>
          <a:solidFill>
            <a:schemeClr val="bg2">
              <a:lumMod val="2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99 Cloud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36354" y="5031840"/>
            <a:ext cx="2139749" cy="829994"/>
          </a:xfrm>
          <a:prstGeom prst="rect">
            <a:avLst/>
          </a:prstGeom>
          <a:solidFill>
            <a:schemeClr val="bg2">
              <a:lumMod val="2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latin typeface="ATT Aleck Cd Black" panose="020B0806020203020204" pitchFamily="34" charset="0"/>
                <a:cs typeface="ATT Aleck Cd Black" panose="020B0806020203020204" pitchFamily="34" charset="0"/>
              </a:rPr>
              <a:t>SKTelecom</a:t>
            </a:r>
            <a:endParaRPr lang="en-US" sz="2400" dirty="0">
              <a:latin typeface="ATT Aleck Cd Black" panose="020B0806020203020204" pitchFamily="34" charset="0"/>
              <a:cs typeface="ATT Aleck Cd Black" panose="020B0806020203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16308" y="5022166"/>
            <a:ext cx="2139749" cy="829994"/>
          </a:xfrm>
          <a:prstGeom prst="rect">
            <a:avLst/>
          </a:prstGeom>
          <a:solidFill>
            <a:schemeClr val="bg2">
              <a:lumMod val="2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Nokia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1353" y="3204445"/>
            <a:ext cx="11527524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OpenStack-Helm provides a collection of Helm charts that deploy OpenStack and its related infrastructure services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on Kubernetes.   It has an acute  focus on the production quality as well as the life cycle management for each chart.</a:t>
            </a:r>
          </a:p>
        </p:txBody>
      </p:sp>
    </p:spTree>
    <p:extLst>
      <p:ext uri="{BB962C8B-B14F-4D97-AF65-F5344CB8AC3E}">
        <p14:creationId xmlns:p14="http://schemas.microsoft.com/office/powerpoint/2010/main" val="6951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4"/>
          <p:cNvSpPr txBox="1">
            <a:spLocks/>
          </p:cNvSpPr>
          <p:nvPr/>
        </p:nvSpPr>
        <p:spPr>
          <a:xfrm>
            <a:off x="2329121" y="396794"/>
            <a:ext cx="6803020" cy="2100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063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lang="en-US" sz="1799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u="sng" dirty="0">
                <a:solidFill>
                  <a:schemeClr val="tx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Questions?</a:t>
            </a:r>
          </a:p>
          <a:p>
            <a:pPr algn="ctr"/>
            <a:endParaRPr lang="en-US" sz="900" b="1" u="sng" dirty="0">
              <a:solidFill>
                <a:schemeClr val="tx1"/>
              </a:solidFill>
              <a:latin typeface="ATT Aleck Cd Black" panose="020B0806020203020204" pitchFamily="34" charset="0"/>
              <a:cs typeface="ATT Aleck Cd Black" panose="020B0806020203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Alan Meadows (alan.meadows@att.com)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Rodolfo Pacheco (rodolfo.pacheco@att.com)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Vinay Rao (</a:t>
            </a:r>
            <a:r>
              <a:rPr lang="en-US" sz="2000" b="1" dirty="0" err="1">
                <a:solidFill>
                  <a:schemeClr val="tx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vinayrao@juniper.net</a:t>
            </a:r>
            <a:r>
              <a:rPr lang="en-US" sz="2000" b="1" dirty="0">
                <a:solidFill>
                  <a:schemeClr val="tx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)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TT Aleck Cd Black" panose="020B0806020203020204" pitchFamily="34" charset="0"/>
              <a:cs typeface="ATT Aleck Cd Black" panose="020B0806020203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ATT Aleck Cd Black" panose="020B0806020203020204" pitchFamily="34" charset="0"/>
              <a:cs typeface="ATT Aleck Cd Black" panose="020B0806020203020204" pitchFamily="34" charset="0"/>
            </a:endParaRPr>
          </a:p>
        </p:txBody>
      </p:sp>
      <p:sp>
        <p:nvSpPr>
          <p:cNvPr id="57" name="Slide Number Placeholder 1"/>
          <p:cNvSpPr txBox="1">
            <a:spLocks/>
          </p:cNvSpPr>
          <p:nvPr/>
        </p:nvSpPr>
        <p:spPr>
          <a:xfrm>
            <a:off x="1099831" y="6397489"/>
            <a:ext cx="293759" cy="224731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074B6C9-7640-0346-9181-9D7622A30249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527" y="3041968"/>
            <a:ext cx="8639614" cy="33555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1E3B7-9E98-4218-850C-57A923C7EBAF}"/>
              </a:ext>
            </a:extLst>
          </p:cNvPr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8036DBE-0973-D14B-A90D-B4A20C1C1582}"/>
              </a:ext>
            </a:extLst>
          </p:cNvPr>
          <p:cNvSpPr txBox="1">
            <a:spLocks/>
          </p:cNvSpPr>
          <p:nvPr/>
        </p:nvSpPr>
        <p:spPr>
          <a:xfrm>
            <a:off x="492527" y="2518156"/>
            <a:ext cx="11209064" cy="3421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063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None/>
              <a:defRPr lang="en-US" sz="1799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LEARN MORE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2B004-BEBF-7548-BDA4-791DFA823C7B}"/>
              </a:ext>
            </a:extLst>
          </p:cNvPr>
          <p:cNvSpPr txBox="1"/>
          <p:nvPr/>
        </p:nvSpPr>
        <p:spPr>
          <a:xfrm>
            <a:off x="6618514" y="6313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E10C-D341-C14D-B718-0F5BE33F96B4}"/>
              </a:ext>
            </a:extLst>
          </p:cNvPr>
          <p:cNvSpPr txBox="1"/>
          <p:nvPr/>
        </p:nvSpPr>
        <p:spPr>
          <a:xfrm>
            <a:off x="924749" y="3182891"/>
            <a:ext cx="4103696" cy="2100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Three Ways to Learn More About Airship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- https://airshipit.org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- IRC: #</a:t>
            </a:r>
            <a:r>
              <a:rPr lang="en-US" dirty="0" err="1">
                <a:solidFill>
                  <a:schemeClr val="tx2"/>
                </a:solidFill>
              </a:rPr>
              <a:t>airshipit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- Mailing List: </a:t>
            </a:r>
            <a:r>
              <a:rPr lang="en-US" dirty="0" err="1">
                <a:solidFill>
                  <a:schemeClr val="tx2"/>
                </a:solidFill>
              </a:rPr>
              <a:t>lists.airshipit.org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A5941-C554-2842-8C02-CDBCD8C9ADFD}"/>
              </a:ext>
            </a:extLst>
          </p:cNvPr>
          <p:cNvSpPr txBox="1"/>
          <p:nvPr/>
        </p:nvSpPr>
        <p:spPr>
          <a:xfrm>
            <a:off x="6164932" y="3182891"/>
            <a:ext cx="4807867" cy="2100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Three Ways to Learn More About OSH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https://github.com/openstack/openstack-helm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- IRC: #</a:t>
            </a:r>
            <a:r>
              <a:rPr lang="en-US" dirty="0" err="1">
                <a:solidFill>
                  <a:schemeClr val="tx2"/>
                </a:solidFill>
              </a:rPr>
              <a:t>openstack</a:t>
            </a:r>
            <a:r>
              <a:rPr lang="en-US" dirty="0">
                <a:solidFill>
                  <a:schemeClr val="tx2"/>
                </a:solidFill>
              </a:rPr>
              <a:t>-helm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- Mailing List: OpenStack Dev Mailing List</a:t>
            </a:r>
          </a:p>
        </p:txBody>
      </p:sp>
    </p:spTree>
    <p:extLst>
      <p:ext uri="{BB962C8B-B14F-4D97-AF65-F5344CB8AC3E}">
        <p14:creationId xmlns:p14="http://schemas.microsoft.com/office/powerpoint/2010/main" val="30633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1925" y="1295400"/>
            <a:ext cx="11280432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fld id="{12CB907E-C602-C34B-93F7-CA9E40714286}" type="slidenum"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4</a:t>
            </a:fld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OPENSTACk</a:t>
            </a:r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-HELM RECAP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5865" y="1057944"/>
            <a:ext cx="11776135" cy="29546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914400" lvl="1" indent="-457200"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All core OpenStack services working, and upgradable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All ancillary services to support OpenStack installable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Demonstrated hitless upgrades via Armada for all core services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Running services with </a:t>
            </a:r>
            <a:r>
              <a:rPr lang="en-US" sz="2800" dirty="0" err="1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OpenvSwitch</a:t>
            </a: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and </a:t>
            </a:r>
            <a:r>
              <a:rPr lang="en-US" sz="2800" dirty="0" err="1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OpenContrail</a:t>
            </a:r>
            <a:endParaRPr lang="en-US" sz="2800" dirty="0">
              <a:solidFill>
                <a:prstClr val="white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Running Newton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865" y="995413"/>
            <a:ext cx="4432624" cy="52322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>
              <a:buClr>
                <a:srgbClr val="009FDB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WHERE WERE WE IN SYDNEY?</a:t>
            </a:r>
          </a:p>
        </p:txBody>
      </p:sp>
    </p:spTree>
    <p:extLst>
      <p:ext uri="{BB962C8B-B14F-4D97-AF65-F5344CB8AC3E}">
        <p14:creationId xmlns:p14="http://schemas.microsoft.com/office/powerpoint/2010/main" val="3443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fld id="{12CB907E-C602-C34B-93F7-CA9E40714286}" type="slidenum"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5</a:t>
            </a:fld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5866" y="1057919"/>
            <a:ext cx="11632698" cy="49859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009FDB"/>
              </a:buClr>
              <a:buSzPct val="140000"/>
            </a:pPr>
            <a:r>
              <a:rPr lang="en-US" sz="3200" dirty="0">
                <a:solidFill>
                  <a:srgbClr val="009FDB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WHAT HAS CHANG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Dynamic Configuration &amp; Dependencies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Consistent Patterns Across Charts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CronJobs</a:t>
            </a: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for Maintenance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Incorporation of Operator Feedback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Network Enhancements: Linux Bridge, </a:t>
            </a:r>
            <a:r>
              <a:rPr lang="en-US" sz="2800" dirty="0" err="1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SRIOV</a:t>
            </a: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support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Production Ready Ancillary Services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Using New Kubernetes Features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Gate on multiple versions of OpenStack and Images</a:t>
            </a:r>
          </a:p>
          <a:p>
            <a:pPr marL="914400" lvl="1" indent="-457200">
              <a:spcAft>
                <a:spcPts val="600"/>
              </a:spcAft>
              <a:buClr>
                <a:srgbClr val="009FDB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Logging, Monitoring, and Alerting</a:t>
            </a:r>
          </a:p>
        </p:txBody>
      </p:sp>
      <p:sp>
        <p:nvSpPr>
          <p:cNvPr id="13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Progress since last summit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61925" y="1295400"/>
            <a:ext cx="11280432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5865" y="995413"/>
            <a:ext cx="3365024" cy="52322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>
              <a:buClr>
                <a:srgbClr val="009FDB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WHAT HAS CHANGED?</a:t>
            </a:r>
          </a:p>
        </p:txBody>
      </p:sp>
    </p:spTree>
    <p:extLst>
      <p:ext uri="{BB962C8B-B14F-4D97-AF65-F5344CB8AC3E}">
        <p14:creationId xmlns:p14="http://schemas.microsoft.com/office/powerpoint/2010/main" val="37103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fld id="{12CB907E-C602-C34B-93F7-CA9E40714286}" type="slidenum"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6</a:t>
            </a:fld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Progress since last summit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9123" y="2056925"/>
            <a:ext cx="2426821" cy="21082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0"/>
              </a:spcAft>
              <a:buClr>
                <a:schemeClr val="tx1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Documentation, Documentation, Documentation</a:t>
            </a:r>
          </a:p>
          <a:p>
            <a:pPr algn="r">
              <a:spcAft>
                <a:spcPts val="3000"/>
              </a:spcAft>
              <a:buClr>
                <a:schemeClr val="tx1"/>
              </a:buClr>
              <a:buSzPct val="140000"/>
            </a:pPr>
            <a:endParaRPr lang="en-US" sz="2800" dirty="0">
              <a:solidFill>
                <a:schemeClr val="bg1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13373" y="2364010"/>
            <a:ext cx="2103120" cy="210312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Goals of 1.0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6421" y="928492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0"/>
              </a:spcAft>
              <a:buClr>
                <a:schemeClr val="tx1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Combined Helm-Toolkit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99011" y="2294494"/>
            <a:ext cx="399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  <a:buClr>
                <a:schemeClr val="tx1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Formalization of Standardization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68128" y="5148616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0"/>
              </a:spcAft>
              <a:buClr>
                <a:schemeClr val="tx1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Defined Release Process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470" y="4632265"/>
            <a:ext cx="46232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00"/>
              </a:spcAft>
              <a:buClr>
                <a:schemeClr val="tx1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Well Upgradability of All OpenStack-Helm Charts, not just OpenStack itself! </a:t>
            </a:r>
          </a:p>
        </p:txBody>
      </p:sp>
      <p:cxnSp>
        <p:nvCxnSpPr>
          <p:cNvPr id="26" name="Straight Arrow Connector 25"/>
          <p:cNvCxnSpPr>
            <a:stCxn id="4" idx="0"/>
          </p:cNvCxnSpPr>
          <p:nvPr/>
        </p:nvCxnSpPr>
        <p:spPr>
          <a:xfrm flipV="1">
            <a:off x="6164933" y="1466850"/>
            <a:ext cx="0" cy="897160"/>
          </a:xfrm>
          <a:prstGeom prst="straightConnector1">
            <a:avLst/>
          </a:prstGeom>
          <a:solidFill>
            <a:schemeClr val="tx1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216493" y="2857762"/>
            <a:ext cx="775986" cy="246150"/>
          </a:xfrm>
          <a:prstGeom prst="straightConnector1">
            <a:avLst/>
          </a:prstGeom>
          <a:solidFill>
            <a:schemeClr val="tx1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126539" y="2857762"/>
            <a:ext cx="1027175" cy="246149"/>
          </a:xfrm>
          <a:prstGeom prst="straightConnector1">
            <a:avLst/>
          </a:prstGeom>
          <a:solidFill>
            <a:schemeClr val="tx1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113373" y="4344835"/>
            <a:ext cx="576709" cy="979928"/>
          </a:xfrm>
          <a:prstGeom prst="straightConnector1">
            <a:avLst/>
          </a:prstGeom>
          <a:solidFill>
            <a:schemeClr val="tx1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683188" y="4344835"/>
            <a:ext cx="693588" cy="979928"/>
          </a:xfrm>
          <a:prstGeom prst="straightConnector1">
            <a:avLst/>
          </a:prstGeom>
          <a:solidFill>
            <a:schemeClr val="tx1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" name="Oval 2"/>
          <p:cNvSpPr/>
          <p:nvPr/>
        </p:nvSpPr>
        <p:spPr>
          <a:xfrm>
            <a:off x="3716769" y="2413823"/>
            <a:ext cx="690088" cy="6900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37" y="2530267"/>
            <a:ext cx="457200" cy="4572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992479" y="2430884"/>
            <a:ext cx="690088" cy="6900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23" y="2542948"/>
            <a:ext cx="457200" cy="4572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758685" y="5026252"/>
            <a:ext cx="690088" cy="6900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29" y="5118544"/>
            <a:ext cx="457200" cy="4572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061596" y="5026252"/>
            <a:ext cx="690088" cy="6900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5142696"/>
            <a:ext cx="457200" cy="4572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819889" y="859380"/>
            <a:ext cx="690088" cy="6900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33" y="96101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fld id="{12CB907E-C602-C34B-93F7-CA9E40714286}" type="slidenum"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7</a:t>
            </a:fld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1925" y="1585499"/>
            <a:ext cx="5700558" cy="3487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How is AT&amp;T changing the way we deploy and manage OpenStack in our Network Cloud?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Containers are now our new unit of software delivery across the stack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Sites defined declaratively in YAML – everything from </a:t>
            </a:r>
            <a:r>
              <a:rPr lang="en-US" sz="2200" dirty="0" err="1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</a:t>
            </a:r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and Network assets (</a:t>
            </a:r>
            <a:r>
              <a:rPr lang="en-US" sz="2200" dirty="0" err="1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Hardare</a:t>
            </a:r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) to Helm Charts (Software)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OpenStack-Helm helps us deliver seamless updates, upgrades, and configuration changes to OpenStack based sites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61925" y="1267485"/>
            <a:ext cx="5695667" cy="2791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13006" y="964909"/>
            <a:ext cx="3193503" cy="52322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>
              <a:buClr>
                <a:srgbClr val="009FDB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NETWORK CLOUD 1.0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190022" y="1247662"/>
            <a:ext cx="5695667" cy="2791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40279" y="973349"/>
            <a:ext cx="2818400" cy="52322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>
              <a:buClr>
                <a:srgbClr val="009FDB"/>
              </a:buClr>
              <a:buSzPct val="140000"/>
            </a:pPr>
            <a:r>
              <a:rPr lang="en-US" sz="28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PROGRESS SO FAR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50396" y="1585499"/>
            <a:ext cx="5798167" cy="3487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Network Cloud deployed by Airship is the foundation to our 5G core platform supporting our 5G launch in 12 Cities this year.</a:t>
            </a:r>
          </a:p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We have already successfully deployed 5G PODs for system validation and are in the process of deploying several more to enable 5G delivery using Airship.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37730" y="1439698"/>
            <a:ext cx="0" cy="4538586"/>
          </a:xfrm>
          <a:prstGeom prst="line">
            <a:avLst/>
          </a:prstGeom>
          <a:ln w="6350" cmpd="sng">
            <a:solidFill>
              <a:schemeClr val="bg2">
                <a:lumMod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fld id="{12CB907E-C602-C34B-93F7-CA9E40714286}" type="slidenum">
              <a:rPr lang="en-US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pPr/>
              <a:t>8</a:t>
            </a:fld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24114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87568" y="6491033"/>
            <a:ext cx="294143" cy="224790"/>
          </a:xfrm>
        </p:spPr>
        <p:txBody>
          <a:bodyPr vert="horz" lIns="0" tIns="0" rIns="0" bIns="0" rtlCol="0" anchor="t"/>
          <a:lstStyle/>
          <a:p>
            <a:r>
              <a:rPr lang="en-US" dirty="0">
                <a:solidFill>
                  <a:prstClr val="white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8 </a:t>
            </a:r>
          </a:p>
        </p:txBody>
      </p:sp>
      <p:sp>
        <p:nvSpPr>
          <p:cNvPr id="6" name="Title 1029"/>
          <p:cNvSpPr>
            <a:spLocks noGrp="1"/>
          </p:cNvSpPr>
          <p:nvPr>
            <p:ph type="title"/>
          </p:nvPr>
        </p:nvSpPr>
        <p:spPr>
          <a:xfrm>
            <a:off x="287567" y="197644"/>
            <a:ext cx="11760997" cy="34220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AT&amp;T USAGE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3168" y="6418762"/>
            <a:ext cx="1076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AT&amp;T Intellectual Property.  All Rights Reserved.  AT&amp;T, the Globe logo, Mobilizing Your World and DirecTV are registered trademarks and service marks of AT&amp;T Intellectual Property and/or AT&amp;T affiliated companies.  All other marks are the property of their respective owners.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31" idx="1"/>
          </p:cNvCxnSpPr>
          <p:nvPr/>
        </p:nvCxnSpPr>
        <p:spPr>
          <a:xfrm>
            <a:off x="8686800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06640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Security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68404" y="197644"/>
            <a:ext cx="1280160" cy="274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87522" y="197644"/>
            <a:ext cx="128016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TT Aleck Cd Black" panose="020B0806020203020204" pitchFamily="34" charset="0"/>
                <a:cs typeface="ATT Aleck Cd Black" panose="020B0806020203020204" pitchFamily="34" charset="0"/>
              </a:rPr>
              <a:t>Containerization</a:t>
            </a:r>
          </a:p>
        </p:txBody>
      </p:sp>
      <p:cxnSp>
        <p:nvCxnSpPr>
          <p:cNvPr id="43" name="Straight Connector 42"/>
          <p:cNvCxnSpPr>
            <a:stCxn id="31" idx="3"/>
            <a:endCxn id="30" idx="1"/>
          </p:cNvCxnSpPr>
          <p:nvPr/>
        </p:nvCxnSpPr>
        <p:spPr>
          <a:xfrm>
            <a:off x="10367682" y="334804"/>
            <a:ext cx="400722" cy="0"/>
          </a:xfrm>
          <a:prstGeom prst="line">
            <a:avLst/>
          </a:prstGeom>
          <a:ln w="381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57" y="6093277"/>
            <a:ext cx="642569" cy="62184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25133" y="2713558"/>
            <a:ext cx="6943155" cy="3289389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306151" y="5388404"/>
            <a:ext cx="596550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926080" rtlCol="0" anchor="ctr"/>
          <a:lstStyle/>
          <a:p>
            <a:r>
              <a:rPr lang="en-US" dirty="0">
                <a:solidFill>
                  <a:schemeClr val="tx2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          Host OS</a:t>
            </a:r>
          </a:p>
        </p:txBody>
      </p:sp>
      <p:sp>
        <p:nvSpPr>
          <p:cNvPr id="64" name="Rectangle: Rounded Corners 27"/>
          <p:cNvSpPr/>
          <p:nvPr/>
        </p:nvSpPr>
        <p:spPr>
          <a:xfrm>
            <a:off x="5587625" y="5532735"/>
            <a:ext cx="3393130" cy="2599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dirty="0">
                <a:solidFill>
                  <a:schemeClr val="tx2"/>
                </a:solidFill>
                <a:latin typeface="ATT Aleck Cd" panose="020B0506020203020204" pitchFamily="34" charset="0"/>
                <a:cs typeface="ATT Aleck Cd" panose="020B0506020203020204" pitchFamily="34" charset="0"/>
              </a:rPr>
              <a:t>Baremetal Operating System (Ubuntu 16.04)</a:t>
            </a:r>
            <a:endParaRPr lang="en-US" sz="1400" dirty="0">
              <a:solidFill>
                <a:schemeClr val="tx2"/>
              </a:solidFill>
              <a:latin typeface="ATT Aleck Cd" panose="020B0506020203020204" pitchFamily="34" charset="0"/>
              <a:cs typeface="ATT Aleck Cd" panose="020B0506020203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20032" y="4219110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TT Aleck Cd Black" panose="020B0806020203020204" pitchFamily="34" charset="0"/>
                <a:cs typeface="ATT Aleck Cd Black" panose="020B0806020203020204" pitchFamily="34" charset="0"/>
              </a:rPr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40623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t_int_wde_globe_alone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AT&amp;T">
      <a:majorFont>
        <a:latin typeface="ATT Aleck Sans Light"/>
        <a:ea typeface=""/>
        <a:cs typeface=""/>
      </a:majorFont>
      <a:minorFont>
        <a:latin typeface="ATT Alec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t_wide_globe_alone_template_151211" id="{EB61EA07-C7E1-4747-8072-CD5B43E7FA35}" vid="{41019A98-0322-475F-B78D-0569D56657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19136</TotalTime>
  <Words>1521</Words>
  <Application>Microsoft Macintosh PowerPoint</Application>
  <PresentationFormat>Widescreen</PresentationFormat>
  <Paragraphs>482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-webkit-standard</vt:lpstr>
      <vt:lpstr>Arial</vt:lpstr>
      <vt:lpstr>ATT Aleck Cd</vt:lpstr>
      <vt:lpstr>ATT Aleck Cd Black</vt:lpstr>
      <vt:lpstr>ATT Aleck Sans</vt:lpstr>
      <vt:lpstr>Calibri</vt:lpstr>
      <vt:lpstr>Calibri Light</vt:lpstr>
      <vt:lpstr>Lucida Grande</vt:lpstr>
      <vt:lpstr>Times New Roman</vt:lpstr>
      <vt:lpstr>Wingdings</vt:lpstr>
      <vt:lpstr>Office Theme</vt:lpstr>
      <vt:lpstr>att_int_wde_globe_alone</vt:lpstr>
      <vt:lpstr>PowerPoint Presentation</vt:lpstr>
      <vt:lpstr>AGENDA</vt:lpstr>
      <vt:lpstr>INTRODUCTION to HELM</vt:lpstr>
      <vt:lpstr>OPENSTACk-HELM RECAP</vt:lpstr>
      <vt:lpstr>Progress since last summit</vt:lpstr>
      <vt:lpstr>Progress since last summit</vt:lpstr>
      <vt:lpstr>AT&amp;T USAGE</vt:lpstr>
      <vt:lpstr>AT&amp;T USAGE </vt:lpstr>
      <vt:lpstr>AT&amp;T USAGE </vt:lpstr>
      <vt:lpstr>AT&amp;T USAGE </vt:lpstr>
      <vt:lpstr>AT&amp;T USAGE </vt:lpstr>
      <vt:lpstr>AT&amp;T USAGE </vt:lpstr>
      <vt:lpstr>AT&amp;T USAGE </vt:lpstr>
      <vt:lpstr>AT&amp;T USAGE </vt:lpstr>
      <vt:lpstr>AT&amp;T USAGE </vt:lpstr>
      <vt:lpstr>AT&amp;T USAGE </vt:lpstr>
      <vt:lpstr>AT&amp;T USAGE </vt:lpstr>
      <vt:lpstr>OPENSTACK-HELM UPDATE</vt:lpstr>
      <vt:lpstr>TUNGSTEN FABRIC-HELM</vt:lpstr>
      <vt:lpstr>TUNGSTEN FABRIC-HELM RECAP</vt:lpstr>
      <vt:lpstr>Project Evolved </vt:lpstr>
      <vt:lpstr>SINGLE SDN ACROSS PLATFORMS</vt:lpstr>
      <vt:lpstr>Tungsten Fabric Evolution to Micro services</vt:lpstr>
      <vt:lpstr>HELM CHART EVOLUTION</vt:lpstr>
      <vt:lpstr>FEATURES ENHANCHED </vt:lpstr>
      <vt:lpstr>NEXT STEPS FOR TF HELM</vt:lpstr>
      <vt:lpstr>Where to Start </vt:lpstr>
      <vt:lpstr>CREDITS</vt:lpstr>
      <vt:lpstr>HELM SESSIONS AT VANCOUVER</vt:lpstr>
      <vt:lpstr>PowerPoint Presentation</vt:lpstr>
      <vt:lpstr>PowerPoint Presentation</vt:lpstr>
    </vt:vector>
  </TitlesOfParts>
  <Company>AT&amp;T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BROUSE, EMILY</dc:creator>
  <cp:lastModifiedBy>MEADOWS, ALAN</cp:lastModifiedBy>
  <cp:revision>137</cp:revision>
  <cp:lastPrinted>2018-02-06T17:56:32Z</cp:lastPrinted>
  <dcterms:created xsi:type="dcterms:W3CDTF">2017-07-31T19:09:16Z</dcterms:created>
  <dcterms:modified xsi:type="dcterms:W3CDTF">2018-05-24T20:31:36Z</dcterms:modified>
</cp:coreProperties>
</file>