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</p:sldMasterIdLst>
  <p:notesMasterIdLst>
    <p:notesMasterId r:id="rId21"/>
  </p:notesMasterIdLst>
  <p:sldIdLst>
    <p:sldId id="368" r:id="rId5"/>
    <p:sldId id="372" r:id="rId6"/>
    <p:sldId id="373" r:id="rId7"/>
    <p:sldId id="374" r:id="rId8"/>
    <p:sldId id="383" r:id="rId9"/>
    <p:sldId id="376" r:id="rId10"/>
    <p:sldId id="380" r:id="rId11"/>
    <p:sldId id="381" r:id="rId12"/>
    <p:sldId id="384" r:id="rId13"/>
    <p:sldId id="391" r:id="rId14"/>
    <p:sldId id="386" r:id="rId15"/>
    <p:sldId id="387" r:id="rId16"/>
    <p:sldId id="378" r:id="rId17"/>
    <p:sldId id="388" r:id="rId18"/>
    <p:sldId id="371" r:id="rId19"/>
    <p:sldId id="39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AC93B7"/>
    <a:srgbClr val="A094B6"/>
    <a:srgbClr val="FFFFCC"/>
    <a:srgbClr val="99FF99"/>
    <a:srgbClr val="2DFF91"/>
    <a:srgbClr val="E75809"/>
    <a:srgbClr val="E06E10"/>
    <a:srgbClr val="E2400E"/>
    <a:srgbClr val="FF8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6" autoAdjust="0"/>
    <p:restoredTop sz="90053" autoAdjust="0"/>
  </p:normalViewPr>
  <p:slideViewPr>
    <p:cSldViewPr snapToGrid="0" snapToObjects="1">
      <p:cViewPr varScale="1">
        <p:scale>
          <a:sx n="80" d="100"/>
          <a:sy n="80" d="100"/>
        </p:scale>
        <p:origin x="-174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4FC60-AC4B-7643-9F90-B8FA8158DDB1}" type="datetimeFigureOut">
              <a:rPr lang="en-US" smtClean="0"/>
              <a:t>11/4/2014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987FE-0380-6943-BC77-51106B40E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8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87FE-0380-6943-BC77-51106B40E23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6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87FE-0380-6943-BC77-51106B40E23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36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87FE-0380-6943-BC77-51106B40E23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25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87FE-0380-6943-BC77-51106B40E23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0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87FE-0380-6943-BC77-51106B40E23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8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87FE-0380-6943-BC77-51106B40E23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93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47472" y="3017030"/>
            <a:ext cx="5486400" cy="1478005"/>
          </a:xfrm>
        </p:spPr>
        <p:txBody>
          <a:bodyPr>
            <a:noAutofit/>
          </a:bodyPr>
          <a:lstStyle>
            <a:lvl1pPr>
              <a:lnSpc>
                <a:spcPts val="3900"/>
              </a:lnSpc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347472" y="5083402"/>
            <a:ext cx="2133600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rgbClr val="796E65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44263" y="4704758"/>
            <a:ext cx="5492976" cy="298382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171450" indent="0">
              <a:buNone/>
              <a:defRPr/>
            </a:lvl2pPr>
            <a:lvl3pPr marL="342900" indent="0">
              <a:buNone/>
              <a:defRPr/>
            </a:lvl3pPr>
            <a:lvl4pPr marL="51435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 smtClean="0"/>
              <a:t>Click to edit subhead</a:t>
            </a:r>
            <a:endParaRPr lang="en-US" dirty="0"/>
          </a:p>
        </p:txBody>
      </p:sp>
      <p:pic>
        <p:nvPicPr>
          <p:cNvPr id="9" name="Picture 8" descr="ebay_inc_tm_rgb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3126" y="1215957"/>
            <a:ext cx="2706624" cy="676656"/>
          </a:xfrm>
          <a:prstGeom prst="rect">
            <a:avLst/>
          </a:prstGeom>
        </p:spPr>
      </p:pic>
      <p:pic>
        <p:nvPicPr>
          <p:cNvPr id="6" name="Picture 5" descr="ebay_inc_tm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3126" y="1215957"/>
            <a:ext cx="2706624" cy="67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802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472" y="1736032"/>
            <a:ext cx="6123178" cy="1102808"/>
          </a:xfrm>
        </p:spPr>
        <p:txBody>
          <a:bodyPr anchor="t">
            <a:normAutofit/>
          </a:bodyPr>
          <a:lstStyle>
            <a:lvl1pPr algn="l">
              <a:lnSpc>
                <a:spcPts val="4400"/>
              </a:lnSpc>
              <a:defRPr sz="3200" b="1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2973941"/>
            <a:ext cx="6123178" cy="126364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ebay_inc_tm_whit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328" y="6327648"/>
            <a:ext cx="1463040" cy="365760"/>
          </a:xfrm>
          <a:prstGeom prst="rect">
            <a:avLst/>
          </a:prstGeom>
        </p:spPr>
      </p:pic>
      <p:pic>
        <p:nvPicPr>
          <p:cNvPr id="5" name="Picture 4" descr="ebay_inc_tm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328" y="6327648"/>
            <a:ext cx="146304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63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88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472" y="1384300"/>
            <a:ext cx="4148328" cy="47418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4300"/>
            <a:ext cx="4152900" cy="47418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06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472" y="457200"/>
            <a:ext cx="8453628" cy="9271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472" y="1384300"/>
            <a:ext cx="4148328" cy="47418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9544" y="1384301"/>
            <a:ext cx="2029352" cy="2027068"/>
          </a:xfrm>
          <a:solidFill>
            <a:srgbClr val="E9E9E8"/>
          </a:solidFill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1" name="Picture Placeholder 5"/>
          <p:cNvSpPr>
            <a:spLocks noGrp="1" noChangeAspect="1"/>
          </p:cNvSpPr>
          <p:nvPr>
            <p:ph type="pic" sz="quarter" idx="14"/>
          </p:nvPr>
        </p:nvSpPr>
        <p:spPr>
          <a:xfrm>
            <a:off x="6771748" y="1384301"/>
            <a:ext cx="2029352" cy="2027068"/>
          </a:xfrm>
          <a:solidFill>
            <a:srgbClr val="E9E9E8"/>
          </a:solidFill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2" name="Picture Placeholder 5"/>
          <p:cNvSpPr>
            <a:spLocks noGrp="1" noChangeAspect="1"/>
          </p:cNvSpPr>
          <p:nvPr>
            <p:ph type="pic" sz="quarter" idx="15"/>
          </p:nvPr>
        </p:nvSpPr>
        <p:spPr>
          <a:xfrm>
            <a:off x="4649544" y="3508607"/>
            <a:ext cx="2029352" cy="2027068"/>
          </a:xfrm>
          <a:solidFill>
            <a:srgbClr val="E9E9E8"/>
          </a:solidFill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3" name="Picture Placeholder 5"/>
          <p:cNvSpPr>
            <a:spLocks noGrp="1" noChangeAspect="1"/>
          </p:cNvSpPr>
          <p:nvPr>
            <p:ph type="pic" sz="quarter" idx="16"/>
          </p:nvPr>
        </p:nvSpPr>
        <p:spPr>
          <a:xfrm>
            <a:off x="6771748" y="3508607"/>
            <a:ext cx="2029352" cy="2027068"/>
          </a:xfrm>
          <a:solidFill>
            <a:srgbClr val="E9E9E8"/>
          </a:solidFill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40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472" y="457200"/>
            <a:ext cx="8453628" cy="9271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5"/>
          <p:cNvSpPr>
            <a:spLocks noGrp="1" noChangeAspect="1"/>
          </p:cNvSpPr>
          <p:nvPr>
            <p:ph type="pic" sz="quarter" idx="14"/>
          </p:nvPr>
        </p:nvSpPr>
        <p:spPr>
          <a:xfrm>
            <a:off x="346927" y="1384300"/>
            <a:ext cx="8454173" cy="4545177"/>
          </a:xfrm>
          <a:solidFill>
            <a:srgbClr val="E9E9E8"/>
          </a:solidFill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27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472" y="457200"/>
            <a:ext cx="3308541" cy="9271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5"/>
          <p:cNvSpPr>
            <a:spLocks noGrp="1" noChangeAspect="1"/>
          </p:cNvSpPr>
          <p:nvPr>
            <p:ph type="pic" sz="quarter" idx="14"/>
          </p:nvPr>
        </p:nvSpPr>
        <p:spPr>
          <a:xfrm>
            <a:off x="3779024" y="458440"/>
            <a:ext cx="5022076" cy="5471038"/>
          </a:xfrm>
          <a:solidFill>
            <a:srgbClr val="E9E9E8"/>
          </a:solidFill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9"/>
          </p:nvPr>
        </p:nvSpPr>
        <p:spPr>
          <a:xfrm>
            <a:off x="341313" y="1382712"/>
            <a:ext cx="3314699" cy="4548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035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/>
          <p:cNvSpPr>
            <a:spLocks noGrp="1" noChangeAspect="1"/>
          </p:cNvSpPr>
          <p:nvPr>
            <p:ph type="pic" sz="quarter" idx="14"/>
          </p:nvPr>
        </p:nvSpPr>
        <p:spPr>
          <a:xfrm>
            <a:off x="4689707" y="458440"/>
            <a:ext cx="4111392" cy="5471038"/>
          </a:xfrm>
          <a:solidFill>
            <a:schemeClr val="bg2"/>
          </a:solidFill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9"/>
          </p:nvPr>
        </p:nvSpPr>
        <p:spPr>
          <a:xfrm>
            <a:off x="341312" y="458440"/>
            <a:ext cx="4106785" cy="54724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15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134" y="1384301"/>
            <a:ext cx="5589966" cy="109635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3211134" y="2588440"/>
            <a:ext cx="5589966" cy="109635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3211134" y="3792579"/>
            <a:ext cx="5589966" cy="109635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3211134" y="4996719"/>
            <a:ext cx="5589966" cy="109635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348750" y="1384301"/>
            <a:ext cx="2763681" cy="10963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7" hasCustomPrompt="1"/>
          </p:nvPr>
        </p:nvSpPr>
        <p:spPr>
          <a:xfrm>
            <a:off x="348750" y="2588440"/>
            <a:ext cx="2763681" cy="10963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8" hasCustomPrompt="1"/>
          </p:nvPr>
        </p:nvSpPr>
        <p:spPr>
          <a:xfrm>
            <a:off x="348750" y="3792579"/>
            <a:ext cx="2763681" cy="10963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9" hasCustomPrompt="1"/>
          </p:nvPr>
        </p:nvSpPr>
        <p:spPr>
          <a:xfrm>
            <a:off x="348750" y="4996719"/>
            <a:ext cx="2763681" cy="10963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32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7472" y="457200"/>
            <a:ext cx="8453628" cy="9271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1384300"/>
            <a:ext cx="8453628" cy="4741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47472" y="6172200"/>
            <a:ext cx="8453628" cy="0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6918" y="6381394"/>
            <a:ext cx="364181" cy="250190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fld id="{FF55D29A-3A2E-D146-9F2C-610F4815AF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5172" y="6376187"/>
            <a:ext cx="3346704" cy="255397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1100" dirty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436918" y="6496460"/>
            <a:ext cx="0" cy="135124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ebay_inc_tm_rgb.png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538" y="6329108"/>
            <a:ext cx="1463038" cy="36576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47472" y="6172200"/>
            <a:ext cx="8453628" cy="0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436918" y="6496460"/>
            <a:ext cx="0" cy="135124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ebay_inc_tm_rgb.png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538" y="6329108"/>
            <a:ext cx="1463038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18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2600" b="1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114300" indent="-1143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rgbClr val="796E65"/>
          </a:solidFill>
          <a:latin typeface="Arial"/>
          <a:ea typeface="+mn-ea"/>
          <a:cs typeface="Arial"/>
        </a:defRPr>
      </a:lvl1pPr>
      <a:lvl2pPr marL="342900" indent="-1714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rgbClr val="796E65"/>
          </a:solidFill>
          <a:latin typeface="Arial"/>
          <a:ea typeface="+mn-ea"/>
          <a:cs typeface="Arial"/>
        </a:defRPr>
      </a:lvl2pPr>
      <a:lvl3pPr marL="457200" indent="-1143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rgbClr val="796E65"/>
          </a:solidFill>
          <a:latin typeface="Arial"/>
          <a:ea typeface="+mn-ea"/>
          <a:cs typeface="Arial"/>
        </a:defRPr>
      </a:lvl3pPr>
      <a:lvl4pPr marL="685800" indent="-171450" algn="l" defTabSz="457200" rtl="0" eaLnBrk="1" latinLnBrk="0" hangingPunct="1">
        <a:spcBef>
          <a:spcPct val="20000"/>
        </a:spcBef>
        <a:buFont typeface="Arial"/>
        <a:buChar char="–"/>
        <a:tabLst/>
        <a:defRPr sz="1400" kern="1200">
          <a:solidFill>
            <a:srgbClr val="796E65"/>
          </a:solidFill>
          <a:latin typeface="Arial"/>
          <a:ea typeface="+mn-ea"/>
          <a:cs typeface="Arial"/>
        </a:defRPr>
      </a:lvl4pPr>
      <a:lvl5pPr marL="857250" indent="-17145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796E65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471" y="3017030"/>
            <a:ext cx="8682229" cy="1478005"/>
          </a:xfrm>
        </p:spPr>
        <p:txBody>
          <a:bodyPr/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altLang="zh-CN" sz="3600" dirty="0"/>
              <a:t>Seamless migration from Nova-network to Neutron in eBay production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4262" y="4704758"/>
            <a:ext cx="7637687" cy="298382"/>
          </a:xfrm>
        </p:spPr>
        <p:txBody>
          <a:bodyPr/>
          <a:lstStyle/>
          <a:p>
            <a:pPr algn="ctr"/>
            <a:r>
              <a:rPr lang="en-US" dirty="0" smtClean="0"/>
              <a:t>Chengyuan Li, Han Zhou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7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23758" y="2648671"/>
            <a:ext cx="5601672" cy="3343275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Rectangle 42"/>
          <p:cNvSpPr/>
          <p:nvPr/>
        </p:nvSpPr>
        <p:spPr>
          <a:xfrm>
            <a:off x="4708563" y="4015508"/>
            <a:ext cx="1248429" cy="1757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en-US" altLang="zh-CN" sz="26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  <a:t>Data Plane Migration</a:t>
            </a:r>
            <a:br>
              <a:rPr lang="en-US" altLang="zh-CN" sz="26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</a:br>
            <a:endParaRPr lang="zh-CN" altLang="en-US" sz="2600" b="1" kern="1200" dirty="0">
              <a:solidFill>
                <a:schemeClr val="tx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85763" y="2948708"/>
            <a:ext cx="13144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8" name="Oval 7"/>
          <p:cNvSpPr/>
          <p:nvPr/>
        </p:nvSpPr>
        <p:spPr>
          <a:xfrm>
            <a:off x="3829127" y="4486996"/>
            <a:ext cx="209550" cy="2190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2381327" y="5048971"/>
            <a:ext cx="876300" cy="314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br0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5039" y="4401596"/>
            <a:ext cx="717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err="1" smtClean="0"/>
              <a:t>vnetx</a:t>
            </a:r>
            <a:endParaRPr lang="zh-CN" altLang="en-US" sz="1100" dirty="0"/>
          </a:p>
        </p:txBody>
      </p:sp>
      <p:cxnSp>
        <p:nvCxnSpPr>
          <p:cNvPr id="12" name="Elbow Connector 11"/>
          <p:cNvCxnSpPr>
            <a:stCxn id="8" idx="4"/>
            <a:endCxn id="9" idx="0"/>
          </p:cNvCxnSpPr>
          <p:nvPr/>
        </p:nvCxnSpPr>
        <p:spPr>
          <a:xfrm rot="5400000">
            <a:off x="3205240" y="4320309"/>
            <a:ext cx="342900" cy="1114425"/>
          </a:xfrm>
          <a:prstGeom prst="bentConnector3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771977" y="5772871"/>
            <a:ext cx="209550" cy="2190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067252" y="5730336"/>
            <a:ext cx="504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eth0</a:t>
            </a:r>
            <a:endParaRPr lang="zh-CN" altLang="en-US" sz="1100" dirty="0"/>
          </a:p>
        </p:txBody>
      </p:sp>
      <p:cxnSp>
        <p:nvCxnSpPr>
          <p:cNvPr id="18" name="Elbow Connector 17"/>
          <p:cNvCxnSpPr>
            <a:endCxn id="13" idx="0"/>
          </p:cNvCxnSpPr>
          <p:nvPr/>
        </p:nvCxnSpPr>
        <p:spPr>
          <a:xfrm>
            <a:off x="3257627" y="5206133"/>
            <a:ext cx="619125" cy="566738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933902" y="4213875"/>
            <a:ext cx="0" cy="27622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381327" y="5381958"/>
            <a:ext cx="876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/>
              <a:t>Host IP</a:t>
            </a:r>
            <a:endParaRPr lang="zh-CN" altLang="en-US" sz="800" dirty="0"/>
          </a:p>
        </p:txBody>
      </p:sp>
      <p:sp>
        <p:nvSpPr>
          <p:cNvPr id="33" name="TextBox 32"/>
          <p:cNvSpPr txBox="1"/>
          <p:nvPr/>
        </p:nvSpPr>
        <p:spPr>
          <a:xfrm>
            <a:off x="1419302" y="5120406"/>
            <a:ext cx="962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Linux bridge</a:t>
            </a:r>
            <a:endParaRPr lang="zh-CN" alt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4708563" y="4061475"/>
            <a:ext cx="10189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Open </a:t>
            </a:r>
            <a:r>
              <a:rPr lang="en-US" altLang="zh-CN" sz="1050" dirty="0" err="1" smtClean="0"/>
              <a:t>vSwitch</a:t>
            </a:r>
            <a:endParaRPr lang="zh-CN" altLang="en-US" sz="1050" dirty="0"/>
          </a:p>
        </p:txBody>
      </p:sp>
      <p:sp>
        <p:nvSpPr>
          <p:cNvPr id="41" name="Rectangle 40"/>
          <p:cNvSpPr/>
          <p:nvPr/>
        </p:nvSpPr>
        <p:spPr>
          <a:xfrm>
            <a:off x="3138163" y="3101108"/>
            <a:ext cx="13144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324302" y="3299475"/>
            <a:ext cx="13144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99945" y="1374969"/>
            <a:ext cx="50116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Remove </a:t>
            </a:r>
            <a:r>
              <a:rPr lang="en-US" altLang="zh-CN" sz="1600" dirty="0" smtClean="0"/>
              <a:t>VM interfaces </a:t>
            </a:r>
            <a:r>
              <a:rPr lang="en-US" altLang="zh-CN" sz="1600" dirty="0" smtClean="0"/>
              <a:t>from Linux bridge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Rename to </a:t>
            </a:r>
            <a:r>
              <a:rPr lang="en-US" altLang="zh-CN" sz="1600" dirty="0" err="1" smtClean="0"/>
              <a:t>tapxxxxx</a:t>
            </a:r>
            <a:r>
              <a:rPr lang="en-US" altLang="zh-CN" sz="1600" dirty="0" smtClean="0"/>
              <a:t> (</a:t>
            </a:r>
            <a:r>
              <a:rPr lang="en-US" altLang="zh-CN" sz="1600" dirty="0"/>
              <a:t>H</a:t>
            </a:r>
            <a:r>
              <a:rPr lang="en-US" altLang="zh-CN" sz="1600" dirty="0" smtClean="0"/>
              <a:t>avana convention)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Remove physical interface from Linux bridge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Remove Linux bridge</a:t>
            </a:r>
          </a:p>
        </p:txBody>
      </p:sp>
      <p:sp>
        <p:nvSpPr>
          <p:cNvPr id="15" name="Rectangle 14"/>
          <p:cNvSpPr/>
          <p:nvPr/>
        </p:nvSpPr>
        <p:spPr>
          <a:xfrm rot="1118285">
            <a:off x="5107174" y="1458819"/>
            <a:ext cx="384432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VM connection lost!</a:t>
            </a:r>
            <a:endParaRPr lang="zh-CN" altLang="en-US" sz="2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81604" y="4574413"/>
            <a:ext cx="717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err="1" smtClean="0"/>
              <a:t>tapxxxx</a:t>
            </a:r>
            <a:endParaRPr lang="zh-CN" alt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3167061" y="5838168"/>
            <a:ext cx="876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/>
              <a:t>Host IP</a:t>
            </a:r>
            <a:endParaRPr lang="zh-CN" altLang="en-US" sz="800" dirty="0"/>
          </a:p>
        </p:txBody>
      </p:sp>
    </p:spTree>
    <p:extLst>
      <p:ext uri="{BB962C8B-B14F-4D97-AF65-F5344CB8AC3E}">
        <p14:creationId xmlns:p14="http://schemas.microsoft.com/office/powerpoint/2010/main" val="410813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55" grpId="0"/>
      <p:bldP spid="33" grpId="0"/>
      <p:bldP spid="15" grpId="0" animBg="1"/>
      <p:bldP spid="25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23758" y="2648671"/>
            <a:ext cx="5601672" cy="3343275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Rectangle 42"/>
          <p:cNvSpPr/>
          <p:nvPr/>
        </p:nvSpPr>
        <p:spPr>
          <a:xfrm>
            <a:off x="4708563" y="4015508"/>
            <a:ext cx="1248429" cy="17573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en-US" altLang="zh-CN" sz="26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  <a:t>Data Plane Migration</a:t>
            </a:r>
            <a:br>
              <a:rPr lang="en-US" altLang="zh-CN" sz="26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</a:br>
            <a:endParaRPr lang="zh-CN" altLang="en-US" sz="2600" b="1" kern="1200" dirty="0">
              <a:solidFill>
                <a:schemeClr val="tx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85763" y="2948708"/>
            <a:ext cx="13144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8" name="Oval 7"/>
          <p:cNvSpPr/>
          <p:nvPr/>
        </p:nvSpPr>
        <p:spPr>
          <a:xfrm>
            <a:off x="3829127" y="4486996"/>
            <a:ext cx="209550" cy="2190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Oval 12"/>
          <p:cNvSpPr/>
          <p:nvPr/>
        </p:nvSpPr>
        <p:spPr>
          <a:xfrm>
            <a:off x="3771977" y="5772871"/>
            <a:ext cx="209550" cy="2190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067252" y="5730336"/>
            <a:ext cx="504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eth0</a:t>
            </a:r>
            <a:endParaRPr lang="zh-CN" altLang="en-US" sz="11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933902" y="4213875"/>
            <a:ext cx="0" cy="27622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708563" y="4061475"/>
            <a:ext cx="10189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Open </a:t>
            </a:r>
            <a:r>
              <a:rPr lang="en-US" altLang="zh-CN" sz="1050" dirty="0" err="1" smtClean="0"/>
              <a:t>vSwitch</a:t>
            </a:r>
            <a:endParaRPr lang="zh-CN" altLang="en-US" sz="1050" dirty="0"/>
          </a:p>
        </p:txBody>
      </p:sp>
      <p:sp>
        <p:nvSpPr>
          <p:cNvPr id="41" name="Rectangle 40"/>
          <p:cNvSpPr/>
          <p:nvPr/>
        </p:nvSpPr>
        <p:spPr>
          <a:xfrm>
            <a:off x="3138163" y="3101108"/>
            <a:ext cx="13144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324302" y="3299475"/>
            <a:ext cx="13144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99945" y="1374969"/>
            <a:ext cx="50116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Start OVS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C</a:t>
            </a:r>
            <a:r>
              <a:rPr lang="en-US" altLang="zh-CN" sz="1600" dirty="0" smtClean="0"/>
              <a:t>reate integration bridge: </a:t>
            </a:r>
            <a:r>
              <a:rPr lang="en-US" altLang="zh-CN" sz="1600" dirty="0" err="1" smtClean="0"/>
              <a:t>br-int</a:t>
            </a:r>
            <a:endParaRPr lang="en-US" altLang="zh-CN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Create external bridge: br0, set external-id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Add eth0 to br0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Add host IP to br0, add host route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51250" y="4439370"/>
            <a:ext cx="876300" cy="314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tx1"/>
                </a:solidFill>
              </a:rPr>
              <a:t>b</a:t>
            </a:r>
            <a:r>
              <a:rPr lang="en-US" altLang="zh-CN" dirty="0" err="1" smtClean="0">
                <a:solidFill>
                  <a:schemeClr val="tx1"/>
                </a:solidFill>
              </a:rPr>
              <a:t>r-int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51250" y="5222844"/>
            <a:ext cx="876300" cy="314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br</a:t>
            </a:r>
            <a:r>
              <a:rPr lang="en-US" altLang="zh-CN" dirty="0">
                <a:solidFill>
                  <a:schemeClr val="tx1"/>
                </a:solidFill>
              </a:rPr>
              <a:t>0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8" name="Elbow Connector 27"/>
          <p:cNvCxnSpPr/>
          <p:nvPr/>
        </p:nvCxnSpPr>
        <p:spPr>
          <a:xfrm rot="10800000" flipV="1">
            <a:off x="3883159" y="5351243"/>
            <a:ext cx="914400" cy="409575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51250" y="5542172"/>
            <a:ext cx="876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/>
              <a:t>Host IP</a:t>
            </a:r>
            <a:endParaRPr lang="zh-CN" altLang="en-US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3981604" y="4574413"/>
            <a:ext cx="717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err="1" smtClean="0"/>
              <a:t>tapxxxx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67913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23758" y="2648671"/>
            <a:ext cx="5601672" cy="3343275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Rectangle 42"/>
          <p:cNvSpPr/>
          <p:nvPr/>
        </p:nvSpPr>
        <p:spPr>
          <a:xfrm>
            <a:off x="4708563" y="4015508"/>
            <a:ext cx="1248429" cy="17573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en-US" altLang="zh-CN" sz="26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  <a:t>Data Plane Migration</a:t>
            </a:r>
            <a:br>
              <a:rPr lang="en-US" altLang="zh-CN" sz="26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</a:br>
            <a:endParaRPr lang="zh-CN" altLang="en-US" sz="2600" b="1" kern="1200" dirty="0">
              <a:solidFill>
                <a:schemeClr val="tx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85763" y="2948708"/>
            <a:ext cx="13144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8" name="Oval 7"/>
          <p:cNvSpPr/>
          <p:nvPr/>
        </p:nvSpPr>
        <p:spPr>
          <a:xfrm>
            <a:off x="3829127" y="4486996"/>
            <a:ext cx="209550" cy="2190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Oval 12"/>
          <p:cNvSpPr/>
          <p:nvPr/>
        </p:nvSpPr>
        <p:spPr>
          <a:xfrm>
            <a:off x="3771977" y="5772871"/>
            <a:ext cx="209550" cy="2190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067252" y="5730336"/>
            <a:ext cx="504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eth0</a:t>
            </a:r>
            <a:endParaRPr lang="zh-CN" altLang="en-US" sz="11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933902" y="4213875"/>
            <a:ext cx="0" cy="27622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708563" y="4061475"/>
            <a:ext cx="10189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Open </a:t>
            </a:r>
            <a:r>
              <a:rPr lang="en-US" altLang="zh-CN" sz="1050" dirty="0" err="1" smtClean="0"/>
              <a:t>vSwitch</a:t>
            </a:r>
            <a:endParaRPr lang="zh-CN" altLang="en-US" sz="1050" dirty="0"/>
          </a:p>
        </p:txBody>
      </p:sp>
      <p:sp>
        <p:nvSpPr>
          <p:cNvPr id="41" name="Rectangle 40"/>
          <p:cNvSpPr/>
          <p:nvPr/>
        </p:nvSpPr>
        <p:spPr>
          <a:xfrm>
            <a:off x="3138163" y="3101108"/>
            <a:ext cx="13144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324302" y="3299475"/>
            <a:ext cx="13144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51250" y="4439370"/>
            <a:ext cx="876300" cy="314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tx1"/>
                </a:solidFill>
              </a:rPr>
              <a:t>b</a:t>
            </a:r>
            <a:r>
              <a:rPr lang="en-US" altLang="zh-CN" dirty="0" err="1" smtClean="0">
                <a:solidFill>
                  <a:schemeClr val="tx1"/>
                </a:solidFill>
              </a:rPr>
              <a:t>r-int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51250" y="5222844"/>
            <a:ext cx="876300" cy="314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br</a:t>
            </a:r>
            <a:r>
              <a:rPr lang="en-US" altLang="zh-CN" dirty="0">
                <a:solidFill>
                  <a:schemeClr val="tx1"/>
                </a:solidFill>
              </a:rPr>
              <a:t>0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8" name="Elbow Connector 27"/>
          <p:cNvCxnSpPr/>
          <p:nvPr/>
        </p:nvCxnSpPr>
        <p:spPr>
          <a:xfrm rot="10800000" flipV="1">
            <a:off x="3883159" y="5351243"/>
            <a:ext cx="914400" cy="409575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89400" y="4770406"/>
            <a:ext cx="0" cy="45243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51250" y="5542172"/>
            <a:ext cx="876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/>
              <a:t>Host IP</a:t>
            </a:r>
            <a:endParaRPr lang="zh-CN" altLang="en-US" sz="80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038677" y="4596533"/>
            <a:ext cx="752475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99945" y="1029737"/>
            <a:ext cx="77827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Add VM interfaces to </a:t>
            </a:r>
            <a:r>
              <a:rPr lang="en-US" altLang="zh-CN" sz="1600" dirty="0" err="1" smtClean="0"/>
              <a:t>br-int</a:t>
            </a:r>
            <a:endParaRPr lang="en-US" altLang="zh-CN" sz="1600" dirty="0" smtClean="0"/>
          </a:p>
          <a:p>
            <a:pPr lvl="1"/>
            <a:r>
              <a:rPr lang="en-US" altLang="zh-CN" sz="1200" dirty="0" smtClean="0"/>
              <a:t># </a:t>
            </a:r>
            <a:r>
              <a:rPr lang="en-US" altLang="zh-CN" sz="1200" dirty="0" err="1" smtClean="0"/>
              <a:t>ovs-vsctl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add-port </a:t>
            </a:r>
            <a:r>
              <a:rPr lang="en-US" altLang="zh-CN" sz="1200" dirty="0" err="1" smtClean="0"/>
              <a:t>br-int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vnetx</a:t>
            </a:r>
            <a:r>
              <a:rPr lang="en-US" altLang="zh-CN" sz="1200" dirty="0" smtClean="0"/>
              <a:t> -- \</a:t>
            </a:r>
          </a:p>
          <a:p>
            <a:pPr lvl="1"/>
            <a:r>
              <a:rPr lang="en-US" altLang="zh-CN" sz="1200" dirty="0" smtClean="0"/>
              <a:t>	set </a:t>
            </a:r>
            <a:r>
              <a:rPr lang="en-US" altLang="zh-CN" sz="1200" dirty="0"/>
              <a:t>Interface </a:t>
            </a:r>
            <a:r>
              <a:rPr lang="en-US" altLang="zh-CN" sz="1200" dirty="0" err="1" smtClean="0"/>
              <a:t>tapxxxx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external-ids:iface-id</a:t>
            </a:r>
            <a:r>
              <a:rPr lang="en-US" altLang="zh-CN" sz="1200" dirty="0"/>
              <a:t>=</a:t>
            </a:r>
            <a:r>
              <a:rPr lang="en-US" altLang="zh-CN" sz="1200" dirty="0" smtClean="0"/>
              <a:t>&lt;</a:t>
            </a:r>
            <a:r>
              <a:rPr lang="en-US" altLang="zh-CN" sz="1200" b="1" dirty="0" smtClean="0"/>
              <a:t>neutron port id</a:t>
            </a:r>
            <a:r>
              <a:rPr lang="en-US" altLang="zh-CN" sz="1200" dirty="0" smtClean="0"/>
              <a:t>&gt; -- \</a:t>
            </a:r>
          </a:p>
          <a:p>
            <a:pPr lvl="1"/>
            <a:r>
              <a:rPr lang="en-US" altLang="zh-CN" sz="1200" dirty="0"/>
              <a:t>	</a:t>
            </a:r>
            <a:r>
              <a:rPr lang="en-US" altLang="zh-CN" sz="1200" dirty="0" smtClean="0"/>
              <a:t>set Interface </a:t>
            </a:r>
            <a:r>
              <a:rPr lang="en-US" altLang="zh-CN" sz="1200" dirty="0" err="1" smtClean="0"/>
              <a:t>tapxxxx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external-ids:attached-mac</a:t>
            </a:r>
            <a:r>
              <a:rPr lang="en-US" altLang="zh-CN" sz="1200" dirty="0" smtClean="0"/>
              <a:t>=&lt;mac&gt; -- \</a:t>
            </a:r>
          </a:p>
          <a:p>
            <a:pPr lvl="1"/>
            <a:r>
              <a:rPr lang="en-US" altLang="zh-CN" sz="1200" dirty="0" smtClean="0"/>
              <a:t>	set Interface </a:t>
            </a:r>
            <a:r>
              <a:rPr lang="en-US" altLang="zh-CN" sz="1200" dirty="0" err="1" smtClean="0"/>
              <a:t>tapxxxx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external-ids:iface-status</a:t>
            </a:r>
            <a:r>
              <a:rPr lang="en-US" altLang="zh-CN" sz="1200" dirty="0" smtClean="0"/>
              <a:t>=active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Set </a:t>
            </a:r>
            <a:r>
              <a:rPr lang="en-US" altLang="zh-CN" sz="1600" dirty="0"/>
              <a:t>SDN </a:t>
            </a:r>
            <a:r>
              <a:rPr lang="en-US" altLang="zh-CN" sz="1600" dirty="0" smtClean="0"/>
              <a:t>controller </a:t>
            </a:r>
          </a:p>
          <a:p>
            <a:r>
              <a:rPr lang="en-US" altLang="zh-CN" sz="1600" dirty="0"/>
              <a:t>	</a:t>
            </a:r>
            <a:r>
              <a:rPr lang="en-US" altLang="zh-CN" sz="1200" dirty="0" smtClean="0"/>
              <a:t># </a:t>
            </a:r>
            <a:r>
              <a:rPr lang="en-US" altLang="zh-CN" sz="1200" dirty="0" err="1" smtClean="0"/>
              <a:t>ovs-vsctl</a:t>
            </a:r>
            <a:r>
              <a:rPr lang="en-US" altLang="zh-CN" sz="1200" dirty="0" smtClean="0"/>
              <a:t> set-manager &lt;NSX controller IP&gt;</a:t>
            </a:r>
            <a:endParaRPr lang="en-US" altLang="zh-CN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6094450" y="3953039"/>
            <a:ext cx="17956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 smtClean="0"/>
              <a:t>OVSDB</a:t>
            </a:r>
            <a:endParaRPr lang="zh-CN" altLang="en-US" sz="105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249264" y="4360038"/>
            <a:ext cx="11523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 err="1" smtClean="0"/>
              <a:t>OpenFlow</a:t>
            </a:r>
            <a:endParaRPr lang="zh-CN" altLang="en-US" sz="1050" b="1" dirty="0"/>
          </a:p>
        </p:txBody>
      </p:sp>
      <p:sp>
        <p:nvSpPr>
          <p:cNvPr id="35" name="Rectangle 34"/>
          <p:cNvSpPr/>
          <p:nvPr/>
        </p:nvSpPr>
        <p:spPr>
          <a:xfrm>
            <a:off x="7604448" y="3840108"/>
            <a:ext cx="1054359" cy="93029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NSX Controller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51289" y="4206955"/>
            <a:ext cx="1619465" cy="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951289" y="4596534"/>
            <a:ext cx="1619465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 rot="1118285">
            <a:off x="4647223" y="1262876"/>
            <a:ext cx="4548041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VM connection restored!</a:t>
            </a:r>
            <a:endParaRPr lang="zh-CN" altLang="en-US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81604" y="4574413"/>
            <a:ext cx="717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err="1" smtClean="0"/>
              <a:t>tapxxxx</a:t>
            </a:r>
            <a:endParaRPr lang="zh-CN" altLang="en-US" sz="11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951289" y="4292680"/>
            <a:ext cx="1619465" cy="2"/>
          </a:xfrm>
          <a:prstGeom prst="straightConnector1">
            <a:avLst/>
          </a:prstGeom>
          <a:ln>
            <a:solidFill>
              <a:schemeClr val="accent2"/>
            </a:solidFill>
            <a:headEnd type="arrow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24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Post-migration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Prepare for next host reboot</a:t>
            </a:r>
          </a:p>
          <a:p>
            <a:pPr lvl="1"/>
            <a:r>
              <a:rPr lang="en-US" altLang="zh-CN" sz="1600" dirty="0" smtClean="0"/>
              <a:t>Update </a:t>
            </a:r>
            <a:r>
              <a:rPr lang="en-US" altLang="zh-CN" sz="1600" dirty="0"/>
              <a:t>/</a:t>
            </a:r>
            <a:r>
              <a:rPr lang="en-US" altLang="zh-CN" sz="1600" dirty="0" err="1"/>
              <a:t>etc</a:t>
            </a:r>
            <a:r>
              <a:rPr lang="en-US" altLang="zh-CN" sz="1600" dirty="0"/>
              <a:t>/</a:t>
            </a:r>
            <a:r>
              <a:rPr lang="en-US" altLang="zh-CN" sz="1600" dirty="0" err="1"/>
              <a:t>sysconfig</a:t>
            </a:r>
            <a:r>
              <a:rPr lang="en-US" altLang="zh-CN" sz="1600" dirty="0"/>
              <a:t>/network-scripts/</a:t>
            </a:r>
            <a:r>
              <a:rPr lang="en-US" altLang="zh-CN" sz="1600" dirty="0" err="1"/>
              <a:t>ifcfg</a:t>
            </a:r>
            <a:r>
              <a:rPr lang="en-US" altLang="zh-CN" sz="1600" dirty="0"/>
              <a:t>-xxx</a:t>
            </a:r>
          </a:p>
          <a:p>
            <a:pPr lvl="1"/>
            <a:r>
              <a:rPr lang="en-US" altLang="zh-CN" sz="1600" dirty="0" smtClean="0"/>
              <a:t>For Ubuntu</a:t>
            </a:r>
            <a:r>
              <a:rPr lang="en-US" altLang="zh-CN" sz="1600" dirty="0"/>
              <a:t>: update /</a:t>
            </a:r>
            <a:r>
              <a:rPr lang="en-US" altLang="zh-CN" sz="1600" dirty="0" err="1" smtClean="0"/>
              <a:t>etc</a:t>
            </a:r>
            <a:r>
              <a:rPr lang="en-US" altLang="zh-CN" sz="1600" dirty="0" smtClean="0"/>
              <a:t>/network/interface</a:t>
            </a:r>
            <a:br>
              <a:rPr lang="en-US" altLang="zh-CN" sz="1600" dirty="0" smtClean="0"/>
            </a:br>
            <a:endParaRPr lang="en-US" altLang="zh-CN" sz="1600" dirty="0"/>
          </a:p>
          <a:p>
            <a:r>
              <a:rPr lang="en-US" altLang="zh-CN" sz="1600" dirty="0"/>
              <a:t>Prepare for next VM </a:t>
            </a:r>
            <a:r>
              <a:rPr lang="en-US" altLang="zh-CN" sz="1600" dirty="0" smtClean="0"/>
              <a:t>reboot</a:t>
            </a:r>
            <a:endParaRPr lang="en-US" altLang="zh-CN" sz="1600" dirty="0"/>
          </a:p>
          <a:p>
            <a:pPr lvl="1"/>
            <a:r>
              <a:rPr lang="en-US" altLang="zh-CN" sz="1600" dirty="0" err="1"/>
              <a:t>Libvirt</a:t>
            </a:r>
            <a:r>
              <a:rPr lang="en-US" altLang="zh-CN" sz="1600" dirty="0"/>
              <a:t> configuration update</a:t>
            </a:r>
          </a:p>
          <a:p>
            <a:pPr marL="171450" lvl="1" indent="0">
              <a:buNone/>
            </a:pPr>
            <a:r>
              <a:rPr lang="en-US" altLang="zh-CN" sz="1600" dirty="0"/>
              <a:t>	# </a:t>
            </a:r>
            <a:r>
              <a:rPr lang="en-US" altLang="zh-CN" sz="1600" dirty="0" err="1"/>
              <a:t>virsh</a:t>
            </a:r>
            <a:r>
              <a:rPr lang="en-US" altLang="zh-CN" sz="1600" dirty="0"/>
              <a:t> define &lt;</a:t>
            </a:r>
            <a:r>
              <a:rPr lang="en-US" altLang="zh-CN" sz="1600" dirty="0" smtClean="0"/>
              <a:t>new xml&gt;  </a:t>
            </a:r>
            <a:endParaRPr lang="en-US" altLang="zh-CN" sz="1600" dirty="0"/>
          </a:p>
          <a:p>
            <a:pPr lvl="2"/>
            <a:endParaRPr lang="en-US" altLang="zh-CN" sz="1600" dirty="0" smtClean="0">
              <a:solidFill>
                <a:srgbClr val="C00000"/>
              </a:solidFill>
            </a:endParaRPr>
          </a:p>
          <a:p>
            <a:pPr lvl="2"/>
            <a:r>
              <a:rPr lang="en-US" altLang="zh-CN" sz="1600" dirty="0" smtClean="0">
                <a:solidFill>
                  <a:srgbClr val="C00000"/>
                </a:solidFill>
              </a:rPr>
              <a:t>Problem:</a:t>
            </a:r>
          </a:p>
          <a:p>
            <a:pPr marL="514350" lvl="3" indent="0">
              <a:buNone/>
            </a:pPr>
            <a:r>
              <a:rPr lang="en-US" altLang="zh-CN" sz="1600" dirty="0" smtClean="0"/>
              <a:t>Runtime </a:t>
            </a:r>
            <a:r>
              <a:rPr lang="en-US" altLang="zh-CN" sz="1600" dirty="0"/>
              <a:t>information is not </a:t>
            </a:r>
            <a:r>
              <a:rPr lang="en-US" altLang="zh-CN" sz="1600" dirty="0" smtClean="0"/>
              <a:t>updated: VM reset will fail!</a:t>
            </a:r>
          </a:p>
          <a:p>
            <a:pPr lvl="2"/>
            <a:r>
              <a:rPr lang="en-US" altLang="zh-CN" sz="1600" dirty="0" smtClean="0">
                <a:solidFill>
                  <a:schemeClr val="accent2"/>
                </a:solidFill>
              </a:rPr>
              <a:t>Hack</a:t>
            </a:r>
            <a:r>
              <a:rPr lang="en-US" altLang="zh-CN" sz="1600" dirty="0"/>
              <a:t>: </a:t>
            </a:r>
          </a:p>
          <a:p>
            <a:pPr lvl="3"/>
            <a:r>
              <a:rPr lang="en-US" altLang="zh-CN" sz="1600" dirty="0"/>
              <a:t>Update </a:t>
            </a:r>
            <a:r>
              <a:rPr lang="en-US" altLang="zh-CN" sz="1600" dirty="0" err="1"/>
              <a:t>libvirt</a:t>
            </a:r>
            <a:r>
              <a:rPr lang="en-US" altLang="zh-CN" sz="1600" dirty="0"/>
              <a:t> runtime configuration under: /</a:t>
            </a:r>
            <a:r>
              <a:rPr lang="en-US" altLang="zh-CN" sz="1600" dirty="0" err="1"/>
              <a:t>var</a:t>
            </a:r>
            <a:r>
              <a:rPr lang="en-US" altLang="zh-CN" sz="1600" dirty="0"/>
              <a:t>/run/</a:t>
            </a:r>
            <a:r>
              <a:rPr lang="en-US" altLang="zh-CN" sz="1600" dirty="0" err="1"/>
              <a:t>libvirt</a:t>
            </a:r>
            <a:r>
              <a:rPr lang="en-US" altLang="zh-CN" sz="1600" dirty="0"/>
              <a:t>/</a:t>
            </a:r>
            <a:r>
              <a:rPr lang="en-US" altLang="zh-CN" sz="1600" dirty="0" err="1"/>
              <a:t>qemu</a:t>
            </a:r>
            <a:r>
              <a:rPr lang="en-US" altLang="zh-CN" sz="1600" dirty="0"/>
              <a:t>/&lt;instance&gt;.xml</a:t>
            </a:r>
          </a:p>
          <a:p>
            <a:pPr lvl="3"/>
            <a:r>
              <a:rPr lang="en-US" altLang="zh-CN" sz="1600" dirty="0"/>
              <a:t>Restart </a:t>
            </a:r>
            <a:r>
              <a:rPr lang="en-US" altLang="zh-CN" sz="1600" dirty="0" err="1"/>
              <a:t>libvirtd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service</a:t>
            </a:r>
          </a:p>
          <a:p>
            <a:endParaRPr lang="en-US" altLang="zh-CN" sz="1600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780" y="2805599"/>
            <a:ext cx="3409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7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Rollback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You never know …</a:t>
            </a:r>
          </a:p>
          <a:p>
            <a:r>
              <a:rPr lang="en-US" altLang="zh-CN" sz="1800" dirty="0" smtClean="0"/>
              <a:t>Support rollback</a:t>
            </a:r>
          </a:p>
          <a:p>
            <a:pPr lvl="1"/>
            <a:r>
              <a:rPr lang="en-US" altLang="zh-CN" sz="1800" dirty="0" smtClean="0"/>
              <a:t>Revert the steps</a:t>
            </a:r>
          </a:p>
          <a:p>
            <a:r>
              <a:rPr lang="en-US" altLang="zh-CN" sz="1800" dirty="0" smtClean="0"/>
              <a:t>Automation</a:t>
            </a:r>
          </a:p>
          <a:p>
            <a:endParaRPr lang="en-US" altLang="zh-CN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2" descr="http://allmyroads.files.wordpress.com/2013/12/oops-doh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225" y="1246187"/>
            <a:ext cx="409575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56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en-US" altLang="zh-CN" sz="2600" b="1" kern="1200" dirty="0" smtClean="0">
                <a:solidFill>
                  <a:schemeClr val="tx2"/>
                </a:solidFill>
                <a:latin typeface="Arial"/>
                <a:ea typeface="+mj-ea"/>
                <a:cs typeface="Arial"/>
              </a:rPr>
              <a:t>All in One</a:t>
            </a:r>
            <a:r>
              <a:rPr lang="en-US" altLang="zh-CN" sz="26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  <a:t/>
            </a:r>
            <a:br>
              <a:rPr lang="en-US" altLang="zh-CN" sz="26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</a:br>
            <a:endParaRPr lang="zh-CN" altLang="en-US" sz="2600" b="1" kern="1200" dirty="0">
              <a:solidFill>
                <a:schemeClr val="tx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81250" y="3124200"/>
            <a:ext cx="6265901" cy="3019425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4686300" y="3448050"/>
            <a:ext cx="13144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 </a:t>
            </a:r>
          </a:p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(DHCP)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229225" y="4638675"/>
            <a:ext cx="209550" cy="2190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391150" y="4814885"/>
            <a:ext cx="504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err="1" smtClean="0"/>
              <a:t>vnet</a:t>
            </a:r>
            <a:endParaRPr lang="zh-CN" altLang="en-US" sz="1100" dirty="0"/>
          </a:p>
        </p:txBody>
      </p:sp>
      <p:sp>
        <p:nvSpPr>
          <p:cNvPr id="13" name="Oval 12"/>
          <p:cNvSpPr/>
          <p:nvPr/>
        </p:nvSpPr>
        <p:spPr>
          <a:xfrm>
            <a:off x="5172075" y="5924550"/>
            <a:ext cx="209550" cy="2190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467350" y="5882015"/>
            <a:ext cx="504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eth0</a:t>
            </a:r>
            <a:endParaRPr lang="zh-CN" altLang="en-US" sz="11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5334000" y="4362450"/>
            <a:ext cx="0" cy="27622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647951" y="3733800"/>
            <a:ext cx="1333500" cy="276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Nova-compute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47950" y="4029075"/>
            <a:ext cx="1333502" cy="276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Nova-network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47975" y="4500562"/>
            <a:ext cx="1000125" cy="276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>
                <a:solidFill>
                  <a:schemeClr val="tx1"/>
                </a:solidFill>
              </a:rPr>
              <a:t>dnsmasq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629401" y="3752850"/>
            <a:ext cx="1266824" cy="552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Nova-compute</a:t>
            </a:r>
          </a:p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 (fake driver)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95550" y="3400425"/>
            <a:ext cx="852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folsom</a:t>
            </a:r>
            <a:endParaRPr lang="zh-CN" alt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6448425" y="3426023"/>
            <a:ext cx="852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havana</a:t>
            </a:r>
            <a:endParaRPr lang="zh-CN" alt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3781425" y="5533637"/>
            <a:ext cx="876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/>
              <a:t>HV IP</a:t>
            </a:r>
            <a:endParaRPr lang="zh-CN" altLang="en-US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6191250" y="5698121"/>
            <a:ext cx="876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/>
              <a:t>HV IP</a:t>
            </a:r>
            <a:endParaRPr lang="zh-CN" altLang="en-US" sz="800" dirty="0"/>
          </a:p>
        </p:txBody>
      </p:sp>
      <p:sp>
        <p:nvSpPr>
          <p:cNvPr id="41" name="TextBox 40"/>
          <p:cNvSpPr txBox="1"/>
          <p:nvPr/>
        </p:nvSpPr>
        <p:spPr>
          <a:xfrm>
            <a:off x="7639467" y="4764879"/>
            <a:ext cx="6691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OVSDB</a:t>
            </a:r>
            <a:endParaRPr lang="zh-CN" alt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2819400" y="5272085"/>
            <a:ext cx="962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Linux bridge</a:t>
            </a:r>
            <a:endParaRPr lang="zh-CN" altLang="en-US" sz="1100" dirty="0"/>
          </a:p>
        </p:txBody>
      </p:sp>
      <p:sp>
        <p:nvSpPr>
          <p:cNvPr id="42" name="Rounded Rectangle 10"/>
          <p:cNvSpPr>
            <a:spLocks noChangeArrowheads="1"/>
          </p:cNvSpPr>
          <p:nvPr/>
        </p:nvSpPr>
        <p:spPr bwMode="auto">
          <a:xfrm>
            <a:off x="554640" y="1399103"/>
            <a:ext cx="2636236" cy="78212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70000"/>
              </a:lnSpc>
              <a:buClr>
                <a:schemeClr val="accent2"/>
              </a:buClr>
              <a:buSzPct val="110000"/>
            </a:pPr>
            <a:endParaRPr lang="en-US" altLang="zh-CN" sz="1200" dirty="0" smtClean="0"/>
          </a:p>
          <a:p>
            <a:pPr>
              <a:lnSpc>
                <a:spcPct val="70000"/>
              </a:lnSpc>
              <a:buClr>
                <a:schemeClr val="accent2"/>
              </a:buClr>
              <a:buSzPct val="110000"/>
            </a:pPr>
            <a:r>
              <a:rPr lang="en-US" altLang="zh-CN" sz="1200" dirty="0" err="1" smtClean="0"/>
              <a:t>neutron.create_port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new_port</a:t>
            </a:r>
            <a:r>
              <a:rPr lang="en-US" altLang="zh-CN" sz="1200" dirty="0"/>
              <a:t>)</a:t>
            </a:r>
          </a:p>
          <a:p>
            <a:pPr>
              <a:lnSpc>
                <a:spcPct val="70000"/>
              </a:lnSpc>
              <a:buClr>
                <a:schemeClr val="accent2"/>
              </a:buClr>
              <a:buSzPct val="110000"/>
            </a:pPr>
            <a:r>
              <a:rPr lang="en-US" altLang="zh-CN" sz="1200" dirty="0"/>
              <a:t>   </a:t>
            </a:r>
          </a:p>
          <a:p>
            <a:pPr>
              <a:lnSpc>
                <a:spcPct val="70000"/>
              </a:lnSpc>
              <a:buClr>
                <a:schemeClr val="accent2"/>
              </a:buClr>
              <a:buSzPct val="110000"/>
            </a:pPr>
            <a:r>
              <a:rPr lang="en-US" altLang="zh-CN" sz="1200" dirty="0" err="1" smtClean="0"/>
              <a:t>nova.interface_attach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port_id</a:t>
            </a:r>
            <a:r>
              <a:rPr lang="en-US" altLang="zh-CN" sz="1200" dirty="0"/>
              <a:t>, "", "")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62475" y="1218664"/>
            <a:ext cx="2066925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Havana </a:t>
            </a:r>
            <a:r>
              <a:rPr lang="en-US" altLang="zh-CN" dirty="0" err="1" smtClean="0"/>
              <a:t>Openstack</a:t>
            </a:r>
            <a:r>
              <a:rPr lang="en-US" altLang="zh-CN" dirty="0" smtClean="0"/>
              <a:t> Controller</a:t>
            </a:r>
            <a:endParaRPr lang="zh-CN" altLang="en-US" dirty="0"/>
          </a:p>
        </p:txBody>
      </p:sp>
      <p:cxnSp>
        <p:nvCxnSpPr>
          <p:cNvPr id="25" name="Straight Arrow Connector 24"/>
          <p:cNvCxnSpPr>
            <a:stCxn id="23" idx="3"/>
          </p:cNvCxnSpPr>
          <p:nvPr/>
        </p:nvCxnSpPr>
        <p:spPr>
          <a:xfrm>
            <a:off x="6629400" y="1790164"/>
            <a:ext cx="2276475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00914" y="1790164"/>
            <a:ext cx="1346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create port in </a:t>
            </a:r>
          </a:p>
          <a:p>
            <a:r>
              <a:rPr lang="en-US" altLang="zh-CN" sz="1200" dirty="0" smtClean="0"/>
              <a:t>NSX controller</a:t>
            </a:r>
            <a:endParaRPr lang="zh-CN" altLang="en-US" sz="1200" dirty="0"/>
          </a:p>
        </p:txBody>
      </p:sp>
      <p:cxnSp>
        <p:nvCxnSpPr>
          <p:cNvPr id="29" name="Straight Arrow Connector 28"/>
          <p:cNvCxnSpPr>
            <a:stCxn id="42" idx="3"/>
            <a:endCxn id="23" idx="1"/>
          </p:cNvCxnSpPr>
          <p:nvPr/>
        </p:nvCxnSpPr>
        <p:spPr>
          <a:xfrm>
            <a:off x="3190876" y="1790164"/>
            <a:ext cx="13715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191250" y="2361664"/>
            <a:ext cx="876300" cy="108638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528888" y="4934281"/>
            <a:ext cx="2247900" cy="10785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/</a:t>
            </a:r>
            <a:r>
              <a:rPr lang="en-US" altLang="zh-CN" sz="1000" dirty="0" err="1" smtClean="0">
                <a:solidFill>
                  <a:schemeClr val="tx1"/>
                </a:solidFill>
              </a:rPr>
              <a:t>etc</a:t>
            </a:r>
            <a:r>
              <a:rPr lang="en-US" altLang="zh-CN" sz="1000" dirty="0" smtClean="0">
                <a:solidFill>
                  <a:schemeClr val="tx1"/>
                </a:solidFill>
              </a:rPr>
              <a:t>/</a:t>
            </a:r>
            <a:r>
              <a:rPr lang="en-US" altLang="zh-CN" sz="1000" dirty="0" err="1" smtClean="0">
                <a:solidFill>
                  <a:schemeClr val="tx1"/>
                </a:solidFill>
              </a:rPr>
              <a:t>sysconfig</a:t>
            </a:r>
            <a:r>
              <a:rPr lang="en-US" altLang="zh-CN" sz="1000" dirty="0" smtClean="0">
                <a:solidFill>
                  <a:schemeClr val="tx1"/>
                </a:solidFill>
              </a:rPr>
              <a:t>/network-scripts/</a:t>
            </a:r>
            <a:r>
              <a:rPr lang="en-US" altLang="zh-CN" sz="1000" dirty="0" err="1" smtClean="0">
                <a:solidFill>
                  <a:schemeClr val="tx1"/>
                </a:solidFill>
              </a:rPr>
              <a:t>ifcfg-ethx</a:t>
            </a:r>
            <a:endParaRPr lang="en-US" altLang="zh-CN" sz="1000" dirty="0" smtClean="0">
              <a:solidFill>
                <a:schemeClr val="tx1"/>
              </a:solidFill>
            </a:endParaRPr>
          </a:p>
          <a:p>
            <a:endParaRPr lang="en-US" altLang="zh-CN" sz="1000" dirty="0" smtClean="0">
              <a:solidFill>
                <a:schemeClr val="tx1"/>
              </a:solidFill>
            </a:endParaRPr>
          </a:p>
          <a:p>
            <a:r>
              <a:rPr lang="en-US" altLang="zh-CN" sz="1000" dirty="0" smtClean="0">
                <a:solidFill>
                  <a:schemeClr val="tx1"/>
                </a:solidFill>
              </a:rPr>
              <a:t>/</a:t>
            </a:r>
            <a:r>
              <a:rPr lang="en-US" altLang="zh-CN" sz="1000" dirty="0" err="1">
                <a:solidFill>
                  <a:schemeClr val="tx1"/>
                </a:solidFill>
              </a:rPr>
              <a:t>var</a:t>
            </a:r>
            <a:r>
              <a:rPr lang="en-US" altLang="zh-CN" sz="1000" dirty="0">
                <a:solidFill>
                  <a:schemeClr val="tx1"/>
                </a:solidFill>
              </a:rPr>
              <a:t>/run/</a:t>
            </a:r>
            <a:r>
              <a:rPr lang="en-US" altLang="zh-CN" sz="1000" dirty="0" err="1">
                <a:solidFill>
                  <a:schemeClr val="tx1"/>
                </a:solidFill>
              </a:rPr>
              <a:t>libvirt</a:t>
            </a:r>
            <a:r>
              <a:rPr lang="en-US" altLang="zh-CN" sz="1000" dirty="0">
                <a:solidFill>
                  <a:schemeClr val="tx1"/>
                </a:solidFill>
              </a:rPr>
              <a:t>/</a:t>
            </a:r>
            <a:r>
              <a:rPr lang="en-US" altLang="zh-CN" sz="1000" dirty="0" err="1">
                <a:solidFill>
                  <a:schemeClr val="tx1"/>
                </a:solidFill>
              </a:rPr>
              <a:t>qemu</a:t>
            </a:r>
            <a:r>
              <a:rPr lang="en-US" altLang="zh-CN" sz="1000" dirty="0">
                <a:solidFill>
                  <a:schemeClr val="tx1"/>
                </a:solidFill>
              </a:rPr>
              <a:t>/&lt;instance&gt;.xml</a:t>
            </a:r>
            <a:endParaRPr lang="en-US" altLang="zh-CN" sz="1000" dirty="0" smtClean="0">
              <a:solidFill>
                <a:schemeClr val="tx1"/>
              </a:solidFill>
            </a:endParaRPr>
          </a:p>
          <a:p>
            <a:pPr algn="ctr"/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81425" y="5200650"/>
            <a:ext cx="876300" cy="314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br0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2" name="Elbow Connector 11"/>
          <p:cNvCxnSpPr>
            <a:stCxn id="8" idx="4"/>
            <a:endCxn id="9" idx="0"/>
          </p:cNvCxnSpPr>
          <p:nvPr/>
        </p:nvCxnSpPr>
        <p:spPr>
          <a:xfrm rot="5400000">
            <a:off x="4605338" y="4471988"/>
            <a:ext cx="342900" cy="1114425"/>
          </a:xfrm>
          <a:prstGeom prst="bentConnector3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13" idx="0"/>
          </p:cNvCxnSpPr>
          <p:nvPr/>
        </p:nvCxnSpPr>
        <p:spPr>
          <a:xfrm>
            <a:off x="4657725" y="5357812"/>
            <a:ext cx="619125" cy="566738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052485" y="4429126"/>
            <a:ext cx="1248429" cy="148444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191250" y="4591049"/>
            <a:ext cx="876300" cy="314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tx1"/>
                </a:solidFill>
              </a:rPr>
              <a:t>b</a:t>
            </a:r>
            <a:r>
              <a:rPr lang="en-US" altLang="zh-CN" dirty="0" err="1" smtClean="0">
                <a:solidFill>
                  <a:schemeClr val="tx1"/>
                </a:solidFill>
              </a:rPr>
              <a:t>r-int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>
            <a:stCxn id="40" idx="2"/>
            <a:endCxn id="39" idx="0"/>
          </p:cNvCxnSpPr>
          <p:nvPr/>
        </p:nvCxnSpPr>
        <p:spPr>
          <a:xfrm>
            <a:off x="6629400" y="4905374"/>
            <a:ext cx="0" cy="45243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191250" y="5357812"/>
            <a:ext cx="876300" cy="314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br0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29087" y="4934281"/>
            <a:ext cx="6813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Open </a:t>
            </a:r>
            <a:r>
              <a:rPr lang="en-US" altLang="zh-CN" sz="1100" dirty="0" err="1" smtClean="0"/>
              <a:t>v</a:t>
            </a:r>
            <a:r>
              <a:rPr lang="en-US" altLang="zh-CN" sz="1100" dirty="0" err="1"/>
              <a:t>S</a:t>
            </a:r>
            <a:r>
              <a:rPr lang="en-US" altLang="zh-CN" sz="1100" dirty="0" err="1" smtClean="0"/>
              <a:t>witch</a:t>
            </a:r>
            <a:endParaRPr lang="zh-CN" altLang="en-US" sz="1100" dirty="0"/>
          </a:p>
        </p:txBody>
      </p:sp>
      <p:cxnSp>
        <p:nvCxnSpPr>
          <p:cNvPr id="44" name="Straight Connector 43"/>
          <p:cNvCxnSpPr>
            <a:stCxn id="8" idx="6"/>
            <a:endCxn id="40" idx="1"/>
          </p:cNvCxnSpPr>
          <p:nvPr/>
        </p:nvCxnSpPr>
        <p:spPr>
          <a:xfrm flipV="1">
            <a:off x="5438775" y="4748212"/>
            <a:ext cx="752475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39" idx="1"/>
            <a:endCxn id="13" idx="0"/>
          </p:cNvCxnSpPr>
          <p:nvPr/>
        </p:nvCxnSpPr>
        <p:spPr>
          <a:xfrm rot="10800000" flipV="1">
            <a:off x="5276850" y="5514974"/>
            <a:ext cx="914400" cy="409575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339013" y="5066434"/>
            <a:ext cx="1719262" cy="0"/>
          </a:xfrm>
          <a:prstGeom prst="straightConnector1">
            <a:avLst/>
          </a:prstGeom>
          <a:ln>
            <a:solidFill>
              <a:schemeClr val="accent2"/>
            </a:solidFill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405688" y="5103896"/>
            <a:ext cx="13081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To NSX Controller</a:t>
            </a:r>
            <a:endParaRPr lang="zh-CN" altLang="en-US" sz="105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357286" y="5683713"/>
            <a:ext cx="1647826" cy="0"/>
          </a:xfrm>
          <a:prstGeom prst="straightConnector1">
            <a:avLst/>
          </a:prstGeom>
          <a:ln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659511" y="5410314"/>
            <a:ext cx="8678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err="1" smtClean="0"/>
              <a:t>openflow</a:t>
            </a:r>
            <a:endParaRPr lang="zh-CN" altLang="en-US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7251736" y="5698121"/>
            <a:ext cx="14954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From  NSX Controller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17139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53" grpId="0"/>
      <p:bldP spid="54" grpId="0"/>
      <p:bldP spid="55" grpId="0"/>
      <p:bldP spid="56" grpId="0"/>
      <p:bldP spid="41" grpId="0"/>
      <p:bldP spid="33" grpId="0"/>
      <p:bldP spid="42" grpId="0" animBg="1"/>
      <p:bldP spid="27" grpId="0"/>
      <p:bldP spid="43" grpId="0" animBg="1"/>
      <p:bldP spid="9" grpId="0" animBg="1"/>
      <p:bldP spid="45" grpId="0" animBg="1"/>
      <p:bldP spid="40" grpId="0" animBg="1"/>
      <p:bldP spid="39" grpId="0" animBg="1"/>
      <p:bldP spid="38" grpId="0"/>
      <p:bldP spid="47" grpId="0"/>
      <p:bldP spid="48" grpId="0"/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6030" y="3314742"/>
            <a:ext cx="5486400" cy="1478005"/>
          </a:xfrm>
        </p:spPr>
        <p:txBody>
          <a:bodyPr/>
          <a:lstStyle/>
          <a:p>
            <a:pPr algn="ctr"/>
            <a:r>
              <a:rPr lang="en-US" altLang="zh-CN" sz="8000" dirty="0" smtClean="0"/>
              <a:t>Demo</a:t>
            </a:r>
            <a:endParaRPr lang="zh-CN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1498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Overview of eBay Cloud Environment</a:t>
            </a:r>
          </a:p>
          <a:p>
            <a:pPr marL="171450" lvl="1" indent="0">
              <a:buNone/>
            </a:pPr>
            <a:endParaRPr lang="en-US" altLang="zh-CN" sz="2400" dirty="0" smtClean="0"/>
          </a:p>
          <a:p>
            <a:r>
              <a:rPr lang="en-US" altLang="zh-CN" sz="2400" dirty="0" smtClean="0"/>
              <a:t>Nova-network to Neutron Migration</a:t>
            </a:r>
          </a:p>
          <a:p>
            <a:pPr lvl="1"/>
            <a:r>
              <a:rPr lang="en-US" altLang="zh-CN" sz="2000" dirty="0" smtClean="0"/>
              <a:t>Control Plane Migration</a:t>
            </a:r>
          </a:p>
          <a:p>
            <a:pPr lvl="1"/>
            <a:r>
              <a:rPr lang="en-US" altLang="zh-CN" sz="2000" dirty="0" smtClean="0"/>
              <a:t>Data Plane Migration</a:t>
            </a:r>
          </a:p>
          <a:p>
            <a:pPr lvl="1"/>
            <a:r>
              <a:rPr lang="en-US" altLang="zh-CN" sz="2000" dirty="0" smtClean="0"/>
              <a:t>Post-migration.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Demo</a:t>
            </a:r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94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Folsom Nova-network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72" y="1244009"/>
            <a:ext cx="8453627" cy="4933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02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Havana Neutron + SDN Controller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256944"/>
            <a:ext cx="901065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5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583922" y="4020343"/>
            <a:ext cx="2533650" cy="1789907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31522" y="4172743"/>
            <a:ext cx="2533650" cy="1789907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en-US" altLang="zh-CN" sz="26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  <a:t>Control Plane Migration</a:t>
            </a:r>
            <a:r>
              <a:rPr lang="en-US" altLang="zh-CN" sz="2000" dirty="0" smtClean="0"/>
              <a:t/>
            </a:r>
            <a:br>
              <a:rPr lang="en-US" altLang="zh-CN" sz="2000" dirty="0" smtClean="0"/>
            </a:b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Setup Havana </a:t>
            </a:r>
            <a:r>
              <a:rPr lang="en-US" altLang="zh-CN" dirty="0" err="1" smtClean="0"/>
              <a:t>Openstack</a:t>
            </a:r>
            <a:r>
              <a:rPr lang="en-US" altLang="zh-CN" dirty="0" smtClean="0"/>
              <a:t> nodes</a:t>
            </a:r>
          </a:p>
          <a:p>
            <a:pPr lvl="1"/>
            <a:r>
              <a:rPr lang="en-US" altLang="zh-CN" sz="1000" dirty="0" err="1" smtClean="0"/>
              <a:t>Openstack</a:t>
            </a:r>
            <a:r>
              <a:rPr lang="en-US" altLang="zh-CN" sz="1000" dirty="0" smtClean="0"/>
              <a:t> Controllers. (Keystone, Nova, Glance, Neutron)</a:t>
            </a:r>
          </a:p>
          <a:p>
            <a:pPr lvl="1"/>
            <a:r>
              <a:rPr lang="en-US" altLang="zh-CN" sz="1000" dirty="0" err="1" smtClean="0"/>
              <a:t>Rabbitmq</a:t>
            </a:r>
            <a:r>
              <a:rPr lang="en-US" altLang="zh-CN" sz="1000" dirty="0" smtClean="0"/>
              <a:t> Servers.</a:t>
            </a:r>
          </a:p>
          <a:p>
            <a:pPr lvl="1"/>
            <a:r>
              <a:rPr lang="en-US" altLang="zh-CN" sz="1000" dirty="0" smtClean="0"/>
              <a:t>MySQL Servers.</a:t>
            </a:r>
            <a:endParaRPr lang="en-US" altLang="zh-CN" dirty="0" smtClean="0"/>
          </a:p>
          <a:p>
            <a:r>
              <a:rPr lang="en-US" altLang="zh-CN" dirty="0" smtClean="0"/>
              <a:t>Setup </a:t>
            </a:r>
            <a:r>
              <a:rPr lang="en-US" altLang="zh-CN" dirty="0"/>
              <a:t>NSX </a:t>
            </a:r>
            <a:r>
              <a:rPr lang="en-US" altLang="zh-CN" dirty="0" smtClean="0"/>
              <a:t>Nodes</a:t>
            </a:r>
          </a:p>
          <a:p>
            <a:pPr lvl="1"/>
            <a:r>
              <a:rPr lang="en-US" altLang="zh-CN" sz="1000" dirty="0" smtClean="0"/>
              <a:t>NSX Controllers</a:t>
            </a:r>
          </a:p>
          <a:p>
            <a:pPr lvl="1"/>
            <a:r>
              <a:rPr lang="en-US" altLang="zh-CN" sz="1000" dirty="0" smtClean="0"/>
              <a:t>NSX Manager</a:t>
            </a:r>
            <a:endParaRPr lang="en-US" altLang="zh-CN" dirty="0" smtClean="0"/>
          </a:p>
          <a:p>
            <a:r>
              <a:rPr lang="en-US" altLang="zh-CN" dirty="0" smtClean="0"/>
              <a:t>Transport </a:t>
            </a:r>
            <a:r>
              <a:rPr lang="en-US" altLang="zh-CN" dirty="0"/>
              <a:t>zone creation in NSX controller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All </a:t>
            </a:r>
            <a:r>
              <a:rPr lang="en-US" altLang="zh-CN" dirty="0"/>
              <a:t>Hypervisors registration </a:t>
            </a:r>
            <a:r>
              <a:rPr lang="en-US" altLang="zh-CN" dirty="0" smtClean="0"/>
              <a:t>to NSX controller.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228600" indent="-285750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76850" y="4334668"/>
            <a:ext cx="2533650" cy="1789907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98197" y="4571999"/>
            <a:ext cx="1093103" cy="4826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Folsom</a:t>
            </a:r>
          </a:p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Nova-compute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86550" y="5067300"/>
            <a:ext cx="771525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8950" y="5219700"/>
            <a:ext cx="771525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91350" y="5372100"/>
            <a:ext cx="771525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76850" y="5753100"/>
            <a:ext cx="1266825" cy="3714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Compute Node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90650" y="4334669"/>
            <a:ext cx="1990725" cy="1380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43050" y="4196953"/>
            <a:ext cx="1990725" cy="1380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24025" y="4075508"/>
            <a:ext cx="1990725" cy="1380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90725" y="4334669"/>
            <a:ext cx="1390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Folsom OS Controller Nodes</a:t>
            </a:r>
            <a:endParaRPr lang="zh-CN" alt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714750" y="4813299"/>
            <a:ext cx="15621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43425" y="1905794"/>
            <a:ext cx="1990725" cy="1380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95825" y="1768078"/>
            <a:ext cx="1990725" cy="1380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76800" y="1646633"/>
            <a:ext cx="1990725" cy="1380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43500" y="1905794"/>
            <a:ext cx="1390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Havana OS Controller Nodes</a:t>
            </a:r>
            <a:endParaRPr lang="zh-CN" altLang="en-US" dirty="0"/>
          </a:p>
        </p:txBody>
      </p:sp>
      <p:sp>
        <p:nvSpPr>
          <p:cNvPr id="28" name="Rectangle 27"/>
          <p:cNvSpPr/>
          <p:nvPr/>
        </p:nvSpPr>
        <p:spPr>
          <a:xfrm>
            <a:off x="7400925" y="1920478"/>
            <a:ext cx="1360526" cy="923331"/>
          </a:xfrm>
          <a:prstGeom prst="rect">
            <a:avLst/>
          </a:prstGeom>
          <a:solidFill>
            <a:srgbClr val="AC93B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8525" y="1768078"/>
            <a:ext cx="1360526" cy="923331"/>
          </a:xfrm>
          <a:prstGeom prst="rect">
            <a:avLst/>
          </a:prstGeom>
          <a:solidFill>
            <a:srgbClr val="AC93B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10425" y="2072878"/>
            <a:ext cx="1398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NSX Nodes</a:t>
            </a:r>
            <a:endParaRPr lang="zh-CN" alt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6896100" y="2691409"/>
            <a:ext cx="1013638" cy="165219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32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/>
      <p:bldP spid="28" grpId="0" animBg="1"/>
      <p:bldP spid="27" grpId="0" animBg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57175" y="3243262"/>
            <a:ext cx="3552825" cy="21097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 13"/>
          <p:cNvSpPr/>
          <p:nvPr/>
        </p:nvSpPr>
        <p:spPr>
          <a:xfrm>
            <a:off x="4962525" y="2638425"/>
            <a:ext cx="4076700" cy="3009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en-US" altLang="zh-CN" sz="26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  <a:t>Control Plane Migration</a:t>
            </a:r>
            <a:r>
              <a:rPr lang="en-US" altLang="zh-CN" sz="2000" dirty="0" smtClean="0"/>
              <a:t/>
            </a:r>
            <a:br>
              <a:rPr lang="en-US" altLang="zh-CN" sz="2000" dirty="0" smtClean="0"/>
            </a:b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384300"/>
            <a:ext cx="4843653" cy="1030287"/>
          </a:xfrm>
        </p:spPr>
        <p:txBody>
          <a:bodyPr/>
          <a:lstStyle/>
          <a:p>
            <a:r>
              <a:rPr lang="en-US" altLang="zh-CN" dirty="0" smtClean="0"/>
              <a:t>Keystone, Nova, Glance DB migration.</a:t>
            </a:r>
          </a:p>
          <a:p>
            <a:r>
              <a:rPr lang="en-US" altLang="zh-CN" dirty="0" smtClean="0"/>
              <a:t>Neutron net/subnet creation according to the information in </a:t>
            </a:r>
          </a:p>
          <a:p>
            <a:pPr marL="0" indent="0">
              <a:buNone/>
            </a:pPr>
            <a:r>
              <a:rPr lang="en-US" altLang="zh-CN" dirty="0" smtClean="0"/>
              <a:t>   </a:t>
            </a:r>
            <a:r>
              <a:rPr lang="en-US" altLang="zh-CN" dirty="0" err="1" smtClean="0"/>
              <a:t>folsom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nova.networks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nova.fixed_ips</a:t>
            </a:r>
            <a:r>
              <a:rPr lang="en-US" altLang="zh-CN" dirty="0" smtClean="0"/>
              <a:t> tables. 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6334125" y="2967037"/>
            <a:ext cx="838200" cy="881063"/>
          </a:xfrm>
          <a:prstGeom prst="ca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Glance DB</a:t>
            </a:r>
            <a:endParaRPr lang="zh-CN" altLang="en-US" sz="1400" dirty="0"/>
          </a:p>
        </p:txBody>
      </p:sp>
      <p:sp>
        <p:nvSpPr>
          <p:cNvPr id="8" name="Can 7"/>
          <p:cNvSpPr/>
          <p:nvPr/>
        </p:nvSpPr>
        <p:spPr>
          <a:xfrm>
            <a:off x="5086350" y="2967037"/>
            <a:ext cx="914400" cy="881063"/>
          </a:xfrm>
          <a:prstGeom prst="ca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/>
              <a:t>Keystone</a:t>
            </a:r>
            <a:r>
              <a:rPr lang="en-US" altLang="zh-CN" sz="1400" dirty="0" smtClean="0"/>
              <a:t> DB</a:t>
            </a:r>
            <a:endParaRPr lang="zh-CN" altLang="en-US" sz="1400" dirty="0"/>
          </a:p>
        </p:txBody>
      </p:sp>
      <p:sp>
        <p:nvSpPr>
          <p:cNvPr id="9" name="Can 8"/>
          <p:cNvSpPr/>
          <p:nvPr/>
        </p:nvSpPr>
        <p:spPr>
          <a:xfrm>
            <a:off x="7515225" y="2957512"/>
            <a:ext cx="838200" cy="881063"/>
          </a:xfrm>
          <a:prstGeom prst="ca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Nova DB</a:t>
            </a:r>
            <a:endParaRPr lang="zh-CN" altLang="en-US" sz="1400" dirty="0"/>
          </a:p>
        </p:txBody>
      </p:sp>
      <p:sp>
        <p:nvSpPr>
          <p:cNvPr id="10" name="Can 9"/>
          <p:cNvSpPr/>
          <p:nvPr/>
        </p:nvSpPr>
        <p:spPr>
          <a:xfrm>
            <a:off x="6334125" y="4595812"/>
            <a:ext cx="838200" cy="881063"/>
          </a:xfrm>
          <a:prstGeom prst="ca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Neutron DB</a:t>
            </a:r>
            <a:endParaRPr lang="zh-CN" altLang="en-US" sz="1400" dirty="0"/>
          </a:p>
        </p:txBody>
      </p:sp>
      <p:sp>
        <p:nvSpPr>
          <p:cNvPr id="11" name="Can 10"/>
          <p:cNvSpPr/>
          <p:nvPr/>
        </p:nvSpPr>
        <p:spPr>
          <a:xfrm>
            <a:off x="1638300" y="3833812"/>
            <a:ext cx="838200" cy="881063"/>
          </a:xfrm>
          <a:prstGeom prst="ca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Glance DB</a:t>
            </a:r>
            <a:endParaRPr lang="zh-CN" altLang="en-US" sz="1400" dirty="0"/>
          </a:p>
        </p:txBody>
      </p:sp>
      <p:sp>
        <p:nvSpPr>
          <p:cNvPr id="12" name="Can 11"/>
          <p:cNvSpPr/>
          <p:nvPr/>
        </p:nvSpPr>
        <p:spPr>
          <a:xfrm>
            <a:off x="390525" y="3833812"/>
            <a:ext cx="914400" cy="881063"/>
          </a:xfrm>
          <a:prstGeom prst="ca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/>
              <a:t>Keystone</a:t>
            </a:r>
            <a:r>
              <a:rPr lang="en-US" altLang="zh-CN" sz="1400" dirty="0" smtClean="0"/>
              <a:t> DB</a:t>
            </a:r>
            <a:endParaRPr lang="zh-CN" altLang="en-US" sz="1400" dirty="0"/>
          </a:p>
        </p:txBody>
      </p:sp>
      <p:sp>
        <p:nvSpPr>
          <p:cNvPr id="13" name="Can 12"/>
          <p:cNvSpPr/>
          <p:nvPr/>
        </p:nvSpPr>
        <p:spPr>
          <a:xfrm>
            <a:off x="2819400" y="3824287"/>
            <a:ext cx="838200" cy="881063"/>
          </a:xfrm>
          <a:prstGeom prst="ca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Nova DB</a:t>
            </a:r>
            <a:endParaRPr lang="zh-CN" altLang="en-US" sz="1400" dirty="0"/>
          </a:p>
        </p:txBody>
      </p:sp>
      <p:sp>
        <p:nvSpPr>
          <p:cNvPr id="19" name="Bent Arrow 18"/>
          <p:cNvSpPr/>
          <p:nvPr/>
        </p:nvSpPr>
        <p:spPr>
          <a:xfrm>
            <a:off x="1919287" y="2823091"/>
            <a:ext cx="2971585" cy="834509"/>
          </a:xfrm>
          <a:prstGeom prst="ben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0" y="256222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</a:t>
            </a:r>
            <a:r>
              <a:rPr lang="en-US" altLang="zh-CN" dirty="0" smtClean="0"/>
              <a:t>xport, import, </a:t>
            </a:r>
            <a:r>
              <a:rPr lang="en-US" altLang="zh-CN" dirty="0" err="1" smtClean="0"/>
              <a:t>db_sync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57175" y="2873930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folsom</a:t>
            </a:r>
            <a:endParaRPr lang="zh-CN" alt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962525" y="2269093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havana</a:t>
            </a:r>
            <a:endParaRPr lang="zh-CN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71750" y="4781550"/>
            <a:ext cx="123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 smtClean="0"/>
              <a:t>nova.networks</a:t>
            </a:r>
            <a:endParaRPr lang="en-US" altLang="zh-CN" sz="1200" dirty="0" smtClean="0"/>
          </a:p>
          <a:p>
            <a:r>
              <a:rPr lang="en-US" altLang="zh-CN" sz="1200" dirty="0" err="1"/>
              <a:t>nova.fixed_ips</a:t>
            </a:r>
            <a:endParaRPr lang="zh-CN" altLang="en-US" sz="1200" dirty="0"/>
          </a:p>
        </p:txBody>
      </p:sp>
      <p:sp>
        <p:nvSpPr>
          <p:cNvPr id="25" name="Right Arrow 24"/>
          <p:cNvSpPr/>
          <p:nvPr/>
        </p:nvSpPr>
        <p:spPr>
          <a:xfrm>
            <a:off x="3733800" y="5012382"/>
            <a:ext cx="2400300" cy="34066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3848100" y="4461152"/>
            <a:ext cx="1819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</a:t>
            </a:r>
            <a:r>
              <a:rPr lang="en-US" altLang="zh-CN" dirty="0" smtClean="0"/>
              <a:t>et-create</a:t>
            </a:r>
          </a:p>
          <a:p>
            <a:r>
              <a:rPr lang="en-US" altLang="zh-CN" dirty="0" smtClean="0"/>
              <a:t>subnet-create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0400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9" grpId="0" animBg="1"/>
      <p:bldP spid="20" grpId="0"/>
      <p:bldP spid="23" grpId="0"/>
      <p:bldP spid="25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Control Plane Migration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Enable fake driver in </a:t>
            </a:r>
            <a:r>
              <a:rPr lang="en-US" altLang="zh-CN" dirty="0" smtClean="0"/>
              <a:t>nova-compute, and register to Controller.</a:t>
            </a:r>
          </a:p>
          <a:p>
            <a:r>
              <a:rPr lang="en-US" altLang="zh-CN" dirty="0" smtClean="0"/>
              <a:t>Create </a:t>
            </a:r>
            <a:r>
              <a:rPr lang="en-US" altLang="zh-CN" dirty="0"/>
              <a:t>port in Neutron and </a:t>
            </a:r>
            <a:r>
              <a:rPr lang="en-US" altLang="zh-CN" dirty="0" smtClean="0"/>
              <a:t>Attach port </a:t>
            </a:r>
            <a:r>
              <a:rPr lang="en-US" altLang="zh-CN" dirty="0"/>
              <a:t>to </a:t>
            </a:r>
            <a:r>
              <a:rPr lang="en-US" altLang="zh-CN" dirty="0" smtClean="0"/>
              <a:t>VM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ounded Rectangle 10"/>
          <p:cNvSpPr>
            <a:spLocks noChangeArrowheads="1"/>
          </p:cNvSpPr>
          <p:nvPr/>
        </p:nvSpPr>
        <p:spPr bwMode="auto">
          <a:xfrm>
            <a:off x="876300" y="2276475"/>
            <a:ext cx="3190875" cy="38496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</a:t>
            </a:r>
            <a:r>
              <a:rPr lang="en-US" altLang="zh-CN" sz="1200" dirty="0" err="1" smtClean="0"/>
              <a:t>new_port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{</a:t>
            </a:r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       "port": {</a:t>
            </a:r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           "</a:t>
            </a:r>
            <a:r>
              <a:rPr lang="en-US" altLang="zh-CN" sz="1200" dirty="0" err="1"/>
              <a:t>network_id</a:t>
            </a:r>
            <a:r>
              <a:rPr lang="en-US" altLang="zh-CN" sz="1200" dirty="0"/>
              <a:t>": </a:t>
            </a:r>
            <a:r>
              <a:rPr lang="en-US" altLang="zh-CN" sz="1200" dirty="0" err="1"/>
              <a:t>network_id</a:t>
            </a:r>
            <a:r>
              <a:rPr lang="en-US" altLang="zh-CN" sz="1200" dirty="0"/>
              <a:t>,</a:t>
            </a:r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           "</a:t>
            </a:r>
            <a:r>
              <a:rPr lang="en-US" altLang="zh-CN" sz="1200" dirty="0" err="1"/>
              <a:t>mac_address</a:t>
            </a:r>
            <a:r>
              <a:rPr lang="en-US" altLang="zh-CN" sz="1200" dirty="0"/>
              <a:t>": mac,</a:t>
            </a:r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           "</a:t>
            </a:r>
            <a:r>
              <a:rPr lang="en-US" altLang="zh-CN" sz="1200" dirty="0" err="1"/>
              <a:t>fixed_ips</a:t>
            </a:r>
            <a:r>
              <a:rPr lang="en-US" altLang="zh-CN" sz="1200" dirty="0"/>
              <a:t>": [</a:t>
            </a:r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               {</a:t>
            </a:r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                   "</a:t>
            </a:r>
            <a:r>
              <a:rPr lang="en-US" altLang="zh-CN" sz="1200" dirty="0" err="1"/>
              <a:t>subnet_id</a:t>
            </a:r>
            <a:r>
              <a:rPr lang="en-US" altLang="zh-CN" sz="1200" dirty="0"/>
              <a:t>": </a:t>
            </a:r>
            <a:r>
              <a:rPr lang="en-US" altLang="zh-CN" sz="1200" dirty="0" err="1"/>
              <a:t>subnet_id</a:t>
            </a:r>
            <a:r>
              <a:rPr lang="en-US" altLang="zh-CN" sz="1200" dirty="0"/>
              <a:t>,</a:t>
            </a:r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                   "</a:t>
            </a:r>
            <a:r>
              <a:rPr lang="en-US" altLang="zh-CN" sz="1200" dirty="0" err="1"/>
              <a:t>ip_address</a:t>
            </a:r>
            <a:r>
              <a:rPr lang="en-US" altLang="zh-CN" sz="1200" dirty="0"/>
              <a:t>": </a:t>
            </a:r>
            <a:r>
              <a:rPr lang="en-US" altLang="zh-CN" sz="1200" dirty="0" err="1"/>
              <a:t>ip</a:t>
            </a:r>
            <a:r>
              <a:rPr lang="en-US" altLang="zh-CN" sz="1200" dirty="0"/>
              <a:t>,</a:t>
            </a:r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               }</a:t>
            </a:r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           ],</a:t>
            </a:r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           "</a:t>
            </a:r>
            <a:r>
              <a:rPr lang="en-US" altLang="zh-CN" sz="1200" dirty="0" err="1"/>
              <a:t>tenant_id</a:t>
            </a:r>
            <a:r>
              <a:rPr lang="en-US" altLang="zh-CN" sz="1200" dirty="0"/>
              <a:t>": tenant</a:t>
            </a:r>
          </a:p>
          <a:p>
            <a:pPr>
              <a:buClr>
                <a:schemeClr val="accent2"/>
              </a:buClr>
              <a:buSzPct val="110000"/>
            </a:pPr>
            <a:endParaRPr lang="en-US" altLang="zh-CN" sz="1200" dirty="0"/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       }</a:t>
            </a:r>
          </a:p>
          <a:p>
            <a:pPr>
              <a:buClr>
                <a:schemeClr val="accent2"/>
              </a:buClr>
              <a:buSzPct val="110000"/>
            </a:pPr>
            <a:endParaRPr lang="en-US" altLang="zh-CN" sz="1200" dirty="0"/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   }</a:t>
            </a:r>
          </a:p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110000"/>
            </a:pPr>
            <a:endParaRPr lang="en-US" altLang="zh-CN" sz="1200" dirty="0">
              <a:solidFill>
                <a:schemeClr val="tx2"/>
              </a:solidFill>
            </a:endParaRPr>
          </a:p>
          <a:p>
            <a:pPr>
              <a:lnSpc>
                <a:spcPct val="70000"/>
              </a:lnSpc>
              <a:buClr>
                <a:schemeClr val="accent2"/>
              </a:buClr>
              <a:buSzPct val="110000"/>
            </a:pPr>
            <a:r>
              <a:rPr lang="en-US" altLang="zh-CN" sz="1200" dirty="0"/>
              <a:t>    </a:t>
            </a:r>
            <a:endParaRPr lang="en-US" altLang="zh-CN" sz="1200" dirty="0" smtClean="0"/>
          </a:p>
          <a:p>
            <a:pPr>
              <a:lnSpc>
                <a:spcPct val="70000"/>
              </a:lnSpc>
              <a:buClr>
                <a:schemeClr val="accent2"/>
              </a:buClr>
              <a:buSzPct val="110000"/>
            </a:pPr>
            <a:r>
              <a:rPr lang="en-US" altLang="zh-CN" sz="1200" dirty="0"/>
              <a:t> </a:t>
            </a:r>
            <a:r>
              <a:rPr lang="en-US" altLang="zh-CN" sz="1200" dirty="0" smtClean="0"/>
              <a:t>  </a:t>
            </a:r>
            <a:r>
              <a:rPr lang="en-US" altLang="zh-CN" sz="1200" dirty="0" err="1" smtClean="0"/>
              <a:t>neutron.create_port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new_port</a:t>
            </a:r>
            <a:r>
              <a:rPr lang="en-US" altLang="zh-CN" sz="1200" dirty="0" smtClean="0"/>
              <a:t>)</a:t>
            </a:r>
          </a:p>
          <a:p>
            <a:pPr>
              <a:lnSpc>
                <a:spcPct val="70000"/>
              </a:lnSpc>
              <a:buClr>
                <a:schemeClr val="accent2"/>
              </a:buClr>
              <a:buSzPct val="110000"/>
            </a:pPr>
            <a:r>
              <a:rPr lang="en-US" altLang="zh-CN" sz="1200" dirty="0"/>
              <a:t> </a:t>
            </a:r>
            <a:r>
              <a:rPr lang="en-US" altLang="zh-CN" sz="1200" dirty="0" smtClean="0"/>
              <a:t>  </a:t>
            </a:r>
          </a:p>
          <a:p>
            <a:pPr>
              <a:lnSpc>
                <a:spcPct val="70000"/>
              </a:lnSpc>
              <a:buClr>
                <a:schemeClr val="accent2"/>
              </a:buClr>
              <a:buSzPct val="110000"/>
            </a:pPr>
            <a:r>
              <a:rPr lang="en-US" altLang="zh-CN" sz="1200" dirty="0"/>
              <a:t>   </a:t>
            </a:r>
            <a:r>
              <a:rPr lang="en-US" altLang="zh-CN" sz="1200" dirty="0" err="1" smtClean="0"/>
              <a:t>nova.interface_attach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port_id</a:t>
            </a:r>
            <a:r>
              <a:rPr lang="en-US" altLang="zh-CN" sz="1200" dirty="0"/>
              <a:t>, "", "")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2575" y="4201318"/>
            <a:ext cx="3214472" cy="192484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98197" y="4343401"/>
            <a:ext cx="1457325" cy="558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Nova-compute with fake driver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Can 9"/>
          <p:cNvSpPr/>
          <p:nvPr/>
        </p:nvSpPr>
        <p:spPr>
          <a:xfrm>
            <a:off x="7748372" y="3090861"/>
            <a:ext cx="838200" cy="881063"/>
          </a:xfrm>
          <a:prstGeom prst="ca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Nova DB</a:t>
            </a:r>
            <a:endParaRPr lang="zh-CN" altLang="en-US" sz="1400" dirty="0"/>
          </a:p>
        </p:txBody>
      </p:sp>
      <p:sp>
        <p:nvSpPr>
          <p:cNvPr id="11" name="Can 10"/>
          <p:cNvSpPr/>
          <p:nvPr/>
        </p:nvSpPr>
        <p:spPr>
          <a:xfrm>
            <a:off x="7719797" y="2124074"/>
            <a:ext cx="866775" cy="881063"/>
          </a:xfrm>
          <a:prstGeom prst="ca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Neutron DB</a:t>
            </a:r>
            <a:endParaRPr lang="zh-CN" alt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7305675" y="4743450"/>
            <a:ext cx="9525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677150" y="5772150"/>
            <a:ext cx="209550" cy="2190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053262" y="5692308"/>
            <a:ext cx="504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err="1" smtClean="0"/>
              <a:t>vnet</a:t>
            </a:r>
            <a:endParaRPr lang="zh-CN" altLang="en-US" sz="11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133850" y="3034505"/>
            <a:ext cx="1152525" cy="34687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384022" y="3606005"/>
            <a:ext cx="1" cy="73739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02934" y="2463005"/>
            <a:ext cx="1666877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Havana </a:t>
            </a:r>
            <a:r>
              <a:rPr lang="en-US" altLang="zh-CN" dirty="0" err="1" smtClean="0"/>
              <a:t>Openstack</a:t>
            </a:r>
            <a:r>
              <a:rPr lang="en-US" altLang="zh-CN" dirty="0" smtClean="0"/>
              <a:t> Controller</a:t>
            </a:r>
            <a:endParaRPr lang="zh-CN" alt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057899" y="3630206"/>
            <a:ext cx="0" cy="71319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929310" y="666750"/>
            <a:ext cx="1300165" cy="1143000"/>
          </a:xfrm>
          <a:prstGeom prst="rect">
            <a:avLst/>
          </a:prstGeom>
          <a:solidFill>
            <a:srgbClr val="A094B6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NSX Controller</a:t>
            </a:r>
            <a:endParaRPr lang="zh-CN" altLang="en-US" dirty="0"/>
          </a:p>
        </p:txBody>
      </p:sp>
      <p:cxnSp>
        <p:nvCxnSpPr>
          <p:cNvPr id="28" name="Straight Arrow Connector 27"/>
          <p:cNvCxnSpPr>
            <a:stCxn id="19" idx="0"/>
          </p:cNvCxnSpPr>
          <p:nvPr/>
        </p:nvCxnSpPr>
        <p:spPr>
          <a:xfrm flipV="1">
            <a:off x="6136373" y="1836341"/>
            <a:ext cx="454927" cy="62666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11" idx="2"/>
          </p:cNvCxnSpPr>
          <p:nvPr/>
        </p:nvCxnSpPr>
        <p:spPr>
          <a:xfrm flipV="1">
            <a:off x="6969811" y="2564606"/>
            <a:ext cx="749986" cy="46989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9" idx="3"/>
            <a:endCxn id="10" idx="2"/>
          </p:cNvCxnSpPr>
          <p:nvPr/>
        </p:nvCxnSpPr>
        <p:spPr>
          <a:xfrm>
            <a:off x="6969811" y="3034505"/>
            <a:ext cx="778561" cy="4968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90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Control Plane Migration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Security Group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ounded Rectangle 10"/>
          <p:cNvSpPr>
            <a:spLocks noChangeArrowheads="1"/>
          </p:cNvSpPr>
          <p:nvPr/>
        </p:nvSpPr>
        <p:spPr bwMode="auto">
          <a:xfrm>
            <a:off x="876300" y="2276475"/>
            <a:ext cx="3190875" cy="20097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</a:t>
            </a:r>
            <a:r>
              <a:rPr lang="en-US" altLang="zh-CN" sz="1200" dirty="0">
                <a:solidFill>
                  <a:srgbClr val="FF0000"/>
                </a:solidFill>
              </a:rPr>
              <a:t>{“</a:t>
            </a:r>
            <a:r>
              <a:rPr lang="en-US" altLang="zh-CN" sz="1200" dirty="0" err="1">
                <a:solidFill>
                  <a:srgbClr val="FF0000"/>
                </a:solidFill>
              </a:rPr>
              <a:t>remote_group_id</a:t>
            </a:r>
            <a:r>
              <a:rPr lang="en-US" altLang="zh-CN" sz="1200" dirty="0" smtClean="0">
                <a:solidFill>
                  <a:srgbClr val="FF0000"/>
                </a:solidFill>
              </a:rPr>
              <a:t>”: “&lt;self security group </a:t>
            </a:r>
            <a:r>
              <a:rPr lang="en-US" altLang="zh-CN" sz="1200" dirty="0" err="1" smtClean="0">
                <a:solidFill>
                  <a:srgbClr val="FF0000"/>
                </a:solidFill>
              </a:rPr>
              <a:t>uuid</a:t>
            </a:r>
            <a:r>
              <a:rPr lang="en-US" altLang="zh-CN" sz="1200" dirty="0" smtClean="0">
                <a:solidFill>
                  <a:srgbClr val="FF0000"/>
                </a:solidFill>
              </a:rPr>
              <a:t>&gt;”, </a:t>
            </a:r>
            <a:r>
              <a:rPr lang="en-US" altLang="zh-CN" sz="1200" dirty="0"/>
              <a:t>"direction": "ingress", "</a:t>
            </a:r>
            <a:r>
              <a:rPr lang="en-US" altLang="zh-CN" sz="1200" dirty="0" err="1"/>
              <a:t>ethertype</a:t>
            </a:r>
            <a:r>
              <a:rPr lang="en-US" altLang="zh-CN" sz="1200" dirty="0"/>
              <a:t>": "IPv4"},</a:t>
            </a:r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</a:t>
            </a:r>
            <a:r>
              <a:rPr lang="en-US" altLang="zh-CN" sz="1200" dirty="0" smtClean="0">
                <a:solidFill>
                  <a:srgbClr val="FF0000"/>
                </a:solidFill>
              </a:rPr>
              <a:t>{“</a:t>
            </a:r>
            <a:r>
              <a:rPr lang="en-US" altLang="zh-CN" sz="1200" dirty="0" err="1">
                <a:solidFill>
                  <a:srgbClr val="FF0000"/>
                </a:solidFill>
              </a:rPr>
              <a:t>remote_group_id</a:t>
            </a:r>
            <a:r>
              <a:rPr lang="en-US" altLang="zh-CN" sz="1200" dirty="0">
                <a:solidFill>
                  <a:srgbClr val="FF0000"/>
                </a:solidFill>
              </a:rPr>
              <a:t>”: “&lt;self security group </a:t>
            </a:r>
            <a:r>
              <a:rPr lang="en-US" altLang="zh-CN" sz="1200" dirty="0" err="1">
                <a:solidFill>
                  <a:srgbClr val="FF0000"/>
                </a:solidFill>
              </a:rPr>
              <a:t>uuid</a:t>
            </a:r>
            <a:r>
              <a:rPr lang="en-US" altLang="zh-CN" sz="1200" dirty="0">
                <a:solidFill>
                  <a:srgbClr val="FF0000"/>
                </a:solidFill>
              </a:rPr>
              <a:t>&gt;”, </a:t>
            </a:r>
            <a:r>
              <a:rPr lang="en-US" altLang="zh-CN" sz="1200" dirty="0" smtClean="0"/>
              <a:t>"</a:t>
            </a:r>
            <a:r>
              <a:rPr lang="en-US" altLang="zh-CN" sz="1200" dirty="0"/>
              <a:t>direction": "ingress", "</a:t>
            </a:r>
            <a:r>
              <a:rPr lang="en-US" altLang="zh-CN" sz="1200" dirty="0" err="1"/>
              <a:t>ethertype</a:t>
            </a:r>
            <a:r>
              <a:rPr lang="en-US" altLang="zh-CN" sz="1200" dirty="0"/>
              <a:t>": "IPv6"},</a:t>
            </a:r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{"direction": "egress", "</a:t>
            </a:r>
            <a:r>
              <a:rPr lang="en-US" altLang="zh-CN" sz="1200" dirty="0" err="1"/>
              <a:t>ethertype</a:t>
            </a:r>
            <a:r>
              <a:rPr lang="en-US" altLang="zh-CN" sz="1200" dirty="0"/>
              <a:t>": "IPv4"},</a:t>
            </a:r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{"direction": "egress", "</a:t>
            </a:r>
            <a:r>
              <a:rPr lang="en-US" altLang="zh-CN" sz="1200" dirty="0" err="1"/>
              <a:t>ethertype</a:t>
            </a:r>
            <a:r>
              <a:rPr lang="en-US" altLang="zh-CN" sz="1200" dirty="0"/>
              <a:t>": "IPv6"}</a:t>
            </a:r>
          </a:p>
        </p:txBody>
      </p:sp>
      <p:sp>
        <p:nvSpPr>
          <p:cNvPr id="7" name="Rounded Rectangle 10"/>
          <p:cNvSpPr>
            <a:spLocks noChangeArrowheads="1"/>
          </p:cNvSpPr>
          <p:nvPr/>
        </p:nvSpPr>
        <p:spPr bwMode="auto">
          <a:xfrm>
            <a:off x="5005172" y="3886200"/>
            <a:ext cx="3190875" cy="20097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 smtClean="0"/>
              <a:t> </a:t>
            </a:r>
          </a:p>
          <a:p>
            <a:pPr>
              <a:buClr>
                <a:schemeClr val="accent2"/>
              </a:buClr>
              <a:buSzPct val="110000"/>
            </a:pPr>
            <a:endParaRPr lang="en-US" altLang="zh-CN" sz="1200" dirty="0"/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 smtClean="0"/>
              <a:t> {"</a:t>
            </a:r>
            <a:r>
              <a:rPr lang="en-US" altLang="zh-CN" sz="1200" dirty="0"/>
              <a:t>direction": "ingress", "</a:t>
            </a:r>
            <a:r>
              <a:rPr lang="en-US" altLang="zh-CN" sz="1200" dirty="0" err="1"/>
              <a:t>ethertype</a:t>
            </a:r>
            <a:r>
              <a:rPr lang="en-US" altLang="zh-CN" sz="1200" dirty="0"/>
              <a:t>": "IPv4"},</a:t>
            </a:r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</a:t>
            </a:r>
            <a:r>
              <a:rPr lang="en-US" altLang="zh-CN" sz="1200" dirty="0" smtClean="0"/>
              <a:t>{"</a:t>
            </a:r>
            <a:r>
              <a:rPr lang="en-US" altLang="zh-CN" sz="1200" dirty="0"/>
              <a:t>direction": "ingress", "</a:t>
            </a:r>
            <a:r>
              <a:rPr lang="en-US" altLang="zh-CN" sz="1200" dirty="0" err="1"/>
              <a:t>ethertype</a:t>
            </a:r>
            <a:r>
              <a:rPr lang="en-US" altLang="zh-CN" sz="1200" dirty="0"/>
              <a:t>": "IPv6"},</a:t>
            </a:r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</a:t>
            </a:r>
            <a:r>
              <a:rPr lang="en-US" altLang="zh-CN" sz="1200" dirty="0" smtClean="0"/>
              <a:t>{"</a:t>
            </a:r>
            <a:r>
              <a:rPr lang="en-US" altLang="zh-CN" sz="1200" dirty="0"/>
              <a:t>direction": "egress", "</a:t>
            </a:r>
            <a:r>
              <a:rPr lang="en-US" altLang="zh-CN" sz="1200" dirty="0" err="1"/>
              <a:t>ethertype</a:t>
            </a:r>
            <a:r>
              <a:rPr lang="en-US" altLang="zh-CN" sz="1200" dirty="0"/>
              <a:t>": "IPv4"},</a:t>
            </a:r>
          </a:p>
          <a:p>
            <a:pPr>
              <a:buClr>
                <a:schemeClr val="accent2"/>
              </a:buClr>
              <a:buSzPct val="110000"/>
            </a:pPr>
            <a:r>
              <a:rPr lang="en-US" altLang="zh-CN" sz="1200" dirty="0"/>
              <a:t> </a:t>
            </a:r>
            <a:r>
              <a:rPr lang="en-US" altLang="zh-CN" sz="1200" dirty="0" smtClean="0"/>
              <a:t>{"</a:t>
            </a:r>
            <a:r>
              <a:rPr lang="en-US" altLang="zh-CN" sz="1200" dirty="0"/>
              <a:t>direction": "egress", "</a:t>
            </a:r>
            <a:r>
              <a:rPr lang="en-US" altLang="zh-CN" sz="1200" dirty="0" err="1"/>
              <a:t>ethertype</a:t>
            </a:r>
            <a:r>
              <a:rPr lang="en-US" altLang="zh-CN" sz="1200" dirty="0"/>
              <a:t>": "IPv6</a:t>
            </a:r>
            <a:r>
              <a:rPr lang="en-US" altLang="zh-CN" sz="1200" dirty="0" smtClean="0"/>
              <a:t>"}</a:t>
            </a:r>
            <a:endParaRPr lang="en-US" altLang="zh-CN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185862" y="1907143"/>
            <a:ext cx="257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Default Security </a:t>
            </a:r>
            <a:r>
              <a:rPr lang="en-US" altLang="zh-CN" dirty="0"/>
              <a:t>G</a:t>
            </a:r>
            <a:r>
              <a:rPr lang="en-US" altLang="zh-CN" dirty="0" smtClean="0"/>
              <a:t>roup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14733" y="3516868"/>
            <a:ext cx="26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Updated Security </a:t>
            </a:r>
            <a:r>
              <a:rPr lang="en-US" altLang="zh-CN" dirty="0"/>
              <a:t>G</a:t>
            </a:r>
            <a:r>
              <a:rPr lang="en-US" altLang="zh-CN" dirty="0" smtClean="0"/>
              <a:t>roup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013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22961" y="2648220"/>
            <a:ext cx="5601672" cy="3343275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Rectangle 42"/>
          <p:cNvSpPr/>
          <p:nvPr/>
        </p:nvSpPr>
        <p:spPr>
          <a:xfrm>
            <a:off x="4707766" y="4015057"/>
            <a:ext cx="1248429" cy="1757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en-US" altLang="zh-CN" sz="26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  <a:t>Data Plane Migration</a:t>
            </a:r>
            <a:br>
              <a:rPr lang="en-US" altLang="zh-CN" sz="26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</a:br>
            <a:endParaRPr lang="zh-CN" altLang="en-US" sz="2600" b="1" kern="1200" dirty="0">
              <a:solidFill>
                <a:schemeClr val="tx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5D29A-3A2E-D146-9F2C-610F4815AF2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84966" y="2948257"/>
            <a:ext cx="13144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8" name="Oval 7"/>
          <p:cNvSpPr/>
          <p:nvPr/>
        </p:nvSpPr>
        <p:spPr>
          <a:xfrm>
            <a:off x="3828330" y="4486545"/>
            <a:ext cx="209550" cy="2190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2380530" y="5048520"/>
            <a:ext cx="876300" cy="314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br0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9780" y="4398011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err="1" smtClean="0"/>
              <a:t>vnetx</a:t>
            </a:r>
            <a:endParaRPr lang="zh-CN" altLang="en-US" sz="1100" dirty="0"/>
          </a:p>
        </p:txBody>
      </p:sp>
      <p:cxnSp>
        <p:nvCxnSpPr>
          <p:cNvPr id="12" name="Elbow Connector 11"/>
          <p:cNvCxnSpPr>
            <a:stCxn id="8" idx="4"/>
            <a:endCxn id="9" idx="0"/>
          </p:cNvCxnSpPr>
          <p:nvPr/>
        </p:nvCxnSpPr>
        <p:spPr>
          <a:xfrm rot="5400000">
            <a:off x="3204443" y="4319858"/>
            <a:ext cx="342900" cy="1114425"/>
          </a:xfrm>
          <a:prstGeom prst="bentConnector3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771180" y="5772420"/>
            <a:ext cx="209550" cy="2190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066455" y="5729885"/>
            <a:ext cx="504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eth0</a:t>
            </a:r>
            <a:endParaRPr lang="zh-CN" altLang="en-US" sz="1100" dirty="0"/>
          </a:p>
        </p:txBody>
      </p:sp>
      <p:cxnSp>
        <p:nvCxnSpPr>
          <p:cNvPr id="18" name="Elbow Connector 17"/>
          <p:cNvCxnSpPr>
            <a:endCxn id="13" idx="0"/>
          </p:cNvCxnSpPr>
          <p:nvPr/>
        </p:nvCxnSpPr>
        <p:spPr>
          <a:xfrm>
            <a:off x="3256830" y="5205682"/>
            <a:ext cx="619125" cy="566738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933105" y="4213424"/>
            <a:ext cx="0" cy="27622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380530" y="5381507"/>
            <a:ext cx="876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/>
              <a:t>Host IP</a:t>
            </a:r>
            <a:endParaRPr lang="zh-CN" altLang="en-US" sz="800" dirty="0"/>
          </a:p>
        </p:txBody>
      </p:sp>
      <p:sp>
        <p:nvSpPr>
          <p:cNvPr id="33" name="TextBox 32"/>
          <p:cNvSpPr txBox="1"/>
          <p:nvPr/>
        </p:nvSpPr>
        <p:spPr>
          <a:xfrm>
            <a:off x="1418505" y="5119955"/>
            <a:ext cx="962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Linux bridge</a:t>
            </a:r>
            <a:endParaRPr lang="zh-CN" alt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4707766" y="4061024"/>
            <a:ext cx="10189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Open </a:t>
            </a:r>
            <a:r>
              <a:rPr lang="en-US" altLang="zh-CN" sz="1050" dirty="0" err="1" smtClean="0"/>
              <a:t>vSwitch</a:t>
            </a:r>
            <a:endParaRPr lang="zh-CN" altLang="en-US" sz="1050" dirty="0"/>
          </a:p>
        </p:txBody>
      </p:sp>
      <p:sp>
        <p:nvSpPr>
          <p:cNvPr id="41" name="Rectangle 40"/>
          <p:cNvSpPr/>
          <p:nvPr/>
        </p:nvSpPr>
        <p:spPr>
          <a:xfrm>
            <a:off x="3137366" y="3100657"/>
            <a:ext cx="13144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323505" y="3299024"/>
            <a:ext cx="13144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99947" y="1374969"/>
            <a:ext cx="320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Install Open </a:t>
            </a:r>
            <a:r>
              <a:rPr lang="en-US" altLang="zh-CN" dirty="0" err="1" smtClean="0"/>
              <a:t>vSwitch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71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/>
      <p:bldP spid="17" grpId="0"/>
    </p:bldLst>
  </p:timing>
</p:sld>
</file>

<file path=ppt/theme/theme1.xml><?xml version="1.0" encoding="utf-8"?>
<a:theme xmlns:a="http://schemas.openxmlformats.org/drawingml/2006/main" name="eBay_Inc_PowerPoint_Template">
  <a:themeElements>
    <a:clrScheme name="ebay inc">
      <a:dk1>
        <a:srgbClr val="000000"/>
      </a:dk1>
      <a:lt1>
        <a:sysClr val="window" lastClr="FFFFFF"/>
      </a:lt1>
      <a:dk2>
        <a:srgbClr val="796E65"/>
      </a:dk2>
      <a:lt2>
        <a:srgbClr val="E9E9E8"/>
      </a:lt2>
      <a:accent1>
        <a:srgbClr val="E53238"/>
      </a:accent1>
      <a:accent2>
        <a:srgbClr val="0064D2"/>
      </a:accent2>
      <a:accent3>
        <a:srgbClr val="F5AF02"/>
      </a:accent3>
      <a:accent4>
        <a:srgbClr val="86B817"/>
      </a:accent4>
      <a:accent5>
        <a:srgbClr val="009F81"/>
      </a:accent5>
      <a:accent6>
        <a:srgbClr val="87C0FF"/>
      </a:accent6>
      <a:hlink>
        <a:srgbClr val="573B94"/>
      </a:hlink>
      <a:folHlink>
        <a:srgbClr val="FF82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6A7D5ED05E214BA4929CC42337F995" ma:contentTypeVersion="0" ma:contentTypeDescription="Create a new document." ma:contentTypeScope="" ma:versionID="9c31d28f3ff537e240e21a4b7df8cf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848303-FC17-4180-B001-8BD9B0976D91}">
  <ds:schemaRefs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48F7E05-E49C-4CAF-B9AC-3B3A64F9A0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431EAD-90C1-4892-AB51-B02B3500AE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eBay_Inc_PowerPoint_Template.potx</Template>
  <TotalTime>29325</TotalTime>
  <Words>684</Words>
  <Application>Microsoft Office PowerPoint</Application>
  <PresentationFormat>On-screen Show (4:3)</PresentationFormat>
  <Paragraphs>252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eBay_Inc_PowerPoint_Template</vt:lpstr>
      <vt:lpstr> Seamless migration from Nova-network to Neutron in eBay production  </vt:lpstr>
      <vt:lpstr>Agenda</vt:lpstr>
      <vt:lpstr>Folsom Nova-network</vt:lpstr>
      <vt:lpstr>Havana Neutron + SDN Controller</vt:lpstr>
      <vt:lpstr>Control Plane Migration </vt:lpstr>
      <vt:lpstr>Control Plane Migration </vt:lpstr>
      <vt:lpstr>Control Plane Migration</vt:lpstr>
      <vt:lpstr>Control Plane Migration</vt:lpstr>
      <vt:lpstr>Data Plane Migration </vt:lpstr>
      <vt:lpstr>Data Plane Migration </vt:lpstr>
      <vt:lpstr>Data Plane Migration </vt:lpstr>
      <vt:lpstr>Data Plane Migration </vt:lpstr>
      <vt:lpstr>Post-migration</vt:lpstr>
      <vt:lpstr>Rollback</vt:lpstr>
      <vt:lpstr>All in One </vt:lpstr>
      <vt:lpstr>Demo</vt:lpstr>
    </vt:vector>
  </TitlesOfParts>
  <Company>Lippincott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In Arial Regular 32pt, Title Case</dc:title>
  <dc:creator>Lippincott Staff</dc:creator>
  <cp:lastModifiedBy>Zhou, Han</cp:lastModifiedBy>
  <cp:revision>871</cp:revision>
  <dcterms:created xsi:type="dcterms:W3CDTF">2012-10-08T14:19:08Z</dcterms:created>
  <dcterms:modified xsi:type="dcterms:W3CDTF">2014-11-04T04:16:36Z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0x0101004B6A7D5ED05E214BA4929CC42337F995</vt:lpwstr>
  </property>
</Properties>
</file>