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1"/>
  </p:sldMasterIdLst>
  <p:notesMasterIdLst>
    <p:notesMasterId r:id="rId30"/>
  </p:notesMasterIdLst>
  <p:handoutMasterIdLst>
    <p:handoutMasterId r:id="rId31"/>
  </p:handoutMasterIdLst>
  <p:sldIdLst>
    <p:sldId id="617" r:id="rId2"/>
    <p:sldId id="387" r:id="rId3"/>
    <p:sldId id="587" r:id="rId4"/>
    <p:sldId id="621" r:id="rId5"/>
    <p:sldId id="616" r:id="rId6"/>
    <p:sldId id="606" r:id="rId7"/>
    <p:sldId id="547" r:id="rId8"/>
    <p:sldId id="607" r:id="rId9"/>
    <p:sldId id="548" r:id="rId10"/>
    <p:sldId id="574" r:id="rId11"/>
    <p:sldId id="550" r:id="rId12"/>
    <p:sldId id="552" r:id="rId13"/>
    <p:sldId id="589" r:id="rId14"/>
    <p:sldId id="603" r:id="rId15"/>
    <p:sldId id="591" r:id="rId16"/>
    <p:sldId id="608" r:id="rId17"/>
    <p:sldId id="592" r:id="rId18"/>
    <p:sldId id="611" r:id="rId19"/>
    <p:sldId id="612" r:id="rId20"/>
    <p:sldId id="613" r:id="rId21"/>
    <p:sldId id="614" r:id="rId22"/>
    <p:sldId id="610" r:id="rId23"/>
    <p:sldId id="590" r:id="rId24"/>
    <p:sldId id="602" r:id="rId25"/>
    <p:sldId id="576" r:id="rId26"/>
    <p:sldId id="581" r:id="rId27"/>
    <p:sldId id="618" r:id="rId28"/>
    <p:sldId id="619" r:id="rId29"/>
  </p:sldIdLst>
  <p:sldSz cx="9144000" cy="6858000" type="screen4x3"/>
  <p:notesSz cx="7023100" cy="93091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096" algn="ctr" rtl="0" fontAlgn="base">
      <a:spcBef>
        <a:spcPct val="0"/>
      </a:spcBef>
      <a:spcAft>
        <a:spcPct val="0"/>
      </a:spcAft>
      <a:defRPr sz="2400" kern="1200">
        <a:solidFill>
          <a:schemeClr val="tx1"/>
        </a:solidFill>
        <a:latin typeface="Arial" charset="0"/>
        <a:ea typeface="+mn-ea"/>
        <a:cs typeface="+mn-cs"/>
      </a:defRPr>
    </a:lvl2pPr>
    <a:lvl3pPr marL="914192" algn="ctr" rtl="0" fontAlgn="base">
      <a:spcBef>
        <a:spcPct val="0"/>
      </a:spcBef>
      <a:spcAft>
        <a:spcPct val="0"/>
      </a:spcAft>
      <a:defRPr sz="2400" kern="1200">
        <a:solidFill>
          <a:schemeClr val="tx1"/>
        </a:solidFill>
        <a:latin typeface="Arial" charset="0"/>
        <a:ea typeface="+mn-ea"/>
        <a:cs typeface="+mn-cs"/>
      </a:defRPr>
    </a:lvl3pPr>
    <a:lvl4pPr marL="1371288" algn="ctr" rtl="0" fontAlgn="base">
      <a:spcBef>
        <a:spcPct val="0"/>
      </a:spcBef>
      <a:spcAft>
        <a:spcPct val="0"/>
      </a:spcAft>
      <a:defRPr sz="2400" kern="1200">
        <a:solidFill>
          <a:schemeClr val="tx1"/>
        </a:solidFill>
        <a:latin typeface="Arial" charset="0"/>
        <a:ea typeface="+mn-ea"/>
        <a:cs typeface="+mn-cs"/>
      </a:defRPr>
    </a:lvl4pPr>
    <a:lvl5pPr marL="1828385" algn="ctr" rtl="0" fontAlgn="base">
      <a:spcBef>
        <a:spcPct val="0"/>
      </a:spcBef>
      <a:spcAft>
        <a:spcPct val="0"/>
      </a:spcAft>
      <a:defRPr sz="2400" kern="1200">
        <a:solidFill>
          <a:schemeClr val="tx1"/>
        </a:solidFill>
        <a:latin typeface="Arial" charset="0"/>
        <a:ea typeface="+mn-ea"/>
        <a:cs typeface="+mn-cs"/>
      </a:defRPr>
    </a:lvl5pPr>
    <a:lvl6pPr marL="2285480" algn="l" defTabSz="914192" rtl="0" eaLnBrk="1" latinLnBrk="0" hangingPunct="1">
      <a:defRPr sz="2400" kern="1200">
        <a:solidFill>
          <a:schemeClr val="tx1"/>
        </a:solidFill>
        <a:latin typeface="Arial" charset="0"/>
        <a:ea typeface="+mn-ea"/>
        <a:cs typeface="+mn-cs"/>
      </a:defRPr>
    </a:lvl6pPr>
    <a:lvl7pPr marL="2742577" algn="l" defTabSz="914192" rtl="0" eaLnBrk="1" latinLnBrk="0" hangingPunct="1">
      <a:defRPr sz="2400" kern="1200">
        <a:solidFill>
          <a:schemeClr val="tx1"/>
        </a:solidFill>
        <a:latin typeface="Arial" charset="0"/>
        <a:ea typeface="+mn-ea"/>
        <a:cs typeface="+mn-cs"/>
      </a:defRPr>
    </a:lvl7pPr>
    <a:lvl8pPr marL="3199673" algn="l" defTabSz="914192" rtl="0" eaLnBrk="1" latinLnBrk="0" hangingPunct="1">
      <a:defRPr sz="2400" kern="1200">
        <a:solidFill>
          <a:schemeClr val="tx1"/>
        </a:solidFill>
        <a:latin typeface="Arial" charset="0"/>
        <a:ea typeface="+mn-ea"/>
        <a:cs typeface="+mn-cs"/>
      </a:defRPr>
    </a:lvl8pPr>
    <a:lvl9pPr marL="3656769" algn="l" defTabSz="914192"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19" autoAdjust="0"/>
    <p:restoredTop sz="94660"/>
  </p:normalViewPr>
  <p:slideViewPr>
    <p:cSldViewPr snapToGrid="0" snapToObjects="1">
      <p:cViewPr varScale="1">
        <p:scale>
          <a:sx n="88" d="100"/>
          <a:sy n="88" d="100"/>
        </p:scale>
        <p:origin x="-1048" y="-112"/>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994885CC-B109-FF4A-AA6F-C1538567CC70}" type="datetimeFigureOut">
              <a:rPr lang="en-US" smtClean="0"/>
              <a:pPr/>
              <a:t>10/31/13</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64436B65-2C9D-2043-AC7B-CF229E4644D9}" type="slidenum">
              <a:rPr lang="en-US" smtClean="0"/>
              <a:pPr/>
              <a:t>‹#›</a:t>
            </a:fld>
            <a:endParaRPr lang="en-US"/>
          </a:p>
        </p:txBody>
      </p:sp>
    </p:spTree>
    <p:extLst>
      <p:ext uri="{BB962C8B-B14F-4D97-AF65-F5344CB8AC3E}">
        <p14:creationId xmlns:p14="http://schemas.microsoft.com/office/powerpoint/2010/main" val="30792452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D09C205-1A81-0147-9B6C-2B15EF29F4A5}" type="datetimeFigureOut">
              <a:rPr lang="en-US" smtClean="0"/>
              <a:pPr/>
              <a:t>10/31/13</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439276B-4208-CD4C-A932-95811B9B1CA5}" type="slidenum">
              <a:rPr lang="en-US" smtClean="0"/>
              <a:pPr/>
              <a:t>‹#›</a:t>
            </a:fld>
            <a:endParaRPr lang="en-US"/>
          </a:p>
        </p:txBody>
      </p:sp>
    </p:spTree>
    <p:extLst>
      <p:ext uri="{BB962C8B-B14F-4D97-AF65-F5344CB8AC3E}">
        <p14:creationId xmlns:p14="http://schemas.microsoft.com/office/powerpoint/2010/main" val="18544537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2</a:t>
            </a:fld>
            <a:endParaRPr lang="en-US"/>
          </a:p>
        </p:txBody>
      </p:sp>
    </p:spTree>
    <p:extLst>
      <p:ext uri="{BB962C8B-B14F-4D97-AF65-F5344CB8AC3E}">
        <p14:creationId xmlns:p14="http://schemas.microsoft.com/office/powerpoint/2010/main" val="1931516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14</a:t>
            </a:fld>
            <a:endParaRPr lang="en-US"/>
          </a:p>
        </p:txBody>
      </p:sp>
    </p:spTree>
    <p:extLst>
      <p:ext uri="{BB962C8B-B14F-4D97-AF65-F5344CB8AC3E}">
        <p14:creationId xmlns:p14="http://schemas.microsoft.com/office/powerpoint/2010/main" val="1449623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9276B-4208-CD4C-A932-95811B9B1CA5}" type="slidenum">
              <a:rPr lang="en-US" smtClean="0"/>
              <a:pPr/>
              <a:t>17</a:t>
            </a:fld>
            <a:endParaRPr lang="en-US"/>
          </a:p>
        </p:txBody>
      </p:sp>
    </p:spTree>
    <p:extLst>
      <p:ext uri="{BB962C8B-B14F-4D97-AF65-F5344CB8AC3E}">
        <p14:creationId xmlns:p14="http://schemas.microsoft.com/office/powerpoint/2010/main" val="408688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17" name="Group 16"/>
          <p:cNvGrpSpPr/>
          <p:nvPr userDrawn="1"/>
        </p:nvGrpSpPr>
        <p:grpSpPr>
          <a:xfrm>
            <a:off x="227015" y="6323678"/>
            <a:ext cx="8691371" cy="301752"/>
            <a:chOff x="227015" y="6323678"/>
            <a:chExt cx="8691371" cy="301752"/>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0" name="Round Same Side Corner Rectangle 19"/>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gr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SYMC Confidential</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p:ph type="ctrTitle" hasCustomPrompt="1"/>
          </p:nvPr>
        </p:nvSpPr>
        <p:spPr bwMode="gray">
          <a:xfrm>
            <a:off x="685800" y="3810000"/>
            <a:ext cx="7772400" cy="914400"/>
          </a:xfrm>
        </p:spPr>
        <p:txBody>
          <a:bodyPr/>
          <a:lstStyle>
            <a:lvl1pPr>
              <a:defRPr sz="3400">
                <a:solidFill>
                  <a:schemeClr val="tx1"/>
                </a:solidFill>
              </a:defRPr>
            </a:lvl1pPr>
          </a:lstStyle>
          <a:p>
            <a:r>
              <a:rPr lang="en-US" dirty="0" smtClean="0"/>
              <a:t>Click to add title</a:t>
            </a:r>
            <a:endParaRPr lang="en-US" dirty="0"/>
          </a:p>
        </p:txBody>
      </p:sp>
      <p:sp>
        <p:nvSpPr>
          <p:cNvPr id="3076" name="Rectangle 4"/>
          <p:cNvSpPr>
            <a:spLocks noGrp="1" noChangeArrowheads="1"/>
          </p:cNvSpPr>
          <p:nvPr>
            <p:ph type="subTitle" idx="1" hasCustomPrompt="1"/>
          </p:nvPr>
        </p:nvSpPr>
        <p:spPr bwMode="black">
          <a:xfrm>
            <a:off x="685800" y="5181600"/>
            <a:ext cx="6172200" cy="381000"/>
          </a:xfrm>
        </p:spPr>
        <p:txBody>
          <a:bodyPr anchor="t" anchorCtr="0"/>
          <a:lstStyle>
            <a:lvl1pPr marL="0" indent="0">
              <a:buFontTx/>
              <a:buNone/>
              <a:defRPr sz="2400" b="1" baseline="0"/>
            </a:lvl1pPr>
          </a:lstStyle>
          <a:p>
            <a:r>
              <a:rPr lang="en-US" dirty="0" smtClean="0"/>
              <a:t>Click to add presenter’s name</a:t>
            </a:r>
            <a:endParaRPr lang="en-US" dirty="0"/>
          </a:p>
        </p:txBody>
      </p:sp>
      <p:sp>
        <p:nvSpPr>
          <p:cNvPr id="19" name="Text Placeholder 18"/>
          <p:cNvSpPr>
            <a:spLocks noGrp="1"/>
          </p:cNvSpPr>
          <p:nvPr>
            <p:ph type="body" sz="quarter" idx="10" hasCustomPrompt="1"/>
          </p:nvPr>
        </p:nvSpPr>
        <p:spPr>
          <a:xfrm>
            <a:off x="685800" y="5600075"/>
            <a:ext cx="6172200" cy="381000"/>
          </a:xfrm>
          <a:noFill/>
          <a:ln w="9525">
            <a:noFill/>
            <a:miter lim="800000"/>
            <a:headEnd/>
            <a:tailEnd/>
          </a:ln>
        </p:spPr>
        <p:txBody>
          <a:bodyPr vert="horz" wrap="square" lIns="91419" tIns="45710" rIns="91419" bIns="45710" numCol="1" anchor="t" anchorCtr="0" compatLnSpc="1">
            <a:prstTxWarp prst="textNoShape">
              <a:avLst/>
            </a:prstTxWarp>
          </a:bodyPr>
          <a:lstStyle>
            <a:lvl1pPr marL="0" indent="0" algn="l" rtl="0" eaLnBrk="1" fontAlgn="base" hangingPunct="1">
              <a:lnSpc>
                <a:spcPct val="90000"/>
              </a:lnSpc>
              <a:spcBef>
                <a:spcPct val="0"/>
              </a:spcBef>
              <a:spcAft>
                <a:spcPts val="1200"/>
              </a:spcAft>
              <a:buClr>
                <a:schemeClr val="bg2">
                  <a:lumMod val="50000"/>
                </a:schemeClr>
              </a:buClr>
              <a:buFontTx/>
              <a:buNone/>
              <a:defRPr lang="en-US" sz="2000" b="0" baseline="0" dirty="0" smtClean="0">
                <a:solidFill>
                  <a:schemeClr val="bg2">
                    <a:lumMod val="50000"/>
                  </a:schemeClr>
                </a:solidFill>
                <a:latin typeface="+mn-lt"/>
                <a:ea typeface="+mn-ea"/>
                <a:cs typeface="+mn-cs"/>
              </a:defRPr>
            </a:lvl1pPr>
          </a:lstStyle>
          <a:p>
            <a:pPr lvl="0"/>
            <a:r>
              <a:rPr lang="en-US" dirty="0" smtClean="0"/>
              <a:t>Click to add presenter’s title</a:t>
            </a:r>
            <a:endParaRPr lang="en-US" dirty="0"/>
          </a:p>
        </p:txBody>
      </p:sp>
      <p:sp>
        <p:nvSpPr>
          <p:cNvPr id="22" name="Date Placeholder 3"/>
          <p:cNvSpPr>
            <a:spLocks noGrp="1"/>
          </p:cNvSpPr>
          <p:nvPr>
            <p:ph type="dt" sz="half" idx="2"/>
          </p:nvPr>
        </p:nvSpPr>
        <p:spPr>
          <a:xfrm>
            <a:off x="7224010" y="5181601"/>
            <a:ext cx="1219200" cy="3048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r">
              <a:defRPr lang="en-US" sz="1600" b="0" baseline="0" smtClean="0">
                <a:solidFill>
                  <a:schemeClr val="bg2">
                    <a:lumMod val="50000"/>
                  </a:schemeClr>
                </a:solidFill>
                <a:latin typeface="+mn-lt"/>
                <a:ea typeface="+mn-ea"/>
                <a:cs typeface="+mn-cs"/>
              </a:defRPr>
            </a:lvl1pPr>
          </a:lstStyle>
          <a:p>
            <a:pPr>
              <a:lnSpc>
                <a:spcPct val="90000"/>
              </a:lnSpc>
              <a:spcAft>
                <a:spcPts val="1200"/>
              </a:spcAft>
              <a:buClr>
                <a:schemeClr val="bg2">
                  <a:lumMod val="50000"/>
                </a:schemeClr>
              </a:buClr>
            </a:pPr>
            <a:endParaRPr lang="en-US" dirty="0"/>
          </a:p>
        </p:txBody>
      </p:sp>
      <p:pic>
        <p:nvPicPr>
          <p:cNvPr id="14" name="Picture 13" descr="SYM_Horiz_RGB.png"/>
          <p:cNvPicPr>
            <a:picLocks noChangeAspect="1"/>
          </p:cNvPicPr>
          <p:nvPr/>
        </p:nvPicPr>
        <p:blipFill>
          <a:blip r:embed="rId2" cstate="print"/>
          <a:stretch>
            <a:fillRect/>
          </a:stretch>
        </p:blipFill>
        <p:spPr>
          <a:xfrm>
            <a:off x="807190" y="762000"/>
            <a:ext cx="2430467" cy="640080"/>
          </a:xfrm>
          <a:prstGeom prst="rect">
            <a:avLst/>
          </a:prstGeom>
        </p:spPr>
      </p:pic>
      <p:pic>
        <p:nvPicPr>
          <p:cNvPr id="1064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9A918C"/>
                </a:solidFill>
                <a:miter lim="800000"/>
                <a:headEnd/>
                <a:tailEnd/>
              </a14:hiddenLine>
            </a:ext>
            <a:ext uri="{AF507438-7753-43e0-B8FC-AC1667EBCBE1}">
              <a14:hiddenEffects xmlns:a14="http://schemas.microsoft.com/office/drawing/2010/main">
                <a:effectLst>
                  <a:outerShdw blurRad="63500" dist="38099" dir="2700000" algn="ctr" rotWithShape="0">
                    <a:srgbClr val="9A918C">
                      <a:alpha val="74998"/>
                    </a:srgbClr>
                  </a:outerShdw>
                </a:effectLst>
              </a14:hiddenEffects>
            </a:ext>
          </a:extLst>
        </p:spPr>
      </p:pic>
      <p:pic>
        <p:nvPicPr>
          <p:cNvPr id="10649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0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0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04"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0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0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07"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08"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09"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1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12"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13"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14"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15"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16"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17"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18"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19"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20"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21"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22"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23"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6524"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SYMC Confidential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SYMC Confidential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3" name="Text Placeholder 22"/>
          <p:cNvSpPr>
            <a:spLocks noGrp="1"/>
          </p:cNvSpPr>
          <p:nvPr>
            <p:ph type="body" sz="quarter" idx="14" hasCustomPrompt="1"/>
          </p:nvPr>
        </p:nvSpPr>
        <p:spPr>
          <a:xfrm>
            <a:off x="1037581" y="1130451"/>
            <a:ext cx="7058026" cy="3033903"/>
          </a:xfrm>
        </p:spPr>
        <p:txBody>
          <a:bodyPr/>
          <a:lstStyle>
            <a:lvl1pPr marL="0" indent="0">
              <a:lnSpc>
                <a:spcPct val="120000"/>
              </a:lnSpc>
              <a:spcAft>
                <a:spcPts val="0"/>
              </a:spcAft>
              <a:buNone/>
              <a:defRPr sz="3200" baseline="0"/>
            </a:lvl1pPr>
          </a:lstStyle>
          <a:p>
            <a:pPr lvl="0"/>
            <a:r>
              <a:rPr lang="en-US" dirty="0" smtClean="0"/>
              <a:t>This is a sample quote slide.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SYMC Confidential</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9" name="Text Placeholder 8"/>
          <p:cNvSpPr>
            <a:spLocks noGrp="1" noChangeAspect="1"/>
          </p:cNvSpPr>
          <p:nvPr>
            <p:ph type="body" sz="quarter" idx="16" hasCustomPrompt="1"/>
          </p:nvPr>
        </p:nvSpPr>
        <p:spPr>
          <a:xfrm>
            <a:off x="5410200" y="2957960"/>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503420" y="112130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
        <p:nvSpPr>
          <p:cNvPr id="25" name="Text Placeholder 24"/>
          <p:cNvSpPr>
            <a:spLocks noGrp="1"/>
          </p:cNvSpPr>
          <p:nvPr>
            <p:ph type="body" sz="quarter" idx="15" hasCustomPrompt="1"/>
          </p:nvPr>
        </p:nvSpPr>
        <p:spPr>
          <a:xfrm>
            <a:off x="4100060" y="4267200"/>
            <a:ext cx="3716592" cy="914400"/>
          </a:xfrm>
        </p:spPr>
        <p:txBody>
          <a:bodyPr/>
          <a:lstStyle>
            <a:lvl1pPr marL="0" indent="0">
              <a:buNone/>
              <a:defRPr sz="20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Photo">
    <p:spTree>
      <p:nvGrpSpPr>
        <p:cNvPr id="1" name=""/>
        <p:cNvGrpSpPr/>
        <p:nvPr/>
      </p:nvGrpSpPr>
      <p:grpSpPr>
        <a:xfrm>
          <a:off x="0" y="0"/>
          <a:ext cx="0" cy="0"/>
          <a:chOff x="0" y="0"/>
          <a:chExt cx="0" cy="0"/>
        </a:xfrm>
      </p:grpSpPr>
      <p:sp>
        <p:nvSpPr>
          <p:cNvPr id="25" name="Text Placeholder 24"/>
          <p:cNvSpPr>
            <a:spLocks noGrp="1"/>
          </p:cNvSpPr>
          <p:nvPr>
            <p:ph type="body" sz="quarter" idx="15" hasCustomPrompt="1"/>
          </p:nvPr>
        </p:nvSpPr>
        <p:spPr>
          <a:xfrm>
            <a:off x="381000" y="4191000"/>
            <a:ext cx="3221292" cy="914400"/>
          </a:xfrm>
        </p:spPr>
        <p:txBody>
          <a:bodyPr/>
          <a:lstStyle>
            <a:lvl1pPr marL="0" indent="0">
              <a:buNone/>
              <a:defRPr sz="18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
        <p:nvSpPr>
          <p:cNvPr id="23" name="Text Placeholder 22"/>
          <p:cNvSpPr>
            <a:spLocks noGrp="1"/>
          </p:cNvSpPr>
          <p:nvPr>
            <p:ph type="body" sz="quarter" idx="14" hasCustomPrompt="1"/>
          </p:nvPr>
        </p:nvSpPr>
        <p:spPr>
          <a:xfrm>
            <a:off x="4152900" y="1162050"/>
            <a:ext cx="4238625" cy="3886200"/>
          </a:xfrm>
        </p:spPr>
        <p:txBody>
          <a:bodyPr/>
          <a:lstStyle>
            <a:lvl1pPr marL="0" indent="0">
              <a:lnSpc>
                <a:spcPct val="120000"/>
              </a:lnSpc>
              <a:spcAft>
                <a:spcPts val="0"/>
              </a:spcAft>
              <a:buNone/>
              <a:defRPr sz="3000" baseline="0"/>
            </a:lvl1pPr>
          </a:lstStyle>
          <a:p>
            <a:pPr lvl="0"/>
            <a:r>
              <a:rPr lang="en-US" dirty="0" smtClean="0"/>
              <a:t>This is a sample quote slide with photo.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SYMC Confidential</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27" name="Picture Placeholder 26"/>
          <p:cNvSpPr>
            <a:spLocks noGrp="1"/>
          </p:cNvSpPr>
          <p:nvPr>
            <p:ph type="pic" sz="quarter" idx="16" hasCustomPrompt="1"/>
          </p:nvPr>
        </p:nvSpPr>
        <p:spPr>
          <a:xfrm>
            <a:off x="381000" y="1371600"/>
            <a:ext cx="2290482" cy="2667000"/>
          </a:xfrm>
          <a:prstGeom prst="roundRect">
            <a:avLst>
              <a:gd name="adj" fmla="val 6273"/>
            </a:avLst>
          </a:prstGeom>
          <a:ln w="12700">
            <a:solidFill>
              <a:schemeClr val="bg2"/>
            </a:solidFill>
          </a:ln>
        </p:spPr>
        <p:txBody>
          <a:bodyPr anchor="ctr" anchorCtr="0"/>
          <a:lstStyle>
            <a:lvl1pPr marL="0" indent="0" algn="ctr">
              <a:buNone/>
              <a:defRPr/>
            </a:lvl1pPr>
          </a:lstStyle>
          <a:p>
            <a:r>
              <a:rPr lang="en-US" dirty="0" smtClean="0"/>
              <a:t>Insert Photo Here</a:t>
            </a:r>
            <a:endParaRPr lang="en-US" dirty="0"/>
          </a:p>
        </p:txBody>
      </p:sp>
      <p:sp>
        <p:nvSpPr>
          <p:cNvPr id="9" name="Text Placeholder 8"/>
          <p:cNvSpPr>
            <a:spLocks noGrp="1" noChangeAspect="1"/>
          </p:cNvSpPr>
          <p:nvPr>
            <p:ph type="body" sz="quarter" idx="17" hasCustomPrompt="1"/>
          </p:nvPr>
        </p:nvSpPr>
        <p:spPr>
          <a:xfrm>
            <a:off x="5230368" y="4518285"/>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3675888" y="118414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hank You - External">
    <p:spTree>
      <p:nvGrpSpPr>
        <p:cNvPr id="1" name=""/>
        <p:cNvGrpSpPr/>
        <p:nvPr/>
      </p:nvGrpSpPr>
      <p:grpSpPr>
        <a:xfrm>
          <a:off x="0" y="0"/>
          <a:ext cx="0" cy="0"/>
          <a:chOff x="0" y="0"/>
          <a:chExt cx="0" cy="0"/>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SYMC Confidential</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userDrawn="1">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userDrawn="1"/>
        </p:nvSpPr>
        <p:spPr bwMode="auto">
          <a:xfrm>
            <a:off x="685800" y="5562600"/>
            <a:ext cx="7659688" cy="7157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Copyright © 2010 Symantec Corporation. All rights reserved. </a:t>
            </a:r>
            <a:r>
              <a:rPr lang="en-US" sz="800" dirty="0" smtClean="0">
                <a:latin typeface="Calibri" pitchFamily="34" charset="0"/>
              </a:rPr>
              <a:t>Symantec and the Symantec Logo are trademarks or registered trademarks of Symantec Corporation or its affiliates in the U.S. and other countries.  Other names may be trademarks of their respective owners.</a:t>
            </a:r>
          </a:p>
          <a:p>
            <a:pPr marL="0" indent="0" algn="l">
              <a:lnSpc>
                <a:spcPct val="90000"/>
              </a:lnSpc>
              <a:buNone/>
            </a:pPr>
            <a:endParaRPr lang="en-US" sz="800" dirty="0" smtClean="0">
              <a:latin typeface="Calibri" pitchFamily="34" charset="0"/>
            </a:endParaRPr>
          </a:p>
          <a:p>
            <a:pPr marL="0" indent="0" algn="l">
              <a:lnSpc>
                <a:spcPct val="90000"/>
              </a:lnSpc>
              <a:buNone/>
            </a:pPr>
            <a:r>
              <a:rPr lang="en-US" sz="800" dirty="0" smtClean="0">
                <a:latin typeface="Calibri" pitchFamily="34" charset="0"/>
              </a:rPr>
              <a:t>This document is provided for informational purposes only and is not intended as advertising.  All warranties relating to the information in this document, either express or implied, are disclaimed to the maximum extent allowed by law.  The information in this document is subject to change without notice.</a:t>
            </a:r>
          </a:p>
        </p:txBody>
      </p:sp>
      <p:pic>
        <p:nvPicPr>
          <p:cNvPr id="14" name="Picture 13" descr="SYM_Horiz_RGB.png"/>
          <p:cNvPicPr>
            <a:picLocks noChangeAspect="1"/>
          </p:cNvPicPr>
          <p:nvPr userDrawn="1"/>
        </p:nvPicPr>
        <p:blipFill>
          <a:blip r:embed="rId2" cstate="print"/>
          <a:stretch>
            <a:fillRect/>
          </a:stretch>
        </p:blipFill>
        <p:spPr>
          <a:xfrm>
            <a:off x="807190" y="762000"/>
            <a:ext cx="2430467" cy="640080"/>
          </a:xfrm>
          <a:prstGeom prst="rect">
            <a:avLst/>
          </a:prstGeom>
        </p:spPr>
      </p:pic>
      <p:sp>
        <p:nvSpPr>
          <p:cNvPr id="2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pic>
        <p:nvPicPr>
          <p:cNvPr id="1085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9A918C"/>
                </a:solidFill>
                <a:miter lim="800000"/>
                <a:headEnd/>
                <a:tailEnd/>
              </a14:hiddenLine>
            </a:ext>
            <a:ext uri="{AF507438-7753-43e0-B8FC-AC1667EBCBE1}">
              <a14:hiddenEffects xmlns:a14="http://schemas.microsoft.com/office/drawing/2010/main">
                <a:effectLst>
                  <a:outerShdw blurRad="63500" dist="38099" dir="2700000" algn="ctr" rotWithShape="0">
                    <a:srgbClr val="9A918C">
                      <a:alpha val="74998"/>
                    </a:srgbClr>
                  </a:outerShdw>
                </a:effectLst>
              </a14:hiddenEffects>
            </a:ext>
          </a:extLst>
        </p:spPr>
      </p:pic>
      <p:pic>
        <p:nvPicPr>
          <p:cNvPr id="10854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4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5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5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5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5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5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5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56"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57"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58"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59"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60"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61"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62"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63"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64"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65"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66"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67"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68"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69"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70"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71"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8572"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hank You - Internal">
    <p:spTree>
      <p:nvGrpSpPr>
        <p:cNvPr id="1" name=""/>
        <p:cNvGrpSpPr/>
        <p:nvPr/>
      </p:nvGrpSpPr>
      <p:grpSpPr>
        <a:xfrm>
          <a:off x="0" y="0"/>
          <a:ext cx="0" cy="0"/>
          <a:chOff x="0" y="0"/>
          <a:chExt cx="0" cy="0"/>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SYMC Confidential</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userDrawn="1">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userDrawn="1"/>
        </p:nvSpPr>
        <p:spPr bwMode="auto">
          <a:xfrm>
            <a:off x="685800" y="5867400"/>
            <a:ext cx="7659688" cy="4109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SYMANTEC PROPRIETARY/CONFIDENTIAL – INTERNAL USE ONLY</a:t>
            </a:r>
            <a:br>
              <a:rPr lang="en-US" sz="800" b="1" dirty="0" smtClean="0">
                <a:latin typeface="Calibri" pitchFamily="34" charset="0"/>
              </a:rPr>
            </a:br>
            <a:r>
              <a:rPr lang="en-US" sz="800" b="0" dirty="0" smtClean="0">
                <a:latin typeface="Calibri" pitchFamily="34" charset="0"/>
              </a:rPr>
              <a:t>Copyright © 2010 Symantec Corporation. All rights reserved.</a:t>
            </a:r>
          </a:p>
        </p:txBody>
      </p:sp>
      <p:pic>
        <p:nvPicPr>
          <p:cNvPr id="14" name="Picture 13" descr="SYM_Horiz_RGB.png"/>
          <p:cNvPicPr>
            <a:picLocks noChangeAspect="1"/>
          </p:cNvPicPr>
          <p:nvPr userDrawn="1"/>
        </p:nvPicPr>
        <p:blipFill>
          <a:blip r:embed="rId2" cstate="print"/>
          <a:stretch>
            <a:fillRect/>
          </a:stretch>
        </p:blipFill>
        <p:spPr>
          <a:xfrm>
            <a:off x="807190" y="762000"/>
            <a:ext cx="2430467" cy="640080"/>
          </a:xfrm>
          <a:prstGeom prst="rect">
            <a:avLst/>
          </a:prstGeom>
        </p:spPr>
      </p:pic>
      <p:sp>
        <p:nvSpPr>
          <p:cNvPr id="2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pic>
        <p:nvPicPr>
          <p:cNvPr id="10957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9A918C"/>
                </a:solidFill>
                <a:miter lim="800000"/>
                <a:headEnd/>
                <a:tailEnd/>
              </a14:hiddenLine>
            </a:ext>
            <a:ext uri="{AF507438-7753-43e0-B8FC-AC1667EBCBE1}">
              <a14:hiddenEffects xmlns:a14="http://schemas.microsoft.com/office/drawing/2010/main">
                <a:effectLst>
                  <a:outerShdw blurRad="63500" dist="38099" dir="2700000" algn="ctr" rotWithShape="0">
                    <a:srgbClr val="9A918C">
                      <a:alpha val="74998"/>
                    </a:srgbClr>
                  </a:outerShdw>
                </a:effectLst>
              </a14:hiddenEffects>
            </a:ext>
          </a:extLst>
        </p:spPr>
      </p:pic>
      <p:pic>
        <p:nvPicPr>
          <p:cNvPr id="10957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7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7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7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7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78"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79"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80"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81"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82"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83"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84"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8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86"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87"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88"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89"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90"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91"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92"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93"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94"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95"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9596"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SYMC Confidential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00200"/>
            <a:ext cx="8382000" cy="45720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SYMC Confidential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2" hasCustomPrompt="1"/>
          </p:nvPr>
        </p:nvSpPr>
        <p:spPr>
          <a:xfrm>
            <a:off x="381000" y="1084944"/>
            <a:ext cx="8382000" cy="403485"/>
          </a:xfrm>
        </p:spPr>
        <p:txBody>
          <a:bodyPr/>
          <a:lstStyle>
            <a:lvl1pPr>
              <a:buNone/>
              <a:defRPr b="1">
                <a:solidFill>
                  <a:schemeClr val="bg2"/>
                </a:solidFill>
                <a:latin typeface="+mj-lt"/>
              </a:defRPr>
            </a:lvl1pPr>
            <a:lvl2pPr>
              <a:buNone/>
              <a:defRPr/>
            </a:lvl2pPr>
            <a:lvl3pPr>
              <a:buNone/>
              <a:defRPr/>
            </a:lvl3pPr>
            <a:lvl4pPr>
              <a:buNone/>
              <a:defRPr/>
            </a:lvl4pPr>
            <a:lvl5pPr>
              <a:buNone/>
              <a:defRPr/>
            </a:lvl5pPr>
          </a:lstStyle>
          <a:p>
            <a:pPr lvl="0"/>
            <a:r>
              <a:rPr lang="en-US" dirty="0" smtClean="0"/>
              <a:t>Click to add subtitle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76400"/>
            <a:ext cx="407670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SYMC Confidential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Content Placeholder 2"/>
          <p:cNvSpPr>
            <a:spLocks noGrp="1"/>
          </p:cNvSpPr>
          <p:nvPr>
            <p:ph idx="12" hasCustomPrompt="1"/>
          </p:nvPr>
        </p:nvSpPr>
        <p:spPr>
          <a:xfrm>
            <a:off x="4701540" y="1676400"/>
            <a:ext cx="406146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3" hasCustomPrompt="1"/>
          </p:nvPr>
        </p:nvSpPr>
        <p:spPr>
          <a:xfrm>
            <a:off x="381000" y="1219200"/>
            <a:ext cx="4093564"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
        <p:nvSpPr>
          <p:cNvPr id="8" name="Text Placeholder 6"/>
          <p:cNvSpPr>
            <a:spLocks noGrp="1"/>
          </p:cNvSpPr>
          <p:nvPr>
            <p:ph type="body" sz="quarter" idx="14" hasCustomPrompt="1"/>
          </p:nvPr>
        </p:nvSpPr>
        <p:spPr>
          <a:xfrm>
            <a:off x="4701540" y="1219200"/>
            <a:ext cx="4061460"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ransition">
    <p:spTree>
      <p:nvGrpSpPr>
        <p:cNvPr id="1" name=""/>
        <p:cNvGrpSpPr/>
        <p:nvPr/>
      </p:nvGrpSpPr>
      <p:grpSpPr>
        <a:xfrm>
          <a:off x="0" y="0"/>
          <a:ext cx="0" cy="0"/>
          <a:chOff x="0" y="0"/>
          <a:chExt cx="0" cy="0"/>
        </a:xfrm>
      </p:grpSpPr>
      <p:sp>
        <p:nvSpPr>
          <p:cNvPr id="14" name="Round Same Side Corner Rectangle 13"/>
          <p:cNvSpPr/>
          <p:nvPr userDrawn="1"/>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7" name="Round Same Side Corner Rectangle 16"/>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SYMC Confidential</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userDrawn="1">
            <p:ph type="ctrTitle" hasCustomPrompt="1"/>
          </p:nvPr>
        </p:nvSpPr>
        <p:spPr bwMode="gray">
          <a:xfrm>
            <a:off x="685800" y="3810000"/>
            <a:ext cx="7772400" cy="914400"/>
          </a:xfrm>
        </p:spPr>
        <p:txBody>
          <a:bodyPr/>
          <a:lstStyle>
            <a:lvl1pPr>
              <a:defRPr sz="3400" baseline="0">
                <a:solidFill>
                  <a:schemeClr val="tx1"/>
                </a:solidFill>
              </a:defRPr>
            </a:lvl1pPr>
          </a:lstStyle>
          <a:p>
            <a:r>
              <a:rPr lang="en-US" dirty="0" smtClean="0"/>
              <a:t>Click to add transition statement here</a:t>
            </a:r>
            <a:endParaRPr lang="en-US" dirty="0"/>
          </a:p>
        </p:txBody>
      </p:sp>
      <p:sp>
        <p:nvSpPr>
          <p:cNvPr id="12" name="Rectangle 4"/>
          <p:cNvSpPr>
            <a:spLocks noGrp="1" noChangeArrowheads="1"/>
          </p:cNvSpPr>
          <p:nvPr userDrawn="1">
            <p:ph type="subTitle" idx="1" hasCustomPrompt="1"/>
          </p:nvPr>
        </p:nvSpPr>
        <p:spPr bwMode="black">
          <a:xfrm>
            <a:off x="685800" y="5029200"/>
            <a:ext cx="7772400" cy="381000"/>
          </a:xfrm>
        </p:spPr>
        <p:txBody>
          <a:bodyPr anchor="t" anchorCtr="0"/>
          <a:lstStyle>
            <a:lvl1pPr marL="0" indent="0">
              <a:buFontTx/>
              <a:buNone/>
              <a:defRPr sz="2400" b="1" baseline="0">
                <a:solidFill>
                  <a:schemeClr val="bg2"/>
                </a:solidFill>
              </a:defRPr>
            </a:lvl1pPr>
          </a:lstStyle>
          <a:p>
            <a:r>
              <a:rPr lang="en-US" dirty="0" smtClean="0"/>
              <a:t>Click to add subtitle here</a:t>
            </a:r>
            <a:endParaRPr lang="en-US" dirty="0"/>
          </a:p>
        </p:txBody>
      </p:sp>
      <p:pic>
        <p:nvPicPr>
          <p:cNvPr id="10" name="Picture 9" descr="SYM_Horiz_RGB.png"/>
          <p:cNvPicPr>
            <a:picLocks noChangeAspect="1"/>
          </p:cNvPicPr>
          <p:nvPr userDrawn="1"/>
        </p:nvPicPr>
        <p:blipFill>
          <a:blip r:embed="rId2" cstate="print"/>
          <a:stretch>
            <a:fillRect/>
          </a:stretch>
        </p:blipFill>
        <p:spPr>
          <a:xfrm>
            <a:off x="7016496" y="6311302"/>
            <a:ext cx="1207008" cy="317873"/>
          </a:xfrm>
          <a:prstGeom prst="rect">
            <a:avLst/>
          </a:prstGeom>
        </p:spPr>
      </p:pic>
      <p:pic>
        <p:nvPicPr>
          <p:cNvPr id="1075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9A918C"/>
                </a:solidFill>
                <a:miter lim="800000"/>
                <a:headEnd/>
                <a:tailEnd/>
              </a14:hiddenLine>
            </a:ext>
            <a:ext uri="{AF507438-7753-43e0-B8FC-AC1667EBCBE1}">
              <a14:hiddenEffects xmlns:a14="http://schemas.microsoft.com/office/drawing/2010/main">
                <a:effectLst>
                  <a:outerShdw blurRad="63500" dist="38099" dir="2700000" algn="ctr" rotWithShape="0">
                    <a:srgbClr val="9A918C">
                      <a:alpha val="74998"/>
                    </a:srgbClr>
                  </a:outerShdw>
                </a:effectLst>
              </a14:hiddenEffects>
            </a:ext>
          </a:extLst>
        </p:spPr>
      </p:pic>
      <p:pic>
        <p:nvPicPr>
          <p:cNvPr id="10752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2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2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2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2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2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30"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31"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3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33"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34"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35"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36"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37"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38"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39"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40"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41"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42"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43"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44"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45"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46"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47"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7548"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ransition with Background Pictu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98305" name="Picture 1"/>
          <p:cNvPicPr>
            <a:picLocks noChangeAspect="1" noChangeArrowheads="1"/>
          </p:cNvPicPr>
          <p:nvPr/>
        </p:nvPicPr>
        <p:blipFill>
          <a:blip r:embed="rId3" cstate="screen"/>
          <a:srcRect/>
          <a:stretch>
            <a:fillRect/>
          </a:stretch>
        </p:blipFill>
        <p:spPr bwMode="auto">
          <a:xfrm>
            <a:off x="0" y="5300662"/>
            <a:ext cx="9156700" cy="1566863"/>
          </a:xfrm>
          <a:prstGeom prst="rect">
            <a:avLst/>
          </a:prstGeom>
          <a:noFill/>
          <a:ln w="9525">
            <a:noFill/>
            <a:miter lim="800000"/>
            <a:headEnd/>
            <a:tailEnd/>
          </a:ln>
          <a:effectLst/>
        </p:spPr>
      </p:pic>
      <p:sp>
        <p:nvSpPr>
          <p:cNvPr id="11" name="Round Same Side Corner Rectangle 10"/>
          <p:cNvSpPr/>
          <p:nvPr userDrawn="1"/>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 name="Round Same Side Corner Rectangle 11"/>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 name="Title 1"/>
          <p:cNvSpPr>
            <a:spLocks noGrp="1"/>
          </p:cNvSpPr>
          <p:nvPr>
            <p:ph type="title" hasCustomPrompt="1"/>
          </p:nvPr>
        </p:nvSpPr>
        <p:spPr>
          <a:xfrm>
            <a:off x="381000" y="5334000"/>
            <a:ext cx="8382000" cy="838200"/>
          </a:xfrm>
        </p:spPr>
        <p:txBody>
          <a:bodyPr/>
          <a:lstStyle>
            <a:lvl1pPr>
              <a:defRPr sz="2400"/>
            </a:lvl1pPr>
          </a:lstStyle>
          <a:p>
            <a:r>
              <a:rPr lang="en-US" dirty="0" smtClean="0"/>
              <a:t>Click to add transition statement here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SYMC Confidential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pic>
        <p:nvPicPr>
          <p:cNvPr id="13" name="Picture 12" descr="SYM_Horiz_RGB.png"/>
          <p:cNvPicPr>
            <a:picLocks noChangeAspect="1"/>
          </p:cNvPicPr>
          <p:nvPr/>
        </p:nvPicPr>
        <p:blipFill>
          <a:blip r:embed="rId4" cstate="print"/>
          <a:stretch>
            <a:fillRect/>
          </a:stretch>
        </p:blipFill>
        <p:spPr>
          <a:xfrm>
            <a:off x="7016496" y="6311302"/>
            <a:ext cx="1207008" cy="317873"/>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219201"/>
            <a:ext cx="8382001" cy="4953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SYMC Confidential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hart with Subtitle">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600200"/>
            <a:ext cx="8382001" cy="4572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SYMC Confidential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8" name="Table Placeholder 7"/>
          <p:cNvSpPr>
            <a:spLocks noGrp="1"/>
          </p:cNvSpPr>
          <p:nvPr>
            <p:ph type="tbl" sz="quarter" idx="13"/>
          </p:nvPr>
        </p:nvSpPr>
        <p:spPr/>
        <p:txBody>
          <a:bodyPr/>
          <a:lstStyle/>
          <a:p>
            <a:r>
              <a:rPr lang="en-US" smtClean="0"/>
              <a:t>Click icon to add table</a:t>
            </a:r>
            <a:endParaRPr lang="en-US"/>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SYMC Confidential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9" name="Round Same Side Corner Rectangle 8"/>
          <p:cNvSpPr/>
          <p:nvPr/>
        </p:nvSpPr>
        <p:spPr bwMode="auto">
          <a:xfrm rot="16200000">
            <a:off x="3389251" y="3161442"/>
            <a:ext cx="301752" cy="6626223"/>
          </a:xfrm>
          <a:prstGeom prst="round2SameRect">
            <a:avLst>
              <a:gd name="adj1" fmla="val 50000"/>
              <a:gd name="adj2" fmla="val 0"/>
            </a:avLst>
          </a:prstGeom>
          <a:solidFill>
            <a:srgbClr val="FDBB30"/>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ound Same Side Corner Rectangle 9"/>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293" name="Rectangle 2"/>
          <p:cNvSpPr>
            <a:spLocks noGrp="1" noChangeArrowheads="1"/>
          </p:cNvSpPr>
          <p:nvPr>
            <p:ph type="title"/>
          </p:nvPr>
        </p:nvSpPr>
        <p:spPr bwMode="black">
          <a:xfrm>
            <a:off x="381000" y="246744"/>
            <a:ext cx="8382000" cy="8382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p>
            <a:pPr lvl="0"/>
            <a:r>
              <a:rPr lang="en-US" dirty="0" smtClean="0"/>
              <a:t>Click to add title </a:t>
            </a:r>
            <a:br>
              <a:rPr lang="en-US" dirty="0" smtClean="0"/>
            </a:br>
            <a:r>
              <a:rPr lang="en-US" dirty="0" smtClean="0"/>
              <a:t>two-line title wraps upward</a:t>
            </a:r>
          </a:p>
        </p:txBody>
      </p:sp>
      <p:sp>
        <p:nvSpPr>
          <p:cNvPr id="12294" name="Rectangle 3"/>
          <p:cNvSpPr>
            <a:spLocks noGrp="1" noChangeArrowheads="1"/>
          </p:cNvSpPr>
          <p:nvPr>
            <p:ph type="body" idx="1"/>
          </p:nvPr>
        </p:nvSpPr>
        <p:spPr bwMode="auto">
          <a:xfrm>
            <a:off x="381000" y="1219200"/>
            <a:ext cx="8382000" cy="49530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SYMC Confidential</a:t>
            </a:r>
            <a:endParaRPr lang="en-US" dirty="0"/>
          </a:p>
        </p:txBody>
      </p:sp>
      <p:sp>
        <p:nvSpPr>
          <p:cNvPr id="1030"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pic>
        <p:nvPicPr>
          <p:cNvPr id="11" name="Picture 10" descr="SYM_Horiz_RGB.png"/>
          <p:cNvPicPr>
            <a:picLocks noChangeAspect="1"/>
          </p:cNvPicPr>
          <p:nvPr/>
        </p:nvPicPr>
        <p:blipFill>
          <a:blip r:embed="rId17" cstate="print"/>
          <a:stretch>
            <a:fillRect/>
          </a:stretch>
        </p:blipFill>
        <p:spPr>
          <a:xfrm>
            <a:off x="7016496" y="6311302"/>
            <a:ext cx="1207008" cy="317873"/>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Lst>
  <p:timing>
    <p:tnLst>
      <p:par>
        <p:cTn xmlns:p14="http://schemas.microsoft.com/office/powerpoint/2010/main" id="1" dur="indefinite" restart="never" nodeType="tmRoot"/>
      </p:par>
    </p:tnLst>
  </p:timing>
  <p:hf hdr="0" dt="0"/>
  <p:txStyles>
    <p:titleStyle>
      <a:lvl1pPr algn="l" rtl="0" eaLnBrk="1" fontAlgn="base" hangingPunct="1">
        <a:lnSpc>
          <a:spcPct val="90000"/>
        </a:lnSpc>
        <a:spcBef>
          <a:spcPct val="0"/>
        </a:spcBef>
        <a:spcAft>
          <a:spcPct val="0"/>
        </a:spcAft>
        <a:defRPr sz="2800" b="1" baseline="0">
          <a:solidFill>
            <a:schemeClr val="tx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096" algn="l" rtl="0" eaLnBrk="1" fontAlgn="base" hangingPunct="1">
        <a:spcBef>
          <a:spcPct val="0"/>
        </a:spcBef>
        <a:spcAft>
          <a:spcPct val="0"/>
        </a:spcAft>
        <a:defRPr sz="2800" b="1">
          <a:solidFill>
            <a:schemeClr val="bg1"/>
          </a:solidFill>
          <a:latin typeface="Arial" charset="0"/>
        </a:defRPr>
      </a:lvl6pPr>
      <a:lvl7pPr marL="914192" algn="l" rtl="0" eaLnBrk="1" fontAlgn="base" hangingPunct="1">
        <a:spcBef>
          <a:spcPct val="0"/>
        </a:spcBef>
        <a:spcAft>
          <a:spcPct val="0"/>
        </a:spcAft>
        <a:defRPr sz="2800" b="1">
          <a:solidFill>
            <a:schemeClr val="bg1"/>
          </a:solidFill>
          <a:latin typeface="Arial" charset="0"/>
        </a:defRPr>
      </a:lvl7pPr>
      <a:lvl8pPr marL="1371288" algn="l" rtl="0" eaLnBrk="1" fontAlgn="base" hangingPunct="1">
        <a:spcBef>
          <a:spcPct val="0"/>
        </a:spcBef>
        <a:spcAft>
          <a:spcPct val="0"/>
        </a:spcAft>
        <a:defRPr sz="2800" b="1">
          <a:solidFill>
            <a:schemeClr val="bg1"/>
          </a:solidFill>
          <a:latin typeface="Arial" charset="0"/>
        </a:defRPr>
      </a:lvl8pPr>
      <a:lvl9pPr marL="1828385" algn="l" rtl="0" eaLnBrk="1" fontAlgn="base" hangingPunct="1">
        <a:spcBef>
          <a:spcPct val="0"/>
        </a:spcBef>
        <a:spcAft>
          <a:spcPct val="0"/>
        </a:spcAft>
        <a:defRPr sz="2800" b="1">
          <a:solidFill>
            <a:schemeClr val="bg1"/>
          </a:solidFill>
          <a:latin typeface="Arial" charset="0"/>
        </a:defRPr>
      </a:lvl9pPr>
    </p:titleStyle>
    <p:bodyStyle>
      <a:lvl1pPr marL="233310" indent="-233310" algn="l" rtl="0" eaLnBrk="1" fontAlgn="base" hangingPunct="1">
        <a:lnSpc>
          <a:spcPct val="90000"/>
        </a:lnSpc>
        <a:spcBef>
          <a:spcPct val="0"/>
        </a:spcBef>
        <a:spcAft>
          <a:spcPts val="1200"/>
        </a:spcAft>
        <a:buClr>
          <a:schemeClr val="bg2">
            <a:lumMod val="50000"/>
          </a:schemeClr>
        </a:buClr>
        <a:buChar char="•"/>
        <a:defRPr sz="2400">
          <a:solidFill>
            <a:schemeClr val="bg2">
              <a:lumMod val="50000"/>
            </a:schemeClr>
          </a:solidFill>
          <a:latin typeface="+mn-lt"/>
          <a:ea typeface="+mn-ea"/>
          <a:cs typeface="+mn-cs"/>
        </a:defRPr>
      </a:lvl1pPr>
      <a:lvl2pPr marL="517525" indent="-233363" algn="l" rtl="0" eaLnBrk="1" fontAlgn="base" hangingPunct="1">
        <a:lnSpc>
          <a:spcPct val="90000"/>
        </a:lnSpc>
        <a:spcBef>
          <a:spcPct val="0"/>
        </a:spcBef>
        <a:spcAft>
          <a:spcPts val="1000"/>
        </a:spcAft>
        <a:buClr>
          <a:schemeClr val="bg2">
            <a:lumMod val="50000"/>
          </a:schemeClr>
        </a:buClr>
        <a:buFont typeface="Arial" charset="0"/>
        <a:buChar char="–"/>
        <a:defRPr sz="2000">
          <a:solidFill>
            <a:schemeClr val="bg2">
              <a:lumMod val="50000"/>
            </a:schemeClr>
          </a:solidFill>
          <a:latin typeface="+mn-lt"/>
        </a:defRPr>
      </a:lvl2pPr>
      <a:lvl3pPr marL="688975" indent="-171450" algn="l" rtl="0" eaLnBrk="1" fontAlgn="base" hangingPunct="1">
        <a:lnSpc>
          <a:spcPct val="90000"/>
        </a:lnSpc>
        <a:spcBef>
          <a:spcPct val="0"/>
        </a:spcBef>
        <a:spcAft>
          <a:spcPts val="800"/>
        </a:spcAft>
        <a:buClr>
          <a:schemeClr val="bg2">
            <a:lumMod val="50000"/>
          </a:schemeClr>
        </a:buClr>
        <a:buChar char="•"/>
        <a:tabLst/>
        <a:defRPr sz="1600">
          <a:solidFill>
            <a:schemeClr val="bg2">
              <a:lumMod val="50000"/>
            </a:schemeClr>
          </a:solidFill>
          <a:latin typeface="+mn-lt"/>
        </a:defRPr>
      </a:lvl3pPr>
      <a:lvl4pPr marL="854075" indent="-165100" algn="l" rtl="0" eaLnBrk="1" fontAlgn="base" hangingPunct="1">
        <a:lnSpc>
          <a:spcPct val="90000"/>
        </a:lnSpc>
        <a:spcBef>
          <a:spcPct val="0"/>
        </a:spcBef>
        <a:spcAft>
          <a:spcPts val="600"/>
        </a:spcAft>
        <a:buClr>
          <a:schemeClr val="bg2">
            <a:lumMod val="50000"/>
          </a:schemeClr>
        </a:buClr>
        <a:buChar char="–"/>
        <a:defRPr sz="1400">
          <a:solidFill>
            <a:schemeClr val="bg2">
              <a:lumMod val="50000"/>
            </a:schemeClr>
          </a:solidFill>
          <a:latin typeface="+mn-lt"/>
        </a:defRPr>
      </a:lvl4pPr>
      <a:lvl5pPr marL="974725" indent="-120650" algn="l" rtl="0" eaLnBrk="1" fontAlgn="base" hangingPunct="1">
        <a:lnSpc>
          <a:spcPct val="90000"/>
        </a:lnSpc>
        <a:spcBef>
          <a:spcPct val="0"/>
        </a:spcBef>
        <a:spcAft>
          <a:spcPts val="600"/>
        </a:spcAft>
        <a:buClr>
          <a:schemeClr val="bg2">
            <a:lumMod val="50000"/>
          </a:schemeClr>
        </a:buClr>
        <a:buFont typeface="Arial" pitchFamily="34" charset="0"/>
        <a:buChar char="•"/>
        <a:defRPr sz="1200">
          <a:solidFill>
            <a:schemeClr val="bg2">
              <a:lumMod val="50000"/>
            </a:schemeClr>
          </a:solidFill>
          <a:latin typeface="+mn-lt"/>
        </a:defRPr>
      </a:lvl5pPr>
      <a:lvl6pPr marL="2118832"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6pPr>
      <a:lvl7pPr marL="2575927"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7pPr>
      <a:lvl8pPr marL="3033024"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8pPr>
      <a:lvl9pPr marL="3490120"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9pPr>
    </p:bodyStyle>
    <p:otherStyle>
      <a:defPPr>
        <a:defRPr lang="en-US"/>
      </a:defPPr>
      <a:lvl1pPr marL="0" algn="l" defTabSz="914192" rtl="0" eaLnBrk="1" latinLnBrk="0" hangingPunct="1">
        <a:defRPr sz="1800" kern="1200">
          <a:solidFill>
            <a:schemeClr val="tx1"/>
          </a:solidFill>
          <a:latin typeface="+mn-lt"/>
          <a:ea typeface="+mn-ea"/>
          <a:cs typeface="+mn-cs"/>
        </a:defRPr>
      </a:lvl1pPr>
      <a:lvl2pPr marL="457096" algn="l" defTabSz="914192" rtl="0" eaLnBrk="1" latinLnBrk="0" hangingPunct="1">
        <a:defRPr sz="1800" kern="1200">
          <a:solidFill>
            <a:schemeClr val="tx1"/>
          </a:solidFill>
          <a:latin typeface="+mn-lt"/>
          <a:ea typeface="+mn-ea"/>
          <a:cs typeface="+mn-cs"/>
        </a:defRPr>
      </a:lvl2pPr>
      <a:lvl3pPr marL="914192" algn="l" defTabSz="914192" rtl="0" eaLnBrk="1" latinLnBrk="0" hangingPunct="1">
        <a:defRPr sz="1800" kern="1200">
          <a:solidFill>
            <a:schemeClr val="tx1"/>
          </a:solidFill>
          <a:latin typeface="+mn-lt"/>
          <a:ea typeface="+mn-ea"/>
          <a:cs typeface="+mn-cs"/>
        </a:defRPr>
      </a:lvl3pPr>
      <a:lvl4pPr marL="1371288" algn="l" defTabSz="914192" rtl="0" eaLnBrk="1" latinLnBrk="0" hangingPunct="1">
        <a:defRPr sz="1800" kern="1200">
          <a:solidFill>
            <a:schemeClr val="tx1"/>
          </a:solidFill>
          <a:latin typeface="+mn-lt"/>
          <a:ea typeface="+mn-ea"/>
          <a:cs typeface="+mn-cs"/>
        </a:defRPr>
      </a:lvl4pPr>
      <a:lvl5pPr marL="1828385" algn="l" defTabSz="914192" rtl="0" eaLnBrk="1" latinLnBrk="0" hangingPunct="1">
        <a:defRPr sz="1800" kern="1200">
          <a:solidFill>
            <a:schemeClr val="tx1"/>
          </a:solidFill>
          <a:latin typeface="+mn-lt"/>
          <a:ea typeface="+mn-ea"/>
          <a:cs typeface="+mn-cs"/>
        </a:defRPr>
      </a:lvl5pPr>
      <a:lvl6pPr marL="2285480" algn="l" defTabSz="914192" rtl="0" eaLnBrk="1" latinLnBrk="0" hangingPunct="1">
        <a:defRPr sz="1800" kern="1200">
          <a:solidFill>
            <a:schemeClr val="tx1"/>
          </a:solidFill>
          <a:latin typeface="+mn-lt"/>
          <a:ea typeface="+mn-ea"/>
          <a:cs typeface="+mn-cs"/>
        </a:defRPr>
      </a:lvl6pPr>
      <a:lvl7pPr marL="2742577" algn="l" defTabSz="914192" rtl="0" eaLnBrk="1" latinLnBrk="0" hangingPunct="1">
        <a:defRPr sz="1800" kern="1200">
          <a:solidFill>
            <a:schemeClr val="tx1"/>
          </a:solidFill>
          <a:latin typeface="+mn-lt"/>
          <a:ea typeface="+mn-ea"/>
          <a:cs typeface="+mn-cs"/>
        </a:defRPr>
      </a:lvl7pPr>
      <a:lvl8pPr marL="3199673" algn="l" defTabSz="914192" rtl="0" eaLnBrk="1" latinLnBrk="0" hangingPunct="1">
        <a:defRPr sz="1800" kern="1200">
          <a:solidFill>
            <a:schemeClr val="tx1"/>
          </a:solidFill>
          <a:latin typeface="+mn-lt"/>
          <a:ea typeface="+mn-ea"/>
          <a:cs typeface="+mn-cs"/>
        </a:defRPr>
      </a:lvl8pPr>
      <a:lvl9pPr marL="3656769" algn="l" defTabSz="91419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mailto:brian_chong@symantec.com" TargetMode="External"/><Relationship Id="rId4" Type="http://schemas.openxmlformats.org/officeDocument/2006/relationships/hyperlink" Target="mailto:shane_gibson@symantec.com" TargetMode="External"/><Relationship Id="rId5" Type="http://schemas.openxmlformats.org/officeDocument/2006/relationships/hyperlink" Target="http://crowbar.github.com/" TargetMode="External"/><Relationship Id="rId6" Type="http://schemas.openxmlformats.org/officeDocument/2006/relationships/hyperlink" Target="http://fuel.mirantis.com/" TargetMode="External"/><Relationship Id="rId7" Type="http://schemas.openxmlformats.org/officeDocument/2006/relationships/hyperlink" Target="http://rackspace.com/cloud/private/" TargetMode="External"/><Relationship Id="rId8" Type="http://schemas.openxmlformats.org/officeDocument/2006/relationships/hyperlink" Target="http://theforeman.org/" TargetMode="External"/><Relationship Id="rId9" Type="http://schemas.openxmlformats.org/officeDocument/2006/relationships/hyperlink" Target="http://www.ubuntu.com/cloud/" TargetMode="External"/><Relationship Id="rId10"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hyperlink" Target="http://www.symantec.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a:t>Cloud Platform Engineering</a:t>
            </a:r>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1</a:t>
            </a:fld>
            <a:endParaRPr lang="en-US" dirty="0"/>
          </a:p>
        </p:txBody>
      </p:sp>
      <p:sp>
        <p:nvSpPr>
          <p:cNvPr id="6" name="Subtitle 4"/>
          <p:cNvSpPr>
            <a:spLocks noGrp="1"/>
          </p:cNvSpPr>
          <p:nvPr>
            <p:ph type="subTitle" idx="1"/>
          </p:nvPr>
        </p:nvSpPr>
        <p:spPr>
          <a:xfrm>
            <a:off x="685800" y="5181600"/>
            <a:ext cx="6172200" cy="381000"/>
          </a:xfrm>
        </p:spPr>
        <p:txBody>
          <a:bodyPr/>
          <a:lstStyle/>
          <a:p>
            <a:r>
              <a:rPr lang="en-US" dirty="0" smtClean="0"/>
              <a:t>November 5</a:t>
            </a:r>
            <a:r>
              <a:rPr lang="en-US" baseline="30000" dirty="0" smtClean="0"/>
              <a:t>th</a:t>
            </a:r>
            <a:r>
              <a:rPr lang="en-US" dirty="0" smtClean="0"/>
              <a:t>, 2013</a:t>
            </a:r>
            <a:endParaRPr lang="en-US" dirty="0"/>
          </a:p>
        </p:txBody>
      </p:sp>
      <p:sp>
        <p:nvSpPr>
          <p:cNvPr id="7" name="Text Placeholder 5"/>
          <p:cNvSpPr>
            <a:spLocks noGrp="1"/>
          </p:cNvSpPr>
          <p:nvPr>
            <p:ph type="body" sz="quarter" idx="10"/>
          </p:nvPr>
        </p:nvSpPr>
        <p:spPr>
          <a:xfrm>
            <a:off x="685800" y="5600075"/>
            <a:ext cx="6172200" cy="381000"/>
          </a:xfrm>
        </p:spPr>
        <p:txBody>
          <a:bodyPr/>
          <a:lstStyle/>
          <a:p>
            <a:r>
              <a:rPr lang="en-US" dirty="0" smtClean="0"/>
              <a:t>Brian Chong and Shane Gibson</a:t>
            </a:r>
            <a:endParaRPr lang="en-US" dirty="0"/>
          </a:p>
        </p:txBody>
      </p:sp>
      <p:sp>
        <p:nvSpPr>
          <p:cNvPr id="8" name="Title 7"/>
          <p:cNvSpPr>
            <a:spLocks noGrp="1"/>
          </p:cNvSpPr>
          <p:nvPr>
            <p:ph type="ctrTitle"/>
          </p:nvPr>
        </p:nvSpPr>
        <p:spPr>
          <a:xfrm>
            <a:off x="685800" y="3810000"/>
            <a:ext cx="7772400" cy="914400"/>
          </a:xfrm>
        </p:spPr>
        <p:txBody>
          <a:bodyPr/>
          <a:lstStyle/>
          <a:p>
            <a:r>
              <a:rPr lang="en-US" dirty="0" smtClean="0"/>
              <a:t>An Evaluation of </a:t>
            </a:r>
            <a:r>
              <a:rPr lang="en-US" dirty="0" err="1" smtClean="0"/>
              <a:t>OpenStack</a:t>
            </a:r>
            <a:r>
              <a:rPr lang="en-US" dirty="0" smtClean="0"/>
              <a:t> Deployment Frameworks</a:t>
            </a:r>
            <a:endParaRPr lang="en-US" dirty="0"/>
          </a:p>
        </p:txBody>
      </p:sp>
      <p:pic>
        <p:nvPicPr>
          <p:cNvPr id="4" name="Picture 3" descr="barco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170" y="309484"/>
            <a:ext cx="1422842" cy="1430028"/>
          </a:xfrm>
          <a:prstGeom prst="rect">
            <a:avLst/>
          </a:prstGeom>
        </p:spPr>
      </p:pic>
    </p:spTree>
    <p:extLst>
      <p:ext uri="{BB962C8B-B14F-4D97-AF65-F5344CB8AC3E}">
        <p14:creationId xmlns:p14="http://schemas.microsoft.com/office/powerpoint/2010/main" val="13041427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smtClean="0"/>
              <a:t>Cloud </a:t>
            </a:r>
            <a:r>
              <a:rPr lang="en-US" dirty="0"/>
              <a:t>Platform Engineering</a:t>
            </a:r>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10</a:t>
            </a:fld>
            <a:endParaRPr lang="en-US" dirty="0"/>
          </a:p>
        </p:txBody>
      </p:sp>
      <p:sp>
        <p:nvSpPr>
          <p:cNvPr id="4" name="Title 3"/>
          <p:cNvSpPr>
            <a:spLocks noGrp="1"/>
          </p:cNvSpPr>
          <p:nvPr>
            <p:ph type="ctrTitle"/>
          </p:nvPr>
        </p:nvSpPr>
        <p:spPr/>
        <p:txBody>
          <a:bodyPr/>
          <a:lstStyle/>
          <a:p>
            <a:pPr algn="ctr"/>
            <a:r>
              <a:rPr lang="en-US" sz="3200" dirty="0" smtClean="0"/>
              <a:t>Testing Plan and Design</a:t>
            </a:r>
            <a:endParaRPr lang="en-US" sz="3200" dirty="0"/>
          </a:p>
        </p:txBody>
      </p:sp>
    </p:spTree>
    <p:extLst>
      <p:ext uri="{BB962C8B-B14F-4D97-AF65-F5344CB8AC3E}">
        <p14:creationId xmlns:p14="http://schemas.microsoft.com/office/powerpoint/2010/main" val="7206925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11</a:t>
            </a:fld>
            <a:endParaRPr lang="en-US" dirty="0"/>
          </a:p>
        </p:txBody>
      </p:sp>
      <p:sp>
        <p:nvSpPr>
          <p:cNvPr id="2" name="Title 1"/>
          <p:cNvSpPr>
            <a:spLocks noGrp="1"/>
          </p:cNvSpPr>
          <p:nvPr>
            <p:ph type="title"/>
          </p:nvPr>
        </p:nvSpPr>
        <p:spPr/>
        <p:txBody>
          <a:bodyPr anchor="ctr"/>
          <a:lstStyle/>
          <a:p>
            <a:r>
              <a:rPr lang="en-US" dirty="0"/>
              <a:t>Provisioning </a:t>
            </a:r>
            <a:r>
              <a:rPr lang="en-US" dirty="0" smtClean="0"/>
              <a:t>Evaluation: Network Architecture</a:t>
            </a:r>
            <a:endParaRPr lang="en-US" dirty="0"/>
          </a:p>
        </p:txBody>
      </p:sp>
      <p:pic>
        <p:nvPicPr>
          <p:cNvPr id="14" name="Picture 13" descr="3x5 cluster diagram - ver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783" y="799336"/>
            <a:ext cx="8033194" cy="5559182"/>
          </a:xfrm>
          <a:prstGeom prst="rect">
            <a:avLst/>
          </a:prstGeom>
        </p:spPr>
      </p:pic>
      <p:sp>
        <p:nvSpPr>
          <p:cNvPr id="15" name="TextBox 14"/>
          <p:cNvSpPr txBox="1"/>
          <p:nvPr/>
        </p:nvSpPr>
        <p:spPr bwMode="ltGray">
          <a:xfrm>
            <a:off x="7812557" y="5250550"/>
            <a:ext cx="1171350" cy="992483"/>
          </a:xfrm>
          <a:prstGeom prst="rect">
            <a:avLst/>
          </a:prstGeom>
          <a:noFill/>
          <a:ln w="9525">
            <a:noFill/>
            <a:miter lim="800000"/>
            <a:headEnd/>
            <a:tailEnd/>
          </a:ln>
        </p:spPr>
        <p:txBody>
          <a:bodyPr wrap="square" lIns="91419" tIns="45710" rIns="91419" bIns="45710" rtlCol="0" anchor="t" anchorCtr="0">
            <a:noAutofit/>
          </a:bodyPr>
          <a:lstStyle/>
          <a:p>
            <a:pPr>
              <a:lnSpc>
                <a:spcPct val="90000"/>
              </a:lnSpc>
              <a:spcBef>
                <a:spcPts val="0"/>
              </a:spcBef>
              <a:spcAft>
                <a:spcPts val="800"/>
              </a:spcAft>
            </a:pPr>
            <a:r>
              <a:rPr lang="en-US" sz="800" dirty="0" smtClean="0">
                <a:solidFill>
                  <a:schemeClr val="bg2">
                    <a:lumMod val="50000"/>
                  </a:schemeClr>
                </a:solidFill>
                <a:latin typeface="Calibri" pitchFamily="34" charset="0"/>
              </a:rPr>
              <a:t>Yes, thank you – we know these are not valid IP addresses.  IP and VLAN scheme for demonstrations purposes only.  </a:t>
            </a:r>
          </a:p>
          <a:p>
            <a:pPr>
              <a:lnSpc>
                <a:spcPct val="90000"/>
              </a:lnSpc>
              <a:spcBef>
                <a:spcPts val="0"/>
              </a:spcBef>
              <a:spcAft>
                <a:spcPts val="800"/>
              </a:spcAft>
            </a:pPr>
            <a:r>
              <a:rPr lang="en-US" sz="800" dirty="0" smtClean="0">
                <a:solidFill>
                  <a:schemeClr val="bg2">
                    <a:lumMod val="50000"/>
                  </a:schemeClr>
                </a:solidFill>
                <a:latin typeface="Calibri" pitchFamily="34" charset="0"/>
              </a:rPr>
              <a:t>Blah, blah blah.</a:t>
            </a:r>
          </a:p>
        </p:txBody>
      </p:sp>
    </p:spTree>
    <p:extLst>
      <p:ext uri="{BB962C8B-B14F-4D97-AF65-F5344CB8AC3E}">
        <p14:creationId xmlns:p14="http://schemas.microsoft.com/office/powerpoint/2010/main" val="196603957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12</a:t>
            </a:fld>
            <a:endParaRPr lang="en-US" dirty="0"/>
          </a:p>
        </p:txBody>
      </p:sp>
      <p:sp>
        <p:nvSpPr>
          <p:cNvPr id="2" name="Title 1"/>
          <p:cNvSpPr>
            <a:spLocks noGrp="1"/>
          </p:cNvSpPr>
          <p:nvPr>
            <p:ph type="title"/>
          </p:nvPr>
        </p:nvSpPr>
        <p:spPr>
          <a:xfrm>
            <a:off x="381001" y="246743"/>
            <a:ext cx="8473289" cy="1219918"/>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Provisioning Evaluation: </a:t>
            </a:r>
            <a:r>
              <a:rPr lang="en-US" dirty="0" err="1" smtClean="0"/>
              <a:t>OpenStack</a:t>
            </a:r>
            <a:r>
              <a:rPr lang="en-US" dirty="0" smtClean="0"/>
              <a:t> Overview</a:t>
            </a:r>
            <a:br>
              <a:rPr lang="en-US" dirty="0" smtClean="0"/>
            </a:br>
            <a:endParaRPr lang="en-US" dirty="0"/>
          </a:p>
        </p:txBody>
      </p:sp>
      <p:pic>
        <p:nvPicPr>
          <p:cNvPr id="8" name="Content Placeholder 7"/>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275815" y="1219200"/>
            <a:ext cx="6592373" cy="4953000"/>
          </a:xfrm>
        </p:spPr>
      </p:pic>
    </p:spTree>
    <p:extLst>
      <p:ext uri="{BB962C8B-B14F-4D97-AF65-F5344CB8AC3E}">
        <p14:creationId xmlns:p14="http://schemas.microsoft.com/office/powerpoint/2010/main" val="50535747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smtClean="0"/>
              <a:t>Cloud </a:t>
            </a:r>
            <a:r>
              <a:rPr lang="en-US" dirty="0"/>
              <a:t>Platform Engineering</a:t>
            </a:r>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13</a:t>
            </a:fld>
            <a:endParaRPr lang="en-US" dirty="0"/>
          </a:p>
        </p:txBody>
      </p:sp>
      <p:sp>
        <p:nvSpPr>
          <p:cNvPr id="4" name="Title 3"/>
          <p:cNvSpPr>
            <a:spLocks noGrp="1"/>
          </p:cNvSpPr>
          <p:nvPr>
            <p:ph type="ctrTitle"/>
          </p:nvPr>
        </p:nvSpPr>
        <p:spPr>
          <a:xfrm>
            <a:off x="381000" y="3810000"/>
            <a:ext cx="8321784" cy="914400"/>
          </a:xfrm>
        </p:spPr>
        <p:txBody>
          <a:bodyPr/>
          <a:lstStyle/>
          <a:p>
            <a:pPr algn="ctr"/>
            <a:r>
              <a:rPr lang="en-US" sz="3200" dirty="0" smtClean="0"/>
              <a:t>Provisioning Evaluation</a:t>
            </a:r>
            <a:endParaRPr lang="en-US" sz="3200" dirty="0"/>
          </a:p>
        </p:txBody>
      </p:sp>
    </p:spTree>
    <p:extLst>
      <p:ext uri="{BB962C8B-B14F-4D97-AF65-F5344CB8AC3E}">
        <p14:creationId xmlns:p14="http://schemas.microsoft.com/office/powerpoint/2010/main" val="124681539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Provisioning </a:t>
            </a:r>
            <a:r>
              <a:rPr lang="en-US" dirty="0" smtClean="0"/>
              <a:t>Evaluation</a:t>
            </a:r>
            <a:endParaRPr lang="en-US" dirty="0"/>
          </a:p>
        </p:txBody>
      </p:sp>
      <p:sp>
        <p:nvSpPr>
          <p:cNvPr id="3" name="Content Placeholder 2"/>
          <p:cNvSpPr>
            <a:spLocks noGrp="1"/>
          </p:cNvSpPr>
          <p:nvPr>
            <p:ph idx="1"/>
          </p:nvPr>
        </p:nvSpPr>
        <p:spPr/>
        <p:txBody>
          <a:bodyPr>
            <a:normAutofit/>
          </a:bodyPr>
          <a:lstStyle/>
          <a:p>
            <a:r>
              <a:rPr lang="en-US" dirty="0" smtClean="0"/>
              <a:t>Results of Symantec’s testing are based on features available during the test phase</a:t>
            </a:r>
          </a:p>
          <a:p>
            <a:r>
              <a:rPr lang="en-US" dirty="0" smtClean="0"/>
              <a:t>All tool chains are going through rapid development</a:t>
            </a:r>
          </a:p>
          <a:p>
            <a:r>
              <a:rPr lang="en-US" dirty="0"/>
              <a:t>M</a:t>
            </a:r>
            <a:r>
              <a:rPr lang="en-US" dirty="0" smtClean="0"/>
              <a:t>any new features and capabilities have been implemented since Summer 2013 testing</a:t>
            </a:r>
          </a:p>
          <a:p>
            <a:r>
              <a:rPr lang="en-US" dirty="0" smtClean="0"/>
              <a:t>Sort of like </a:t>
            </a:r>
            <a:r>
              <a:rPr lang="en-US" dirty="0" err="1" smtClean="0"/>
              <a:t>OpenStack</a:t>
            </a:r>
            <a:r>
              <a:rPr lang="en-US" dirty="0" smtClean="0"/>
              <a:t> … </a:t>
            </a:r>
            <a:r>
              <a:rPr lang="en-US" dirty="0" smtClean="0">
                <a:sym typeface="Wingdings"/>
              </a:rPr>
              <a:t> </a:t>
            </a:r>
            <a:endParaRPr lang="en-US" dirty="0"/>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14</a:t>
            </a:fld>
            <a:endParaRPr lang="en-US" dirty="0"/>
          </a:p>
        </p:txBody>
      </p:sp>
    </p:spTree>
    <p:extLst>
      <p:ext uri="{BB962C8B-B14F-4D97-AF65-F5344CB8AC3E}">
        <p14:creationId xmlns:p14="http://schemas.microsoft.com/office/powerpoint/2010/main" val="27473372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517658" y="1454171"/>
            <a:ext cx="3891381" cy="1494141"/>
          </a:xfrm>
          <a:prstGeom prst="rect">
            <a:avLst/>
          </a:prstGeom>
          <a:solidFill>
            <a:schemeClr val="bg1">
              <a:lumMod val="85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ectangle 18"/>
          <p:cNvSpPr/>
          <p:nvPr/>
        </p:nvSpPr>
        <p:spPr bwMode="auto">
          <a:xfrm>
            <a:off x="4657517" y="1454170"/>
            <a:ext cx="3891381" cy="1494141"/>
          </a:xfrm>
          <a:prstGeom prst="rect">
            <a:avLst/>
          </a:prstGeom>
          <a:solidFill>
            <a:srgbClr val="D9D9D9"/>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0" name="Rectangle 19"/>
          <p:cNvSpPr/>
          <p:nvPr/>
        </p:nvSpPr>
        <p:spPr bwMode="auto">
          <a:xfrm>
            <a:off x="525102" y="3100711"/>
            <a:ext cx="3891381" cy="1494141"/>
          </a:xfrm>
          <a:prstGeom prst="rect">
            <a:avLst/>
          </a:prstGeom>
          <a:solidFill>
            <a:srgbClr val="D9D9D9"/>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1" name="Rectangle 20"/>
          <p:cNvSpPr/>
          <p:nvPr/>
        </p:nvSpPr>
        <p:spPr bwMode="auto">
          <a:xfrm>
            <a:off x="4657517" y="3100710"/>
            <a:ext cx="3891381" cy="1494141"/>
          </a:xfrm>
          <a:prstGeom prst="rect">
            <a:avLst/>
          </a:prstGeom>
          <a:solidFill>
            <a:srgbClr val="D9D9D9"/>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2" name="Rectangle 21"/>
          <p:cNvSpPr/>
          <p:nvPr/>
        </p:nvSpPr>
        <p:spPr bwMode="auto">
          <a:xfrm>
            <a:off x="2201427" y="4753601"/>
            <a:ext cx="4725909" cy="1494141"/>
          </a:xfrm>
          <a:prstGeom prst="rect">
            <a:avLst/>
          </a:prstGeom>
          <a:solidFill>
            <a:srgbClr val="D9D9D9"/>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 name="Title 1"/>
          <p:cNvSpPr>
            <a:spLocks noGrp="1"/>
          </p:cNvSpPr>
          <p:nvPr>
            <p:ph type="title"/>
          </p:nvPr>
        </p:nvSpPr>
        <p:spPr/>
        <p:txBody>
          <a:bodyPr/>
          <a:lstStyle/>
          <a:p>
            <a:r>
              <a:rPr lang="en-US" dirty="0" smtClean="0"/>
              <a:t>Provisioning Evaluation: Frameworks Tested</a:t>
            </a:r>
            <a:endParaRPr lang="en-US" dirty="0"/>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15</a:t>
            </a:fld>
            <a:endParaRPr lang="en-US" dirty="0"/>
          </a:p>
        </p:txBody>
      </p:sp>
      <p:sp>
        <p:nvSpPr>
          <p:cNvPr id="8" name="Rectangle 7"/>
          <p:cNvSpPr/>
          <p:nvPr/>
        </p:nvSpPr>
        <p:spPr>
          <a:xfrm>
            <a:off x="693739" y="1454171"/>
            <a:ext cx="3870644" cy="1200329"/>
          </a:xfrm>
          <a:prstGeom prst="rect">
            <a:avLst/>
          </a:prstGeom>
        </p:spPr>
        <p:txBody>
          <a:bodyPr wrap="square">
            <a:spAutoFit/>
          </a:bodyPr>
          <a:lstStyle/>
          <a:p>
            <a:pPr algn="l"/>
            <a:r>
              <a:rPr lang="en-US" sz="1800" u="sng" dirty="0" smtClean="0">
                <a:solidFill>
                  <a:srgbClr val="0070C0"/>
                </a:solidFill>
              </a:rPr>
              <a:t>Fuel Web – </a:t>
            </a:r>
            <a:r>
              <a:rPr lang="en-US" sz="1800" u="sng" dirty="0" err="1" smtClean="0">
                <a:solidFill>
                  <a:srgbClr val="0070C0"/>
                </a:solidFill>
              </a:rPr>
              <a:t>ver</a:t>
            </a:r>
            <a:r>
              <a:rPr lang="en-US" sz="1800" u="sng" dirty="0" smtClean="0">
                <a:solidFill>
                  <a:srgbClr val="0070C0"/>
                </a:solidFill>
              </a:rPr>
              <a:t> 3.0.1</a:t>
            </a:r>
            <a:endParaRPr lang="en-US" sz="1800" u="sng" dirty="0">
              <a:solidFill>
                <a:srgbClr val="0070C0"/>
              </a:solidFill>
            </a:endParaRPr>
          </a:p>
          <a:p>
            <a:pPr marL="627115" lvl="1" indent="-342900" algn="l">
              <a:buFont typeface="Arial" pitchFamily="34" charset="0"/>
              <a:buChar char="•"/>
            </a:pPr>
            <a:r>
              <a:rPr lang="en-US" sz="1800" dirty="0"/>
              <a:t>Primarily </a:t>
            </a:r>
            <a:r>
              <a:rPr lang="en-US" sz="1800" dirty="0" smtClean="0"/>
              <a:t>open </a:t>
            </a:r>
            <a:r>
              <a:rPr lang="en-US" sz="1800" dirty="0"/>
              <a:t>source integrated tools</a:t>
            </a:r>
          </a:p>
          <a:p>
            <a:pPr marL="627115" lvl="1" indent="-342900" algn="l">
              <a:buFont typeface="Arial" pitchFamily="34" charset="0"/>
              <a:buChar char="•"/>
            </a:pPr>
            <a:r>
              <a:rPr lang="en-US" sz="1800" dirty="0"/>
              <a:t>Puppet for </a:t>
            </a:r>
            <a:r>
              <a:rPr lang="en-US" sz="1800" dirty="0" err="1" smtClean="0"/>
              <a:t>DevOps</a:t>
            </a:r>
            <a:endParaRPr lang="en-US" sz="1800" dirty="0"/>
          </a:p>
        </p:txBody>
      </p:sp>
      <p:sp>
        <p:nvSpPr>
          <p:cNvPr id="9" name="Rectangle 8"/>
          <p:cNvSpPr/>
          <p:nvPr/>
        </p:nvSpPr>
        <p:spPr>
          <a:xfrm>
            <a:off x="693738" y="3074305"/>
            <a:ext cx="3554074" cy="1477328"/>
          </a:xfrm>
          <a:prstGeom prst="rect">
            <a:avLst/>
          </a:prstGeom>
        </p:spPr>
        <p:txBody>
          <a:bodyPr wrap="square">
            <a:spAutoFit/>
          </a:bodyPr>
          <a:lstStyle/>
          <a:p>
            <a:pPr algn="l"/>
            <a:r>
              <a:rPr lang="en-US" sz="1800" u="sng" dirty="0" smtClean="0">
                <a:solidFill>
                  <a:srgbClr val="0070C0"/>
                </a:solidFill>
              </a:rPr>
              <a:t>Crowbar – </a:t>
            </a:r>
            <a:r>
              <a:rPr lang="en-US" sz="1800" u="sng" dirty="0" err="1" smtClean="0">
                <a:solidFill>
                  <a:srgbClr val="0070C0"/>
                </a:solidFill>
              </a:rPr>
              <a:t>ver</a:t>
            </a:r>
            <a:r>
              <a:rPr lang="en-US" sz="1800" u="sng" dirty="0" smtClean="0">
                <a:solidFill>
                  <a:srgbClr val="0070C0"/>
                </a:solidFill>
              </a:rPr>
              <a:t> 1.6</a:t>
            </a:r>
            <a:endParaRPr lang="en-US" sz="1800" u="sng" dirty="0">
              <a:solidFill>
                <a:srgbClr val="0070C0"/>
              </a:solidFill>
            </a:endParaRPr>
          </a:p>
          <a:p>
            <a:pPr marL="627115" lvl="1" indent="-342900" algn="l">
              <a:buFont typeface="Arial" pitchFamily="34" charset="0"/>
              <a:buChar char="•"/>
            </a:pPr>
            <a:r>
              <a:rPr lang="en-US" sz="1800" dirty="0"/>
              <a:t>“Glues” together </a:t>
            </a:r>
            <a:r>
              <a:rPr lang="en-US" sz="1800" dirty="0" smtClean="0"/>
              <a:t>Chef </a:t>
            </a:r>
            <a:r>
              <a:rPr lang="en-US" sz="1800" dirty="0"/>
              <a:t>recipes</a:t>
            </a:r>
          </a:p>
          <a:p>
            <a:pPr marL="627115" lvl="1" indent="-342900" algn="l">
              <a:buFont typeface="Arial" pitchFamily="34" charset="0"/>
              <a:buChar char="•"/>
            </a:pPr>
            <a:r>
              <a:rPr lang="en-US" sz="1800" dirty="0"/>
              <a:t>Strong integration with Dell hardware </a:t>
            </a:r>
          </a:p>
        </p:txBody>
      </p:sp>
      <p:sp>
        <p:nvSpPr>
          <p:cNvPr id="11" name="Rectangle 10"/>
          <p:cNvSpPr/>
          <p:nvPr/>
        </p:nvSpPr>
        <p:spPr>
          <a:xfrm>
            <a:off x="4770784" y="1470983"/>
            <a:ext cx="3618110" cy="1477328"/>
          </a:xfrm>
          <a:prstGeom prst="rect">
            <a:avLst/>
          </a:prstGeom>
        </p:spPr>
        <p:txBody>
          <a:bodyPr wrap="square">
            <a:spAutoFit/>
          </a:bodyPr>
          <a:lstStyle/>
          <a:p>
            <a:pPr algn="l"/>
            <a:r>
              <a:rPr lang="en-US" sz="1800" u="sng" dirty="0" err="1" smtClean="0">
                <a:solidFill>
                  <a:srgbClr val="0070C0"/>
                </a:solidFill>
              </a:rPr>
              <a:t>MaaS</a:t>
            </a:r>
            <a:r>
              <a:rPr lang="en-US" sz="1800" u="sng" dirty="0">
                <a:solidFill>
                  <a:srgbClr val="0070C0"/>
                </a:solidFill>
              </a:rPr>
              <a:t>/</a:t>
            </a:r>
            <a:r>
              <a:rPr lang="en-US" sz="1800" u="sng" dirty="0" err="1" smtClean="0">
                <a:solidFill>
                  <a:srgbClr val="0070C0"/>
                </a:solidFill>
              </a:rPr>
              <a:t>JuJu</a:t>
            </a:r>
            <a:r>
              <a:rPr lang="en-US" sz="1800" u="sng" dirty="0" smtClean="0">
                <a:solidFill>
                  <a:srgbClr val="0070C0"/>
                </a:solidFill>
              </a:rPr>
              <a:t> – </a:t>
            </a:r>
            <a:r>
              <a:rPr lang="en-US" sz="1800" u="sng" dirty="0" err="1" smtClean="0">
                <a:solidFill>
                  <a:srgbClr val="0070C0"/>
                </a:solidFill>
              </a:rPr>
              <a:t>ver</a:t>
            </a:r>
            <a:r>
              <a:rPr lang="en-US" sz="1800" u="sng" dirty="0" smtClean="0">
                <a:solidFill>
                  <a:srgbClr val="0070C0"/>
                </a:solidFill>
              </a:rPr>
              <a:t> 1.2/0.7</a:t>
            </a:r>
            <a:endParaRPr lang="en-US" sz="1800" u="sng" dirty="0">
              <a:solidFill>
                <a:srgbClr val="0070C0"/>
              </a:solidFill>
            </a:endParaRPr>
          </a:p>
          <a:p>
            <a:pPr marL="627115" lvl="1" indent="-342900" algn="l">
              <a:buFont typeface="Arial" pitchFamily="34" charset="0"/>
              <a:buChar char="•"/>
            </a:pPr>
            <a:r>
              <a:rPr lang="en-US" sz="1800" dirty="0" err="1"/>
              <a:t>MaaS</a:t>
            </a:r>
            <a:r>
              <a:rPr lang="en-US" sz="1800" dirty="0"/>
              <a:t> (Metal as a Service) </a:t>
            </a:r>
            <a:r>
              <a:rPr lang="en-US" sz="1800" dirty="0" smtClean="0"/>
              <a:t>provisioning</a:t>
            </a:r>
            <a:endParaRPr lang="en-US" sz="1800" dirty="0"/>
          </a:p>
          <a:p>
            <a:pPr marL="627115" lvl="1" indent="-342900" algn="l">
              <a:buFont typeface="Arial" pitchFamily="34" charset="0"/>
              <a:buChar char="•"/>
            </a:pPr>
            <a:r>
              <a:rPr lang="en-US" sz="1800" dirty="0" err="1"/>
              <a:t>JuJu</a:t>
            </a:r>
            <a:r>
              <a:rPr lang="en-US" sz="1800" dirty="0"/>
              <a:t> “Charms” for </a:t>
            </a:r>
            <a:r>
              <a:rPr lang="en-US" sz="1800" dirty="0" smtClean="0"/>
              <a:t>deployment</a:t>
            </a:r>
            <a:endParaRPr lang="en-US" sz="1800" dirty="0"/>
          </a:p>
        </p:txBody>
      </p:sp>
      <p:sp>
        <p:nvSpPr>
          <p:cNvPr id="13" name="Rectangle 12"/>
          <p:cNvSpPr/>
          <p:nvPr/>
        </p:nvSpPr>
        <p:spPr>
          <a:xfrm>
            <a:off x="4770784" y="3081487"/>
            <a:ext cx="3618110" cy="923330"/>
          </a:xfrm>
          <a:prstGeom prst="rect">
            <a:avLst/>
          </a:prstGeom>
        </p:spPr>
        <p:txBody>
          <a:bodyPr wrap="square">
            <a:spAutoFit/>
          </a:bodyPr>
          <a:lstStyle/>
          <a:p>
            <a:pPr algn="l"/>
            <a:r>
              <a:rPr lang="en-US" sz="1800" u="sng" dirty="0" smtClean="0">
                <a:solidFill>
                  <a:srgbClr val="0070C0"/>
                </a:solidFill>
              </a:rPr>
              <a:t>Foreman – </a:t>
            </a:r>
            <a:r>
              <a:rPr lang="en-US" sz="1800" u="sng" dirty="0" err="1" smtClean="0">
                <a:solidFill>
                  <a:srgbClr val="0070C0"/>
                </a:solidFill>
              </a:rPr>
              <a:t>ver</a:t>
            </a:r>
            <a:r>
              <a:rPr lang="en-US" sz="1800" u="sng" dirty="0" smtClean="0">
                <a:solidFill>
                  <a:srgbClr val="0070C0"/>
                </a:solidFill>
              </a:rPr>
              <a:t> 1.2.0</a:t>
            </a:r>
          </a:p>
          <a:p>
            <a:pPr marL="742846" lvl="1" indent="-285750" algn="l">
              <a:buFont typeface="Arial" pitchFamily="34" charset="0"/>
              <a:buChar char="•"/>
            </a:pPr>
            <a:r>
              <a:rPr lang="en-US" sz="1800" dirty="0" smtClean="0"/>
              <a:t>Uses Puppet for </a:t>
            </a:r>
            <a:r>
              <a:rPr lang="en-US" sz="1800" dirty="0" err="1" smtClean="0"/>
              <a:t>DevOps</a:t>
            </a:r>
            <a:endParaRPr lang="en-US" sz="1800" dirty="0" smtClean="0"/>
          </a:p>
          <a:p>
            <a:pPr marL="742846" lvl="1" indent="-285750" algn="l">
              <a:buFont typeface="Arial" pitchFamily="34" charset="0"/>
              <a:buChar char="•"/>
            </a:pPr>
            <a:r>
              <a:rPr lang="en-US" sz="1800" dirty="0" smtClean="0"/>
              <a:t>Strong </a:t>
            </a:r>
            <a:r>
              <a:rPr lang="en-US" sz="1800" dirty="0"/>
              <a:t>enterprise features</a:t>
            </a:r>
          </a:p>
        </p:txBody>
      </p:sp>
      <p:sp>
        <p:nvSpPr>
          <p:cNvPr id="16" name="Rectangle 15"/>
          <p:cNvSpPr/>
          <p:nvPr/>
        </p:nvSpPr>
        <p:spPr>
          <a:xfrm>
            <a:off x="2358709" y="4916189"/>
            <a:ext cx="4543221" cy="1200329"/>
          </a:xfrm>
          <a:prstGeom prst="rect">
            <a:avLst/>
          </a:prstGeom>
        </p:spPr>
        <p:txBody>
          <a:bodyPr wrap="square">
            <a:spAutoFit/>
          </a:bodyPr>
          <a:lstStyle/>
          <a:p>
            <a:pPr algn="l"/>
            <a:r>
              <a:rPr lang="en-US" sz="1800" u="sng" dirty="0" smtClean="0">
                <a:solidFill>
                  <a:srgbClr val="0070C0"/>
                </a:solidFill>
              </a:rPr>
              <a:t>Rackspace Priv. Cloud – </a:t>
            </a:r>
            <a:r>
              <a:rPr lang="en-US" sz="1800" u="sng" dirty="0" err="1" smtClean="0">
                <a:solidFill>
                  <a:srgbClr val="0070C0"/>
                </a:solidFill>
              </a:rPr>
              <a:t>ver</a:t>
            </a:r>
            <a:r>
              <a:rPr lang="en-US" sz="1800" u="sng" dirty="0" smtClean="0">
                <a:solidFill>
                  <a:srgbClr val="0070C0"/>
                </a:solidFill>
              </a:rPr>
              <a:t> 4.1.0</a:t>
            </a:r>
            <a:endParaRPr lang="en-US" sz="1800" u="sng" dirty="0">
              <a:solidFill>
                <a:srgbClr val="0070C0"/>
              </a:solidFill>
            </a:endParaRPr>
          </a:p>
          <a:p>
            <a:pPr marL="742846" lvl="1" indent="-285750" algn="l">
              <a:buFont typeface="Arial" pitchFamily="34" charset="0"/>
              <a:buChar char="•"/>
            </a:pPr>
            <a:r>
              <a:rPr lang="en-US" sz="1800" dirty="0" err="1" smtClean="0"/>
              <a:t>OpenStack</a:t>
            </a:r>
            <a:r>
              <a:rPr lang="en-US" sz="1800" dirty="0" smtClean="0"/>
              <a:t> only</a:t>
            </a:r>
          </a:p>
          <a:p>
            <a:pPr marL="742846" lvl="1" indent="-285750" algn="l">
              <a:buFont typeface="Arial" pitchFamily="34" charset="0"/>
              <a:buChar char="•"/>
            </a:pPr>
            <a:r>
              <a:rPr lang="en-US" sz="1800" dirty="0" smtClean="0"/>
              <a:t>Strong leader in </a:t>
            </a:r>
            <a:r>
              <a:rPr lang="en-US" sz="1800" dirty="0" err="1" smtClean="0"/>
              <a:t>OpenStack</a:t>
            </a:r>
            <a:endParaRPr lang="en-US" sz="1800" dirty="0"/>
          </a:p>
          <a:p>
            <a:pPr lvl="1" algn="l"/>
            <a:endParaRPr lang="en-US" sz="1800" dirty="0"/>
          </a:p>
        </p:txBody>
      </p:sp>
    </p:spTree>
    <p:extLst>
      <p:ext uri="{BB962C8B-B14F-4D97-AF65-F5344CB8AC3E}">
        <p14:creationId xmlns:p14="http://schemas.microsoft.com/office/powerpoint/2010/main" val="33579072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r>
            <a:br>
              <a:rPr lang="en-US" dirty="0" smtClean="0"/>
            </a:br>
            <a:r>
              <a:rPr lang="en-US" dirty="0"/>
              <a:t>Provisioning </a:t>
            </a:r>
            <a:r>
              <a:rPr lang="en-US" dirty="0" smtClean="0"/>
              <a:t>Evaluation: Things Not Tested</a:t>
            </a:r>
            <a:endParaRPr lang="en-US" dirty="0"/>
          </a:p>
        </p:txBody>
      </p:sp>
      <p:sp>
        <p:nvSpPr>
          <p:cNvPr id="3" name="Content Placeholder 2"/>
          <p:cNvSpPr>
            <a:spLocks noGrp="1"/>
          </p:cNvSpPr>
          <p:nvPr>
            <p:ph idx="1"/>
          </p:nvPr>
        </p:nvSpPr>
        <p:spPr>
          <a:xfrm>
            <a:off x="615636" y="1219200"/>
            <a:ext cx="7933260" cy="4953000"/>
          </a:xfrm>
        </p:spPr>
        <p:txBody>
          <a:bodyPr>
            <a:normAutofit fontScale="92500" lnSpcReduction="10000"/>
          </a:bodyPr>
          <a:lstStyle/>
          <a:p>
            <a:r>
              <a:rPr lang="en-US" b="1" dirty="0"/>
              <a:t>Cobbler</a:t>
            </a:r>
            <a:r>
              <a:rPr lang="en-US" dirty="0"/>
              <a:t> – pure imaging/boot system</a:t>
            </a:r>
          </a:p>
          <a:p>
            <a:r>
              <a:rPr lang="en-US" b="1" dirty="0"/>
              <a:t>Ironic</a:t>
            </a:r>
            <a:r>
              <a:rPr lang="en-US" dirty="0"/>
              <a:t> – </a:t>
            </a:r>
            <a:r>
              <a:rPr lang="en-US" dirty="0" err="1"/>
              <a:t>OpenStack</a:t>
            </a:r>
            <a:r>
              <a:rPr lang="en-US" dirty="0"/>
              <a:t> bare metal provisioning (still in incubation)</a:t>
            </a:r>
          </a:p>
          <a:p>
            <a:r>
              <a:rPr lang="en-US" b="1" dirty="0"/>
              <a:t>Razor</a:t>
            </a:r>
            <a:r>
              <a:rPr lang="en-US" dirty="0"/>
              <a:t> – pure imaging/boot system</a:t>
            </a:r>
            <a:r>
              <a:rPr lang="en-US" dirty="0" smtClean="0"/>
              <a:t>, </a:t>
            </a:r>
            <a:r>
              <a:rPr lang="en-US" dirty="0"/>
              <a:t>young project, great potential</a:t>
            </a:r>
          </a:p>
          <a:p>
            <a:r>
              <a:rPr lang="en-US" b="1" dirty="0"/>
              <a:t>COI</a:t>
            </a:r>
            <a:r>
              <a:rPr lang="en-US" dirty="0"/>
              <a:t> – Cisco </a:t>
            </a:r>
            <a:r>
              <a:rPr lang="en-US" dirty="0" err="1"/>
              <a:t>OpenStack</a:t>
            </a:r>
            <a:r>
              <a:rPr lang="en-US" dirty="0"/>
              <a:t> Installer (puppet/cobbler tool)</a:t>
            </a:r>
          </a:p>
          <a:p>
            <a:r>
              <a:rPr lang="en-US" b="1" dirty="0" smtClean="0"/>
              <a:t>FAI </a:t>
            </a:r>
            <a:r>
              <a:rPr lang="en-US" dirty="0" smtClean="0"/>
              <a:t>– </a:t>
            </a:r>
            <a:r>
              <a:rPr lang="en-US" dirty="0"/>
              <a:t>around a long time</a:t>
            </a:r>
          </a:p>
          <a:p>
            <a:r>
              <a:rPr lang="en-US" b="1" dirty="0" err="1"/>
              <a:t>OpenQRM</a:t>
            </a:r>
            <a:r>
              <a:rPr lang="en-US" dirty="0"/>
              <a:t> </a:t>
            </a:r>
            <a:r>
              <a:rPr lang="en-US" dirty="0" smtClean="0"/>
              <a:t>–strong </a:t>
            </a:r>
            <a:r>
              <a:rPr lang="en-US" dirty="0"/>
              <a:t>HA design</a:t>
            </a:r>
          </a:p>
          <a:p>
            <a:r>
              <a:rPr lang="en-US" b="1" dirty="0" err="1"/>
              <a:t>Cloudboot</a:t>
            </a:r>
            <a:r>
              <a:rPr lang="en-US" dirty="0"/>
              <a:t> – </a:t>
            </a:r>
            <a:r>
              <a:rPr lang="en-US" dirty="0" smtClean="0"/>
              <a:t>boot/install from cloud resources</a:t>
            </a:r>
            <a:endParaRPr lang="en-US" dirty="0"/>
          </a:p>
          <a:p>
            <a:r>
              <a:rPr lang="en-US" b="1" dirty="0" smtClean="0"/>
              <a:t>Spacewalk </a:t>
            </a:r>
            <a:r>
              <a:rPr lang="en-US" dirty="0" smtClean="0"/>
              <a:t>– </a:t>
            </a:r>
            <a:r>
              <a:rPr lang="en-US" dirty="0"/>
              <a:t>Red Hat/EL centric</a:t>
            </a:r>
          </a:p>
          <a:p>
            <a:r>
              <a:rPr lang="en-US" b="1" dirty="0" err="1"/>
              <a:t>FogProject</a:t>
            </a:r>
            <a:r>
              <a:rPr lang="en-US" dirty="0"/>
              <a:t> – more “cloning” than boot control</a:t>
            </a:r>
          </a:p>
          <a:p>
            <a:r>
              <a:rPr lang="en-US" b="1" dirty="0" err="1"/>
              <a:t>Kickstart</a:t>
            </a:r>
            <a:r>
              <a:rPr lang="en-US" dirty="0"/>
              <a:t> – general Red Hat/EL specific boot/</a:t>
            </a:r>
            <a:r>
              <a:rPr lang="en-US" dirty="0" smtClean="0"/>
              <a:t>install</a:t>
            </a:r>
          </a:p>
          <a:p>
            <a:r>
              <a:rPr lang="en-US" i="1" dirty="0" smtClean="0">
                <a:solidFill>
                  <a:srgbClr val="000000"/>
                </a:solidFill>
              </a:rPr>
              <a:t>etc…</a:t>
            </a:r>
            <a:r>
              <a:rPr lang="en-US" dirty="0" smtClean="0">
                <a:solidFill>
                  <a:srgbClr val="000000"/>
                </a:solidFill>
              </a:rPr>
              <a:t> </a:t>
            </a:r>
            <a:endParaRPr lang="en-US" dirty="0">
              <a:solidFill>
                <a:srgbClr val="000000"/>
              </a:solidFill>
            </a:endParaRPr>
          </a:p>
          <a:p>
            <a:endParaRPr lang="en-US" dirty="0" smtClean="0">
              <a:solidFill>
                <a:schemeClr val="accent4">
                  <a:lumMod val="50000"/>
                </a:schemeClr>
              </a:solidFill>
            </a:endParaRPr>
          </a:p>
          <a:p>
            <a:endParaRPr lang="en-US" dirty="0" smtClean="0">
              <a:solidFill>
                <a:schemeClr val="accent4">
                  <a:lumMod val="50000"/>
                </a:schemeClr>
              </a:solidFill>
            </a:endParaRPr>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16</a:t>
            </a:fld>
            <a:endParaRPr lang="en-US" dirty="0"/>
          </a:p>
        </p:txBody>
      </p:sp>
    </p:spTree>
    <p:extLst>
      <p:ext uri="{BB962C8B-B14F-4D97-AF65-F5344CB8AC3E}">
        <p14:creationId xmlns:p14="http://schemas.microsoft.com/office/powerpoint/2010/main" val="16835531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r>
            <a:br>
              <a:rPr lang="en-US" dirty="0" smtClean="0"/>
            </a:br>
            <a:r>
              <a:rPr lang="en-US" dirty="0"/>
              <a:t>Provisioning </a:t>
            </a:r>
            <a:r>
              <a:rPr lang="en-US" dirty="0" smtClean="0"/>
              <a:t>Evaluation: Fuel Web </a:t>
            </a:r>
            <a:r>
              <a:rPr lang="en-US" dirty="0" err="1" smtClean="0"/>
              <a:t>ver</a:t>
            </a:r>
            <a:r>
              <a:rPr lang="en-US" dirty="0" smtClean="0"/>
              <a:t> 3.0.1</a:t>
            </a:r>
            <a:endParaRPr lang="en-US" dirty="0"/>
          </a:p>
        </p:txBody>
      </p:sp>
      <p:sp>
        <p:nvSpPr>
          <p:cNvPr id="3" name="Content Placeholder 2"/>
          <p:cNvSpPr>
            <a:spLocks noGrp="1"/>
          </p:cNvSpPr>
          <p:nvPr>
            <p:ph idx="1"/>
          </p:nvPr>
        </p:nvSpPr>
        <p:spPr>
          <a:xfrm>
            <a:off x="615636" y="1219200"/>
            <a:ext cx="7933260" cy="4953000"/>
          </a:xfrm>
        </p:spPr>
        <p:txBody>
          <a:bodyPr>
            <a:normAutofit/>
          </a:bodyPr>
          <a:lstStyle/>
          <a:p>
            <a:r>
              <a:rPr lang="en-US" dirty="0" smtClean="0">
                <a:solidFill>
                  <a:schemeClr val="tx1"/>
                </a:solidFill>
              </a:rPr>
              <a:t>Architecture</a:t>
            </a:r>
          </a:p>
          <a:p>
            <a:pPr lvl="1"/>
            <a:r>
              <a:rPr lang="en-US" dirty="0" smtClean="0">
                <a:solidFill>
                  <a:schemeClr val="tx1"/>
                </a:solidFill>
              </a:rPr>
              <a:t>Combines many Open Source projects </a:t>
            </a:r>
          </a:p>
          <a:p>
            <a:pPr lvl="1"/>
            <a:r>
              <a:rPr lang="en-US" dirty="0" smtClean="0">
                <a:solidFill>
                  <a:schemeClr val="tx1"/>
                </a:solidFill>
              </a:rPr>
              <a:t>Uses </a:t>
            </a:r>
            <a:r>
              <a:rPr lang="en-US" dirty="0" err="1" smtClean="0">
                <a:solidFill>
                  <a:schemeClr val="tx1"/>
                </a:solidFill>
              </a:rPr>
              <a:t>PostgreSQL</a:t>
            </a:r>
            <a:r>
              <a:rPr lang="en-US" dirty="0" smtClean="0">
                <a:solidFill>
                  <a:schemeClr val="tx1"/>
                </a:solidFill>
              </a:rPr>
              <a:t> internally</a:t>
            </a:r>
          </a:p>
          <a:p>
            <a:pPr lvl="1"/>
            <a:r>
              <a:rPr lang="en-US" dirty="0" smtClean="0">
                <a:solidFill>
                  <a:schemeClr val="tx1"/>
                </a:solidFill>
              </a:rPr>
              <a:t>Automation “workflow” via syslog messages</a:t>
            </a:r>
          </a:p>
          <a:p>
            <a:r>
              <a:rPr lang="en-US" dirty="0" err="1" smtClean="0">
                <a:solidFill>
                  <a:schemeClr val="tx1"/>
                </a:solidFill>
              </a:rPr>
              <a:t>OpenStack</a:t>
            </a:r>
            <a:r>
              <a:rPr lang="en-US" dirty="0" smtClean="0">
                <a:solidFill>
                  <a:schemeClr val="tx1"/>
                </a:solidFill>
              </a:rPr>
              <a:t> Topology</a:t>
            </a:r>
          </a:p>
          <a:p>
            <a:pPr lvl="1"/>
            <a:r>
              <a:rPr lang="en-US" dirty="0" smtClean="0">
                <a:solidFill>
                  <a:schemeClr val="tx1"/>
                </a:solidFill>
              </a:rPr>
              <a:t>Nova Compute, Nova Networking, Cinder, Horizon, Keystone, Glance</a:t>
            </a:r>
          </a:p>
          <a:p>
            <a:pPr lvl="1"/>
            <a:r>
              <a:rPr lang="en-US" dirty="0" smtClean="0">
                <a:solidFill>
                  <a:schemeClr val="tx1"/>
                </a:solidFill>
              </a:rPr>
              <a:t>Swift all-in-one built by hand</a:t>
            </a:r>
          </a:p>
          <a:p>
            <a:r>
              <a:rPr lang="en-US" dirty="0" smtClean="0">
                <a:solidFill>
                  <a:schemeClr val="tx1"/>
                </a:solidFill>
              </a:rPr>
              <a:t>Comment</a:t>
            </a:r>
          </a:p>
          <a:p>
            <a:pPr lvl="1"/>
            <a:r>
              <a:rPr lang="en-US" dirty="0" smtClean="0">
                <a:solidFill>
                  <a:schemeClr val="tx1"/>
                </a:solidFill>
              </a:rPr>
              <a:t>Fuel Web and Fuel CLI are now combined products</a:t>
            </a:r>
          </a:p>
          <a:p>
            <a:pPr lvl="1"/>
            <a:r>
              <a:rPr lang="en-US" dirty="0" smtClean="0">
                <a:solidFill>
                  <a:schemeClr val="tx1"/>
                </a:solidFill>
              </a:rPr>
              <a:t>New Fuel product supports </a:t>
            </a:r>
            <a:r>
              <a:rPr lang="en-US" dirty="0" err="1" smtClean="0">
                <a:solidFill>
                  <a:schemeClr val="tx1"/>
                </a:solidFill>
              </a:rPr>
              <a:t>OpenStack</a:t>
            </a:r>
            <a:r>
              <a:rPr lang="en-US" dirty="0" smtClean="0">
                <a:solidFill>
                  <a:schemeClr val="tx1"/>
                </a:solidFill>
              </a:rPr>
              <a:t> HA deployments via Web UI</a:t>
            </a:r>
          </a:p>
          <a:p>
            <a:pPr marL="284162" lvl="1" indent="0">
              <a:buNone/>
            </a:pPr>
            <a:endParaRPr lang="en-US" dirty="0" smtClean="0">
              <a:solidFill>
                <a:schemeClr val="tx1"/>
              </a:solidFill>
            </a:endParaRPr>
          </a:p>
          <a:p>
            <a:pPr marL="284162" lvl="1" indent="0">
              <a:buNone/>
            </a:pPr>
            <a:endParaRPr lang="en-US" dirty="0" smtClean="0">
              <a:solidFill>
                <a:schemeClr val="tx1"/>
              </a:solidFill>
            </a:endParaRPr>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17</a:t>
            </a:fld>
            <a:endParaRPr lang="en-US" dirty="0"/>
          </a:p>
        </p:txBody>
      </p:sp>
    </p:spTree>
    <p:extLst>
      <p:ext uri="{BB962C8B-B14F-4D97-AF65-F5344CB8AC3E}">
        <p14:creationId xmlns:p14="http://schemas.microsoft.com/office/powerpoint/2010/main" val="12764880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r>
            <a:br>
              <a:rPr lang="en-US" dirty="0" smtClean="0"/>
            </a:br>
            <a:r>
              <a:rPr lang="en-US" dirty="0" smtClean="0"/>
              <a:t>Provisioning Evaluation: </a:t>
            </a:r>
            <a:r>
              <a:rPr lang="en-US" dirty="0" err="1" smtClean="0"/>
              <a:t>MaaS</a:t>
            </a:r>
            <a:r>
              <a:rPr lang="en-US" dirty="0" smtClean="0"/>
              <a:t>/</a:t>
            </a:r>
            <a:r>
              <a:rPr lang="en-US" dirty="0" err="1" smtClean="0"/>
              <a:t>JuJu</a:t>
            </a:r>
            <a:r>
              <a:rPr lang="en-US" dirty="0" smtClean="0"/>
              <a:t> </a:t>
            </a:r>
            <a:r>
              <a:rPr lang="en-US" dirty="0" err="1"/>
              <a:t>ver</a:t>
            </a:r>
            <a:r>
              <a:rPr lang="en-US" dirty="0"/>
              <a:t> 1.2/0.7</a:t>
            </a:r>
            <a:r>
              <a:rPr lang="en-US" dirty="0" smtClean="0"/>
              <a:t>	</a:t>
            </a:r>
            <a:endParaRPr lang="en-US" dirty="0"/>
          </a:p>
        </p:txBody>
      </p:sp>
      <p:sp>
        <p:nvSpPr>
          <p:cNvPr id="3" name="Content Placeholder 2"/>
          <p:cNvSpPr>
            <a:spLocks noGrp="1"/>
          </p:cNvSpPr>
          <p:nvPr>
            <p:ph idx="1"/>
          </p:nvPr>
        </p:nvSpPr>
        <p:spPr>
          <a:xfrm>
            <a:off x="615636" y="1219200"/>
            <a:ext cx="7933260" cy="4953000"/>
          </a:xfrm>
        </p:spPr>
        <p:txBody>
          <a:bodyPr>
            <a:normAutofit/>
          </a:bodyPr>
          <a:lstStyle/>
          <a:p>
            <a:r>
              <a:rPr lang="en-US" dirty="0">
                <a:solidFill>
                  <a:schemeClr val="tx1"/>
                </a:solidFill>
              </a:rPr>
              <a:t>Architecture</a:t>
            </a:r>
          </a:p>
          <a:p>
            <a:pPr lvl="1"/>
            <a:r>
              <a:rPr lang="en-US" dirty="0" err="1" smtClean="0">
                <a:solidFill>
                  <a:schemeClr val="tx1"/>
                </a:solidFill>
              </a:rPr>
              <a:t>MaaS</a:t>
            </a:r>
            <a:r>
              <a:rPr lang="en-US" dirty="0" smtClean="0">
                <a:solidFill>
                  <a:schemeClr val="tx1"/>
                </a:solidFill>
              </a:rPr>
              <a:t> has strong distributed model (regional capabilities)</a:t>
            </a:r>
            <a:endParaRPr lang="en-US" dirty="0">
              <a:solidFill>
                <a:schemeClr val="tx1"/>
              </a:solidFill>
            </a:endParaRPr>
          </a:p>
          <a:p>
            <a:pPr lvl="1"/>
            <a:r>
              <a:rPr lang="en-US" dirty="0" err="1" smtClean="0">
                <a:solidFill>
                  <a:schemeClr val="tx1"/>
                </a:solidFill>
              </a:rPr>
              <a:t>JuJu</a:t>
            </a:r>
            <a:r>
              <a:rPr lang="en-US" dirty="0" smtClean="0">
                <a:solidFill>
                  <a:schemeClr val="tx1"/>
                </a:solidFill>
              </a:rPr>
              <a:t> “Charms” for deploying code</a:t>
            </a:r>
            <a:endParaRPr lang="en-US" dirty="0">
              <a:solidFill>
                <a:schemeClr val="tx1"/>
              </a:solidFill>
            </a:endParaRPr>
          </a:p>
          <a:p>
            <a:r>
              <a:rPr lang="en-US" dirty="0" err="1" smtClean="0">
                <a:solidFill>
                  <a:schemeClr val="tx1"/>
                </a:solidFill>
              </a:rPr>
              <a:t>OpenStack</a:t>
            </a:r>
            <a:r>
              <a:rPr lang="en-US" dirty="0" smtClean="0">
                <a:solidFill>
                  <a:schemeClr val="tx1"/>
                </a:solidFill>
              </a:rPr>
              <a:t> </a:t>
            </a:r>
            <a:r>
              <a:rPr lang="en-US" dirty="0">
                <a:solidFill>
                  <a:schemeClr val="tx1"/>
                </a:solidFill>
              </a:rPr>
              <a:t>Topology</a:t>
            </a:r>
          </a:p>
          <a:p>
            <a:pPr lvl="1"/>
            <a:r>
              <a:rPr lang="en-US" dirty="0">
                <a:solidFill>
                  <a:srgbClr val="000000"/>
                </a:solidFill>
              </a:rPr>
              <a:t>Nova Compute, Nova Networking, Cinder, Horizon, Keystone, Glance</a:t>
            </a:r>
          </a:p>
          <a:p>
            <a:pPr lvl="1"/>
            <a:r>
              <a:rPr lang="en-US" dirty="0">
                <a:solidFill>
                  <a:srgbClr val="000000"/>
                </a:solidFill>
              </a:rPr>
              <a:t>Swift all-in-one built by </a:t>
            </a:r>
            <a:r>
              <a:rPr lang="en-US" dirty="0" smtClean="0">
                <a:solidFill>
                  <a:srgbClr val="000000"/>
                </a:solidFill>
              </a:rPr>
              <a:t>hand</a:t>
            </a:r>
            <a:endParaRPr lang="en-US" dirty="0">
              <a:solidFill>
                <a:srgbClr val="000000"/>
              </a:solidFill>
            </a:endParaRPr>
          </a:p>
          <a:p>
            <a:r>
              <a:rPr lang="en-US" dirty="0" smtClean="0">
                <a:solidFill>
                  <a:schemeClr val="tx1"/>
                </a:solidFill>
              </a:rPr>
              <a:t>Comment</a:t>
            </a:r>
            <a:endParaRPr lang="en-US" dirty="0">
              <a:solidFill>
                <a:schemeClr val="tx1"/>
              </a:solidFill>
            </a:endParaRPr>
          </a:p>
          <a:p>
            <a:pPr lvl="1"/>
            <a:r>
              <a:rPr lang="en-US" dirty="0" smtClean="0">
                <a:solidFill>
                  <a:schemeClr val="tx1"/>
                </a:solidFill>
              </a:rPr>
              <a:t>Required </a:t>
            </a:r>
            <a:r>
              <a:rPr lang="en-US" dirty="0" smtClean="0">
                <a:solidFill>
                  <a:schemeClr val="tx1"/>
                </a:solidFill>
              </a:rPr>
              <a:t>10 nodes minimum for successful clean deployment</a:t>
            </a:r>
          </a:p>
          <a:p>
            <a:pPr lvl="1"/>
            <a:r>
              <a:rPr lang="en-US" dirty="0" err="1" smtClean="0">
                <a:solidFill>
                  <a:schemeClr val="tx1"/>
                </a:solidFill>
              </a:rPr>
              <a:t>MaaS</a:t>
            </a:r>
            <a:r>
              <a:rPr lang="en-US" dirty="0" smtClean="0">
                <a:solidFill>
                  <a:schemeClr val="tx1"/>
                </a:solidFill>
              </a:rPr>
              <a:t> deployments were excellent</a:t>
            </a:r>
          </a:p>
          <a:p>
            <a:pPr lvl="1"/>
            <a:r>
              <a:rPr lang="en-US" dirty="0" smtClean="0">
                <a:solidFill>
                  <a:schemeClr val="tx1"/>
                </a:solidFill>
              </a:rPr>
              <a:t>Strong debugging capabilities in </a:t>
            </a:r>
            <a:r>
              <a:rPr lang="en-US" dirty="0" err="1" smtClean="0">
                <a:solidFill>
                  <a:schemeClr val="tx1"/>
                </a:solidFill>
              </a:rPr>
              <a:t>JuJu</a:t>
            </a:r>
            <a:endParaRPr lang="en-US" dirty="0" smtClean="0">
              <a:solidFill>
                <a:schemeClr val="tx1"/>
              </a:solidFill>
            </a:endParaRPr>
          </a:p>
          <a:p>
            <a:pPr lvl="1"/>
            <a:r>
              <a:rPr lang="en-US" dirty="0" smtClean="0">
                <a:solidFill>
                  <a:schemeClr val="tx1"/>
                </a:solidFill>
              </a:rPr>
              <a:t>Charms deployment of </a:t>
            </a:r>
            <a:r>
              <a:rPr lang="en-US" dirty="0" err="1" smtClean="0">
                <a:solidFill>
                  <a:schemeClr val="tx1"/>
                </a:solidFill>
              </a:rPr>
              <a:t>OpenStack</a:t>
            </a:r>
            <a:r>
              <a:rPr lang="en-US" dirty="0" smtClean="0">
                <a:solidFill>
                  <a:schemeClr val="tx1"/>
                </a:solidFill>
              </a:rPr>
              <a:t> needs work</a:t>
            </a:r>
            <a:endParaRPr lang="en-US" dirty="0">
              <a:solidFill>
                <a:schemeClr val="tx1"/>
              </a:solidFill>
            </a:endParaRPr>
          </a:p>
          <a:p>
            <a:endParaRPr lang="en-US" dirty="0" smtClean="0">
              <a:solidFill>
                <a:schemeClr val="accent4">
                  <a:lumMod val="50000"/>
                </a:schemeClr>
              </a:solidFill>
            </a:endParaRPr>
          </a:p>
          <a:p>
            <a:endParaRPr lang="en-US" dirty="0" smtClean="0">
              <a:solidFill>
                <a:schemeClr val="accent4">
                  <a:lumMod val="50000"/>
                </a:schemeClr>
              </a:solidFill>
            </a:endParaRPr>
          </a:p>
          <a:p>
            <a:endParaRPr lang="en-US" dirty="0" smtClean="0">
              <a:solidFill>
                <a:schemeClr val="accent4">
                  <a:lumMod val="50000"/>
                </a:schemeClr>
              </a:solidFill>
            </a:endParaRPr>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18</a:t>
            </a:fld>
            <a:endParaRPr lang="en-US" dirty="0"/>
          </a:p>
        </p:txBody>
      </p:sp>
    </p:spTree>
    <p:extLst>
      <p:ext uri="{BB962C8B-B14F-4D97-AF65-F5344CB8AC3E}">
        <p14:creationId xmlns:p14="http://schemas.microsoft.com/office/powerpoint/2010/main" val="22733316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r>
            <a:br>
              <a:rPr lang="en-US" dirty="0" smtClean="0"/>
            </a:br>
            <a:r>
              <a:rPr lang="en-US" dirty="0"/>
              <a:t>Provisioning </a:t>
            </a:r>
            <a:r>
              <a:rPr lang="en-US" dirty="0" smtClean="0"/>
              <a:t>Evaluation: Crowbar </a:t>
            </a:r>
            <a:r>
              <a:rPr lang="en-US" dirty="0" err="1" smtClean="0"/>
              <a:t>ver</a:t>
            </a:r>
            <a:r>
              <a:rPr lang="en-US" dirty="0" smtClean="0"/>
              <a:t> 1.6	</a:t>
            </a:r>
            <a:endParaRPr lang="en-US" dirty="0"/>
          </a:p>
        </p:txBody>
      </p:sp>
      <p:sp>
        <p:nvSpPr>
          <p:cNvPr id="3" name="Content Placeholder 2"/>
          <p:cNvSpPr>
            <a:spLocks noGrp="1"/>
          </p:cNvSpPr>
          <p:nvPr>
            <p:ph idx="1"/>
          </p:nvPr>
        </p:nvSpPr>
        <p:spPr>
          <a:xfrm>
            <a:off x="615636" y="1219200"/>
            <a:ext cx="7933260" cy="5044458"/>
          </a:xfrm>
        </p:spPr>
        <p:txBody>
          <a:bodyPr>
            <a:normAutofit fontScale="92500"/>
          </a:bodyPr>
          <a:lstStyle/>
          <a:p>
            <a:r>
              <a:rPr lang="en-US" dirty="0">
                <a:solidFill>
                  <a:schemeClr val="tx1"/>
                </a:solidFill>
              </a:rPr>
              <a:t>Architecture</a:t>
            </a:r>
          </a:p>
          <a:p>
            <a:pPr lvl="1"/>
            <a:r>
              <a:rPr lang="en-US" dirty="0" smtClean="0">
                <a:solidFill>
                  <a:schemeClr val="tx1"/>
                </a:solidFill>
              </a:rPr>
              <a:t>Tightly integrated with local Chef server, uses Crowbar “</a:t>
            </a:r>
            <a:r>
              <a:rPr lang="en-US" dirty="0" err="1" smtClean="0">
                <a:solidFill>
                  <a:schemeClr val="tx1"/>
                </a:solidFill>
              </a:rPr>
              <a:t>databags</a:t>
            </a:r>
            <a:r>
              <a:rPr lang="en-US" dirty="0" smtClean="0">
                <a:solidFill>
                  <a:schemeClr val="tx1"/>
                </a:solidFill>
              </a:rPr>
              <a:t>” for Chef recipes</a:t>
            </a:r>
          </a:p>
          <a:p>
            <a:pPr lvl="1"/>
            <a:r>
              <a:rPr lang="en-US" dirty="0" smtClean="0">
                <a:solidFill>
                  <a:schemeClr val="tx1"/>
                </a:solidFill>
              </a:rPr>
              <a:t>Strong integration with Dell hardware (but not exclusively so)</a:t>
            </a:r>
          </a:p>
          <a:p>
            <a:pPr lvl="2"/>
            <a:r>
              <a:rPr lang="en-US" dirty="0" smtClean="0">
                <a:solidFill>
                  <a:schemeClr val="tx1"/>
                </a:solidFill>
              </a:rPr>
              <a:t>Server BIOS/Firmware settings and RAID configurations</a:t>
            </a:r>
            <a:endParaRPr lang="en-US" dirty="0">
              <a:solidFill>
                <a:schemeClr val="tx1"/>
              </a:solidFill>
            </a:endParaRPr>
          </a:p>
          <a:p>
            <a:r>
              <a:rPr lang="en-US" dirty="0" err="1">
                <a:solidFill>
                  <a:schemeClr val="tx1"/>
                </a:solidFill>
              </a:rPr>
              <a:t>OpenStack</a:t>
            </a:r>
            <a:r>
              <a:rPr lang="en-US" dirty="0">
                <a:solidFill>
                  <a:schemeClr val="tx1"/>
                </a:solidFill>
              </a:rPr>
              <a:t> Topology</a:t>
            </a:r>
          </a:p>
          <a:p>
            <a:pPr lvl="1"/>
            <a:r>
              <a:rPr lang="en-US" dirty="0">
                <a:solidFill>
                  <a:srgbClr val="000000"/>
                </a:solidFill>
              </a:rPr>
              <a:t>Nova Compute, </a:t>
            </a:r>
            <a:r>
              <a:rPr lang="en-US" dirty="0" smtClean="0">
                <a:solidFill>
                  <a:srgbClr val="000000"/>
                </a:solidFill>
              </a:rPr>
              <a:t>Neutron </a:t>
            </a:r>
            <a:r>
              <a:rPr lang="en-US" dirty="0">
                <a:solidFill>
                  <a:srgbClr val="000000"/>
                </a:solidFill>
              </a:rPr>
              <a:t>Networking, Cinder, Horizon, </a:t>
            </a:r>
            <a:r>
              <a:rPr lang="en-US" dirty="0" smtClean="0">
                <a:solidFill>
                  <a:srgbClr val="000000"/>
                </a:solidFill>
              </a:rPr>
              <a:t>Keystone, Glance, Swift</a:t>
            </a:r>
            <a:endParaRPr lang="en-US" dirty="0">
              <a:solidFill>
                <a:srgbClr val="000000"/>
              </a:solidFill>
            </a:endParaRPr>
          </a:p>
          <a:p>
            <a:r>
              <a:rPr lang="en-US" dirty="0">
                <a:solidFill>
                  <a:schemeClr val="tx1"/>
                </a:solidFill>
              </a:rPr>
              <a:t>Comment</a:t>
            </a:r>
          </a:p>
          <a:p>
            <a:pPr lvl="1"/>
            <a:r>
              <a:rPr lang="en-US" dirty="0" smtClean="0">
                <a:solidFill>
                  <a:schemeClr val="tx1"/>
                </a:solidFill>
              </a:rPr>
              <a:t>Good level of features “bubbled up” to UI of </a:t>
            </a:r>
            <a:r>
              <a:rPr lang="en-US" dirty="0" err="1" smtClean="0">
                <a:solidFill>
                  <a:schemeClr val="tx1"/>
                </a:solidFill>
              </a:rPr>
              <a:t>OpenStack</a:t>
            </a:r>
            <a:r>
              <a:rPr lang="en-US" dirty="0" smtClean="0">
                <a:solidFill>
                  <a:schemeClr val="tx1"/>
                </a:solidFill>
              </a:rPr>
              <a:t> parameters</a:t>
            </a:r>
          </a:p>
          <a:p>
            <a:pPr lvl="1"/>
            <a:r>
              <a:rPr lang="en-US" dirty="0" smtClean="0">
                <a:solidFill>
                  <a:schemeClr val="tx1"/>
                </a:solidFill>
              </a:rPr>
              <a:t>Very fast time to full </a:t>
            </a:r>
            <a:r>
              <a:rPr lang="en-US" dirty="0" err="1" smtClean="0">
                <a:solidFill>
                  <a:schemeClr val="tx1"/>
                </a:solidFill>
              </a:rPr>
              <a:t>OpenStack</a:t>
            </a:r>
            <a:r>
              <a:rPr lang="en-US" dirty="0" smtClean="0">
                <a:solidFill>
                  <a:schemeClr val="tx1"/>
                </a:solidFill>
              </a:rPr>
              <a:t> cluster implementation “out of the box”</a:t>
            </a:r>
          </a:p>
          <a:p>
            <a:pPr lvl="1"/>
            <a:r>
              <a:rPr lang="en-US" dirty="0">
                <a:solidFill>
                  <a:schemeClr val="tx1"/>
                </a:solidFill>
              </a:rPr>
              <a:t>Crowbar 2 separates </a:t>
            </a:r>
            <a:r>
              <a:rPr lang="en-US" dirty="0" err="1">
                <a:solidFill>
                  <a:schemeClr val="tx1"/>
                </a:solidFill>
              </a:rPr>
              <a:t>DevOps</a:t>
            </a:r>
            <a:r>
              <a:rPr lang="en-US" dirty="0">
                <a:solidFill>
                  <a:schemeClr val="tx1"/>
                </a:solidFill>
              </a:rPr>
              <a:t> from framework, future support for other </a:t>
            </a:r>
            <a:r>
              <a:rPr lang="en-US" dirty="0" err="1">
                <a:solidFill>
                  <a:schemeClr val="tx1"/>
                </a:solidFill>
              </a:rPr>
              <a:t>DevOps</a:t>
            </a:r>
            <a:r>
              <a:rPr lang="en-US" dirty="0">
                <a:solidFill>
                  <a:schemeClr val="tx1"/>
                </a:solidFill>
              </a:rPr>
              <a:t> </a:t>
            </a:r>
            <a:r>
              <a:rPr lang="en-US" dirty="0" smtClean="0">
                <a:solidFill>
                  <a:schemeClr val="tx1"/>
                </a:solidFill>
              </a:rPr>
              <a:t>tools, implements large scale cluster builds with High Availability</a:t>
            </a:r>
          </a:p>
          <a:p>
            <a:pPr marL="0" indent="0">
              <a:buNone/>
            </a:pPr>
            <a:endParaRPr lang="en-US" dirty="0" smtClean="0">
              <a:solidFill>
                <a:schemeClr val="accent4">
                  <a:lumMod val="50000"/>
                </a:schemeClr>
              </a:solidFill>
            </a:endParaRPr>
          </a:p>
          <a:p>
            <a:endParaRPr lang="en-US" dirty="0">
              <a:solidFill>
                <a:schemeClr val="accent4">
                  <a:lumMod val="50000"/>
                </a:schemeClr>
              </a:solidFill>
            </a:endParaRPr>
          </a:p>
          <a:p>
            <a:endParaRPr lang="en-US" dirty="0" smtClean="0">
              <a:solidFill>
                <a:schemeClr val="accent4">
                  <a:lumMod val="50000"/>
                </a:schemeClr>
              </a:solidFill>
            </a:endParaRPr>
          </a:p>
          <a:p>
            <a:endParaRPr lang="en-US" dirty="0" smtClean="0">
              <a:solidFill>
                <a:schemeClr val="accent4">
                  <a:lumMod val="50000"/>
                </a:schemeClr>
              </a:solidFill>
            </a:endParaRPr>
          </a:p>
          <a:p>
            <a:endParaRPr lang="en-US" dirty="0" smtClean="0">
              <a:solidFill>
                <a:schemeClr val="accent4">
                  <a:lumMod val="50000"/>
                </a:schemeClr>
              </a:solidFill>
            </a:endParaRPr>
          </a:p>
          <a:p>
            <a:endParaRPr lang="en-US" dirty="0" smtClean="0">
              <a:solidFill>
                <a:schemeClr val="accent4">
                  <a:lumMod val="50000"/>
                </a:schemeClr>
              </a:solidFill>
            </a:endParaRPr>
          </a:p>
        </p:txBody>
      </p:sp>
      <p:sp>
        <p:nvSpPr>
          <p:cNvPr id="4" name="Footer Placeholder 3"/>
          <p:cNvSpPr>
            <a:spLocks noGrp="1"/>
          </p:cNvSpPr>
          <p:nvPr>
            <p:ph type="ftr" sz="quarter" idx="10"/>
          </p:nvPr>
        </p:nvSpPr>
        <p:spPr/>
        <p:txBody>
          <a:bodyPr/>
          <a:lstStyle/>
          <a:p>
            <a:pPr>
              <a:defRPr/>
            </a:pPr>
            <a:r>
              <a:rPr lang="en-US" dirty="0"/>
              <a:t>Symantec Cloud 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19</a:t>
            </a:fld>
            <a:endParaRPr lang="en-US" dirty="0"/>
          </a:p>
        </p:txBody>
      </p:sp>
    </p:spTree>
    <p:extLst>
      <p:ext uri="{BB962C8B-B14F-4D97-AF65-F5344CB8AC3E}">
        <p14:creationId xmlns:p14="http://schemas.microsoft.com/office/powerpoint/2010/main" val="37013667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Agenda</a:t>
            </a:r>
            <a:endParaRPr lang="en-US" dirty="0"/>
          </a:p>
        </p:txBody>
      </p:sp>
      <p:sp>
        <p:nvSpPr>
          <p:cNvPr id="3" name="Content Placeholder 2"/>
          <p:cNvSpPr>
            <a:spLocks noGrp="1"/>
          </p:cNvSpPr>
          <p:nvPr>
            <p:ph idx="1"/>
          </p:nvPr>
        </p:nvSpPr>
        <p:spPr>
          <a:xfrm>
            <a:off x="824982" y="1084943"/>
            <a:ext cx="7723914" cy="5273575"/>
          </a:xfrm>
        </p:spPr>
        <p:txBody>
          <a:bodyPr>
            <a:normAutofit/>
          </a:bodyPr>
          <a:lstStyle/>
          <a:p>
            <a:pPr>
              <a:lnSpc>
                <a:spcPct val="80000"/>
              </a:lnSpc>
            </a:pPr>
            <a:r>
              <a:rPr lang="en-US" sz="2800" dirty="0" smtClean="0"/>
              <a:t>About Symantec and Us</a:t>
            </a:r>
          </a:p>
          <a:p>
            <a:pPr>
              <a:lnSpc>
                <a:spcPct val="80000"/>
              </a:lnSpc>
            </a:pPr>
            <a:r>
              <a:rPr lang="en-US" sz="2800" dirty="0" smtClean="0"/>
              <a:t>What </a:t>
            </a:r>
            <a:r>
              <a:rPr lang="en-US" sz="2800" dirty="0"/>
              <a:t>is Symantec Doing?</a:t>
            </a:r>
          </a:p>
          <a:p>
            <a:pPr>
              <a:lnSpc>
                <a:spcPct val="80000"/>
              </a:lnSpc>
            </a:pPr>
            <a:r>
              <a:rPr lang="en-US" sz="2800" dirty="0" smtClean="0"/>
              <a:t>Proof-of-Concept </a:t>
            </a:r>
            <a:r>
              <a:rPr lang="en-US" sz="2800" dirty="0"/>
              <a:t>Tools Requirements</a:t>
            </a:r>
          </a:p>
          <a:p>
            <a:pPr>
              <a:lnSpc>
                <a:spcPct val="80000"/>
              </a:lnSpc>
            </a:pPr>
            <a:r>
              <a:rPr lang="en-US" sz="2800" dirty="0" smtClean="0"/>
              <a:t>Success Criteria</a:t>
            </a:r>
          </a:p>
          <a:p>
            <a:pPr>
              <a:lnSpc>
                <a:spcPct val="80000"/>
              </a:lnSpc>
            </a:pPr>
            <a:r>
              <a:rPr lang="en-US" sz="2800" dirty="0" smtClean="0"/>
              <a:t>Testing Plan and Design</a:t>
            </a:r>
          </a:p>
          <a:p>
            <a:pPr>
              <a:lnSpc>
                <a:spcPct val="80000"/>
              </a:lnSpc>
            </a:pPr>
            <a:r>
              <a:rPr lang="en-US" sz="2800" dirty="0" smtClean="0"/>
              <a:t>Provisioning Evaluation</a:t>
            </a:r>
          </a:p>
          <a:p>
            <a:pPr lvl="1">
              <a:lnSpc>
                <a:spcPct val="60000"/>
              </a:lnSpc>
            </a:pPr>
            <a:r>
              <a:rPr lang="en-US" dirty="0" smtClean="0"/>
              <a:t>Frameworks Tested</a:t>
            </a:r>
          </a:p>
          <a:p>
            <a:pPr lvl="1">
              <a:lnSpc>
                <a:spcPct val="60000"/>
              </a:lnSpc>
            </a:pPr>
            <a:r>
              <a:rPr lang="en-US" dirty="0" smtClean="0"/>
              <a:t>Things Not Tested</a:t>
            </a:r>
          </a:p>
          <a:p>
            <a:pPr lvl="1">
              <a:lnSpc>
                <a:spcPct val="60000"/>
              </a:lnSpc>
            </a:pPr>
            <a:r>
              <a:rPr lang="en-US" dirty="0" smtClean="0"/>
              <a:t>The Tools Tested</a:t>
            </a:r>
          </a:p>
          <a:p>
            <a:pPr lvl="1">
              <a:lnSpc>
                <a:spcPct val="60000"/>
              </a:lnSpc>
            </a:pPr>
            <a:r>
              <a:rPr lang="en-US" dirty="0" smtClean="0"/>
              <a:t>Testing </a:t>
            </a:r>
            <a:r>
              <a:rPr lang="en-US" dirty="0" err="1" smtClean="0"/>
              <a:t>OpenStack</a:t>
            </a:r>
            <a:endParaRPr lang="en-US" dirty="0"/>
          </a:p>
          <a:p>
            <a:pPr>
              <a:lnSpc>
                <a:spcPct val="80000"/>
              </a:lnSpc>
            </a:pPr>
            <a:r>
              <a:rPr lang="en-US" sz="2800" dirty="0" smtClean="0"/>
              <a:t>Summary</a:t>
            </a:r>
          </a:p>
          <a:p>
            <a:pPr>
              <a:lnSpc>
                <a:spcPct val="80000"/>
              </a:lnSpc>
            </a:pPr>
            <a:r>
              <a:rPr lang="en-US" sz="2800" dirty="0" smtClean="0"/>
              <a:t>Appendix</a:t>
            </a:r>
            <a:endParaRPr lang="en-US" sz="2800" dirty="0"/>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a:t>
            </a:r>
            <a:r>
              <a:rPr lang="en-US" dirty="0" smtClean="0"/>
              <a:t>Engineering</a:t>
            </a:r>
            <a:endParaRPr lang="en-US" dirty="0"/>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2</a:t>
            </a:fld>
            <a:endParaRPr lang="en-US" dirty="0"/>
          </a:p>
        </p:txBody>
      </p:sp>
    </p:spTree>
    <p:extLst>
      <p:ext uri="{BB962C8B-B14F-4D97-AF65-F5344CB8AC3E}">
        <p14:creationId xmlns:p14="http://schemas.microsoft.com/office/powerpoint/2010/main" val="1999925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r>
            <a:br>
              <a:rPr lang="en-US" dirty="0" smtClean="0"/>
            </a:br>
            <a:r>
              <a:rPr lang="en-US" dirty="0"/>
              <a:t>Provisioning </a:t>
            </a:r>
            <a:r>
              <a:rPr lang="en-US" dirty="0" smtClean="0"/>
              <a:t>Evaluation: Foreman </a:t>
            </a:r>
            <a:r>
              <a:rPr lang="en-US" dirty="0" err="1" smtClean="0"/>
              <a:t>ver</a:t>
            </a:r>
            <a:r>
              <a:rPr lang="en-US" dirty="0" smtClean="0"/>
              <a:t> 1.2.0	</a:t>
            </a:r>
            <a:endParaRPr lang="en-US" dirty="0"/>
          </a:p>
        </p:txBody>
      </p:sp>
      <p:sp>
        <p:nvSpPr>
          <p:cNvPr id="3" name="Content Placeholder 2"/>
          <p:cNvSpPr>
            <a:spLocks noGrp="1"/>
          </p:cNvSpPr>
          <p:nvPr>
            <p:ph idx="1"/>
          </p:nvPr>
        </p:nvSpPr>
        <p:spPr>
          <a:xfrm>
            <a:off x="597750" y="1219200"/>
            <a:ext cx="7933260" cy="4953000"/>
          </a:xfrm>
        </p:spPr>
        <p:txBody>
          <a:bodyPr>
            <a:normAutofit/>
          </a:bodyPr>
          <a:lstStyle/>
          <a:p>
            <a:r>
              <a:rPr lang="en-US" dirty="0" smtClean="0">
                <a:solidFill>
                  <a:schemeClr val="tx1"/>
                </a:solidFill>
              </a:rPr>
              <a:t>Architecture</a:t>
            </a:r>
          </a:p>
          <a:p>
            <a:pPr lvl="1"/>
            <a:r>
              <a:rPr lang="en-US" dirty="0" smtClean="0">
                <a:solidFill>
                  <a:schemeClr val="tx1"/>
                </a:solidFill>
              </a:rPr>
              <a:t>Strong distributed model (via “smart proxies”)</a:t>
            </a:r>
          </a:p>
          <a:p>
            <a:pPr lvl="1"/>
            <a:r>
              <a:rPr lang="en-US" dirty="0" smtClean="0">
                <a:solidFill>
                  <a:schemeClr val="tx1"/>
                </a:solidFill>
              </a:rPr>
              <a:t>Uses Puppet for </a:t>
            </a:r>
            <a:r>
              <a:rPr lang="en-US" dirty="0" err="1" smtClean="0">
                <a:solidFill>
                  <a:schemeClr val="tx1"/>
                </a:solidFill>
              </a:rPr>
              <a:t>OpenStack</a:t>
            </a:r>
            <a:r>
              <a:rPr lang="en-US" dirty="0" smtClean="0">
                <a:solidFill>
                  <a:schemeClr val="tx1"/>
                </a:solidFill>
              </a:rPr>
              <a:t> deployment</a:t>
            </a:r>
            <a:endParaRPr lang="en-US" dirty="0">
              <a:solidFill>
                <a:schemeClr val="tx1"/>
              </a:solidFill>
            </a:endParaRPr>
          </a:p>
          <a:p>
            <a:r>
              <a:rPr lang="en-US" dirty="0" err="1" smtClean="0">
                <a:solidFill>
                  <a:schemeClr val="tx1"/>
                </a:solidFill>
              </a:rPr>
              <a:t>OpenStack</a:t>
            </a:r>
            <a:r>
              <a:rPr lang="en-US" dirty="0" smtClean="0">
                <a:solidFill>
                  <a:schemeClr val="tx1"/>
                </a:solidFill>
              </a:rPr>
              <a:t> </a:t>
            </a:r>
            <a:r>
              <a:rPr lang="en-US" dirty="0">
                <a:solidFill>
                  <a:schemeClr val="tx1"/>
                </a:solidFill>
              </a:rPr>
              <a:t>Topology</a:t>
            </a:r>
          </a:p>
          <a:p>
            <a:pPr lvl="1"/>
            <a:r>
              <a:rPr lang="en-US" dirty="0">
                <a:solidFill>
                  <a:srgbClr val="000000"/>
                </a:solidFill>
              </a:rPr>
              <a:t>Nova Compute, </a:t>
            </a:r>
            <a:r>
              <a:rPr lang="en-US" dirty="0" smtClean="0">
                <a:solidFill>
                  <a:srgbClr val="000000"/>
                </a:solidFill>
              </a:rPr>
              <a:t>Neutron Networking</a:t>
            </a:r>
            <a:r>
              <a:rPr lang="en-US" dirty="0">
                <a:solidFill>
                  <a:srgbClr val="000000"/>
                </a:solidFill>
              </a:rPr>
              <a:t>, Cinder, Horizon, </a:t>
            </a:r>
            <a:r>
              <a:rPr lang="en-US" dirty="0" smtClean="0">
                <a:solidFill>
                  <a:srgbClr val="000000"/>
                </a:solidFill>
              </a:rPr>
              <a:t>Keystone, Glance, Swift</a:t>
            </a:r>
            <a:endParaRPr lang="en-US" dirty="0">
              <a:solidFill>
                <a:srgbClr val="000000"/>
              </a:solidFill>
            </a:endParaRPr>
          </a:p>
          <a:p>
            <a:r>
              <a:rPr lang="en-US" dirty="0" smtClean="0">
                <a:solidFill>
                  <a:schemeClr val="tx1"/>
                </a:solidFill>
              </a:rPr>
              <a:t>Comment</a:t>
            </a:r>
            <a:endParaRPr lang="en-US" dirty="0">
              <a:solidFill>
                <a:schemeClr val="tx1"/>
              </a:solidFill>
            </a:endParaRPr>
          </a:p>
          <a:p>
            <a:pPr lvl="1"/>
            <a:r>
              <a:rPr lang="en-US" dirty="0" smtClean="0">
                <a:solidFill>
                  <a:schemeClr val="tx1"/>
                </a:solidFill>
              </a:rPr>
              <a:t>Requires </a:t>
            </a:r>
            <a:r>
              <a:rPr lang="en-US" dirty="0" smtClean="0">
                <a:solidFill>
                  <a:schemeClr val="tx1"/>
                </a:solidFill>
              </a:rPr>
              <a:t>customization to build deployment framework</a:t>
            </a:r>
            <a:endParaRPr lang="en-US" dirty="0" smtClean="0">
              <a:solidFill>
                <a:schemeClr val="tx1"/>
              </a:solidFill>
            </a:endParaRPr>
          </a:p>
          <a:p>
            <a:pPr lvl="1"/>
            <a:r>
              <a:rPr lang="en-US" dirty="0" smtClean="0">
                <a:solidFill>
                  <a:schemeClr val="tx1"/>
                </a:solidFill>
              </a:rPr>
              <a:t>Well supported in community for deployment implementations</a:t>
            </a:r>
            <a:endParaRPr lang="en-US" dirty="0">
              <a:solidFill>
                <a:schemeClr val="tx1"/>
              </a:solidFill>
            </a:endParaRPr>
          </a:p>
          <a:p>
            <a:pPr lvl="1"/>
            <a:r>
              <a:rPr lang="en-US" dirty="0" smtClean="0">
                <a:solidFill>
                  <a:schemeClr val="tx1"/>
                </a:solidFill>
              </a:rPr>
              <a:t>Integrates with Puppet (as ENC), and </a:t>
            </a:r>
            <a:r>
              <a:rPr lang="en-US" dirty="0" err="1" smtClean="0">
                <a:solidFill>
                  <a:schemeClr val="tx1"/>
                </a:solidFill>
              </a:rPr>
              <a:t>Rundeck</a:t>
            </a:r>
            <a:r>
              <a:rPr lang="en-US" dirty="0" smtClean="0">
                <a:solidFill>
                  <a:schemeClr val="tx1"/>
                </a:solidFill>
              </a:rPr>
              <a:t> </a:t>
            </a:r>
            <a:endParaRPr lang="en-US" dirty="0">
              <a:solidFill>
                <a:schemeClr val="tx1"/>
              </a:solidFill>
            </a:endParaRPr>
          </a:p>
          <a:p>
            <a:endParaRPr lang="en-US" dirty="0" smtClean="0">
              <a:solidFill>
                <a:srgbClr val="000000"/>
              </a:solidFill>
            </a:endParaRPr>
          </a:p>
          <a:p>
            <a:endParaRPr lang="en-US" dirty="0">
              <a:solidFill>
                <a:schemeClr val="accent4">
                  <a:lumMod val="50000"/>
                </a:schemeClr>
              </a:solidFill>
            </a:endParaRPr>
          </a:p>
          <a:p>
            <a:endParaRPr lang="en-US" dirty="0" smtClean="0">
              <a:solidFill>
                <a:schemeClr val="accent4">
                  <a:lumMod val="50000"/>
                </a:schemeClr>
              </a:solidFill>
            </a:endParaRPr>
          </a:p>
          <a:p>
            <a:endParaRPr lang="en-US" dirty="0" smtClean="0">
              <a:solidFill>
                <a:schemeClr val="accent4">
                  <a:lumMod val="50000"/>
                </a:schemeClr>
              </a:solidFill>
            </a:endParaRPr>
          </a:p>
          <a:p>
            <a:endParaRPr lang="en-US" dirty="0" smtClean="0">
              <a:solidFill>
                <a:schemeClr val="accent4">
                  <a:lumMod val="50000"/>
                </a:schemeClr>
              </a:solidFill>
            </a:endParaRPr>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20</a:t>
            </a:fld>
            <a:endParaRPr lang="en-US" dirty="0"/>
          </a:p>
        </p:txBody>
      </p:sp>
    </p:spTree>
    <p:extLst>
      <p:ext uri="{BB962C8B-B14F-4D97-AF65-F5344CB8AC3E}">
        <p14:creationId xmlns:p14="http://schemas.microsoft.com/office/powerpoint/2010/main" val="25868094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r>
            <a:br>
              <a:rPr lang="en-US" dirty="0" smtClean="0"/>
            </a:br>
            <a:r>
              <a:rPr lang="en-US" dirty="0"/>
              <a:t>Provisioning </a:t>
            </a:r>
            <a:r>
              <a:rPr lang="en-US" dirty="0" smtClean="0"/>
              <a:t>Evaluation: Rackspace </a:t>
            </a:r>
            <a:r>
              <a:rPr lang="en-US" dirty="0" err="1" smtClean="0"/>
              <a:t>Priv</a:t>
            </a:r>
            <a:r>
              <a:rPr lang="en-US" dirty="0" smtClean="0"/>
              <a:t> Cloud </a:t>
            </a:r>
            <a:r>
              <a:rPr lang="en-US" dirty="0" err="1" smtClean="0"/>
              <a:t>ver</a:t>
            </a:r>
            <a:r>
              <a:rPr lang="en-US" dirty="0" smtClean="0"/>
              <a:t> 4.1.0</a:t>
            </a:r>
            <a:endParaRPr lang="en-US" dirty="0"/>
          </a:p>
        </p:txBody>
      </p:sp>
      <p:sp>
        <p:nvSpPr>
          <p:cNvPr id="3" name="Content Placeholder 2"/>
          <p:cNvSpPr>
            <a:spLocks noGrp="1"/>
          </p:cNvSpPr>
          <p:nvPr>
            <p:ph idx="1"/>
          </p:nvPr>
        </p:nvSpPr>
        <p:spPr>
          <a:xfrm>
            <a:off x="615636" y="1219200"/>
            <a:ext cx="7933260" cy="4953000"/>
          </a:xfrm>
        </p:spPr>
        <p:txBody>
          <a:bodyPr>
            <a:normAutofit/>
          </a:bodyPr>
          <a:lstStyle/>
          <a:p>
            <a:r>
              <a:rPr lang="en-US" dirty="0">
                <a:solidFill>
                  <a:schemeClr val="tx1"/>
                </a:solidFill>
              </a:rPr>
              <a:t>Architecture</a:t>
            </a:r>
          </a:p>
          <a:p>
            <a:pPr lvl="1"/>
            <a:r>
              <a:rPr lang="en-US" dirty="0" smtClean="0">
                <a:solidFill>
                  <a:schemeClr val="tx1"/>
                </a:solidFill>
              </a:rPr>
              <a:t>Implemented via Chef recipes</a:t>
            </a:r>
          </a:p>
          <a:p>
            <a:pPr lvl="1"/>
            <a:r>
              <a:rPr lang="en-US" dirty="0" smtClean="0">
                <a:solidFill>
                  <a:schemeClr val="tx1"/>
                </a:solidFill>
              </a:rPr>
              <a:t>Requires provisioned host OS for deployment</a:t>
            </a:r>
            <a:endParaRPr lang="en-US" dirty="0">
              <a:solidFill>
                <a:schemeClr val="tx1"/>
              </a:solidFill>
            </a:endParaRPr>
          </a:p>
          <a:p>
            <a:r>
              <a:rPr lang="en-US" dirty="0" err="1">
                <a:solidFill>
                  <a:schemeClr val="tx1"/>
                </a:solidFill>
              </a:rPr>
              <a:t>OpenStack</a:t>
            </a:r>
            <a:r>
              <a:rPr lang="en-US" dirty="0">
                <a:solidFill>
                  <a:schemeClr val="tx1"/>
                </a:solidFill>
              </a:rPr>
              <a:t> Topology</a:t>
            </a:r>
          </a:p>
          <a:p>
            <a:pPr lvl="1"/>
            <a:r>
              <a:rPr lang="en-US" dirty="0">
                <a:solidFill>
                  <a:srgbClr val="000000"/>
                </a:solidFill>
              </a:rPr>
              <a:t>Nova Compute, Nova Networking, Cinder, Horizon, </a:t>
            </a:r>
            <a:r>
              <a:rPr lang="en-US" dirty="0" smtClean="0">
                <a:solidFill>
                  <a:srgbClr val="000000"/>
                </a:solidFill>
              </a:rPr>
              <a:t>Keystone, Glance, Swift</a:t>
            </a:r>
            <a:endParaRPr lang="en-US" dirty="0">
              <a:solidFill>
                <a:srgbClr val="000000"/>
              </a:solidFill>
            </a:endParaRPr>
          </a:p>
          <a:p>
            <a:r>
              <a:rPr lang="en-US" dirty="0" smtClean="0">
                <a:solidFill>
                  <a:schemeClr val="tx1"/>
                </a:solidFill>
              </a:rPr>
              <a:t>Comment</a:t>
            </a:r>
            <a:endParaRPr lang="en-US" dirty="0">
              <a:solidFill>
                <a:schemeClr val="tx1"/>
              </a:solidFill>
            </a:endParaRPr>
          </a:p>
          <a:p>
            <a:pPr lvl="1"/>
            <a:r>
              <a:rPr lang="en-US" dirty="0" smtClean="0">
                <a:solidFill>
                  <a:schemeClr val="tx1"/>
                </a:solidFill>
              </a:rPr>
              <a:t>Recommended install uses Nova Networking</a:t>
            </a:r>
          </a:p>
          <a:p>
            <a:pPr lvl="2"/>
            <a:r>
              <a:rPr lang="en-US" dirty="0" smtClean="0">
                <a:solidFill>
                  <a:schemeClr val="tx1"/>
                </a:solidFill>
              </a:rPr>
              <a:t>L3 agent in Neutron single point of failure</a:t>
            </a:r>
          </a:p>
          <a:p>
            <a:pPr lvl="1"/>
            <a:r>
              <a:rPr lang="en-US" dirty="0" smtClean="0">
                <a:solidFill>
                  <a:schemeClr val="tx1"/>
                </a:solidFill>
              </a:rPr>
              <a:t>Did implement Neutron networking as well</a:t>
            </a:r>
          </a:p>
          <a:p>
            <a:pPr lvl="1"/>
            <a:endParaRPr lang="en-US" dirty="0">
              <a:solidFill>
                <a:srgbClr val="000000"/>
              </a:solidFill>
            </a:endParaRPr>
          </a:p>
          <a:p>
            <a:endParaRPr lang="en-US" dirty="0" smtClean="0">
              <a:solidFill>
                <a:schemeClr val="accent4">
                  <a:lumMod val="50000"/>
                </a:schemeClr>
              </a:solidFill>
            </a:endParaRPr>
          </a:p>
          <a:p>
            <a:endParaRPr lang="en-US" dirty="0" smtClean="0">
              <a:solidFill>
                <a:schemeClr val="accent4">
                  <a:lumMod val="50000"/>
                </a:schemeClr>
              </a:solidFill>
            </a:endParaRPr>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21</a:t>
            </a:fld>
            <a:endParaRPr lang="en-US" dirty="0"/>
          </a:p>
        </p:txBody>
      </p:sp>
    </p:spTree>
    <p:extLst>
      <p:ext uri="{BB962C8B-B14F-4D97-AF65-F5344CB8AC3E}">
        <p14:creationId xmlns:p14="http://schemas.microsoft.com/office/powerpoint/2010/main" val="37564686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bwMode="ltGray">
          <a:xfrm>
            <a:off x="380999" y="4427584"/>
            <a:ext cx="3166030" cy="1659900"/>
          </a:xfrm>
          <a:prstGeom prst="rect">
            <a:avLst/>
          </a:prstGeom>
          <a:noFill/>
          <a:ln w="9525">
            <a:solidFill>
              <a:schemeClr val="accent2"/>
            </a:solidFill>
            <a:miter lim="800000"/>
            <a:headEnd/>
            <a:tailEnd/>
          </a:ln>
        </p:spPr>
        <p:txBody>
          <a:bodyPr wrap="square" lIns="91419" tIns="45710" rIns="91419" bIns="45710" rtlCol="0" anchor="t" anchorCtr="0">
            <a:noAutofit/>
          </a:bodyPr>
          <a:lstStyle/>
          <a:p>
            <a:pPr>
              <a:lnSpc>
                <a:spcPct val="90000"/>
              </a:lnSpc>
              <a:spcBef>
                <a:spcPts val="0"/>
              </a:spcBef>
              <a:spcAft>
                <a:spcPts val="800"/>
              </a:spcAft>
            </a:pPr>
            <a:endParaRPr lang="en-US" sz="2000" dirty="0" err="1" smtClean="0">
              <a:solidFill>
                <a:schemeClr val="bg2">
                  <a:lumMod val="50000"/>
                </a:schemeClr>
              </a:solidFill>
              <a:latin typeface="Calibri" pitchFamily="34" charset="0"/>
            </a:endParaRPr>
          </a:p>
        </p:txBody>
      </p:sp>
      <p:sp>
        <p:nvSpPr>
          <p:cNvPr id="2" name="Title 1"/>
          <p:cNvSpPr>
            <a:spLocks noGrp="1"/>
          </p:cNvSpPr>
          <p:nvPr>
            <p:ph type="title"/>
          </p:nvPr>
        </p:nvSpPr>
        <p:spPr/>
        <p:txBody>
          <a:bodyPr anchor="ctr"/>
          <a:lstStyle/>
          <a:p>
            <a:r>
              <a:rPr lang="en-US" dirty="0" smtClean="0"/>
              <a:t/>
            </a:r>
            <a:br>
              <a:rPr lang="en-US" dirty="0" smtClean="0"/>
            </a:br>
            <a:r>
              <a:rPr lang="en-US" dirty="0"/>
              <a:t>Provisioning </a:t>
            </a:r>
            <a:r>
              <a:rPr lang="en-US" dirty="0" smtClean="0"/>
              <a:t>Evaluation: The Results</a:t>
            </a:r>
            <a:endParaRPr lang="en-US" dirty="0"/>
          </a:p>
        </p:txBody>
      </p:sp>
      <p:sp>
        <p:nvSpPr>
          <p:cNvPr id="3" name="Content Placeholder 2"/>
          <p:cNvSpPr>
            <a:spLocks noGrp="1"/>
          </p:cNvSpPr>
          <p:nvPr>
            <p:ph idx="1"/>
          </p:nvPr>
        </p:nvSpPr>
        <p:spPr>
          <a:xfrm>
            <a:off x="615636" y="1219200"/>
            <a:ext cx="7933260" cy="4953000"/>
          </a:xfrm>
        </p:spPr>
        <p:txBody>
          <a:bodyPr>
            <a:normAutofit/>
          </a:bodyPr>
          <a:lstStyle/>
          <a:p>
            <a:endParaRPr lang="en-US" dirty="0">
              <a:solidFill>
                <a:srgbClr val="000000"/>
              </a:solidFill>
            </a:endParaRPr>
          </a:p>
          <a:p>
            <a:endParaRPr lang="en-US" dirty="0" smtClean="0">
              <a:solidFill>
                <a:schemeClr val="accent4">
                  <a:lumMod val="50000"/>
                </a:schemeClr>
              </a:solidFill>
            </a:endParaRPr>
          </a:p>
          <a:p>
            <a:endParaRPr lang="en-US" dirty="0" smtClean="0">
              <a:solidFill>
                <a:schemeClr val="accent4">
                  <a:lumMod val="50000"/>
                </a:schemeClr>
              </a:solidFill>
            </a:endParaRPr>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22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69528939"/>
              </p:ext>
            </p:extLst>
          </p:nvPr>
        </p:nvGraphicFramePr>
        <p:xfrm>
          <a:off x="381000" y="1219200"/>
          <a:ext cx="8321784" cy="2472948"/>
        </p:xfrm>
        <a:graphic>
          <a:graphicData uri="http://schemas.openxmlformats.org/drawingml/2006/table">
            <a:tbl>
              <a:tblPr firstRow="1" bandRow="1">
                <a:tableStyleId>{72833802-FEF1-4C79-8D5D-14CF1EAF98D9}</a:tableStyleId>
              </a:tblPr>
              <a:tblGrid>
                <a:gridCol w="1819472"/>
                <a:gridCol w="954456"/>
                <a:gridCol w="1386964"/>
                <a:gridCol w="1386964"/>
                <a:gridCol w="1386964"/>
                <a:gridCol w="1386964"/>
              </a:tblGrid>
              <a:tr h="412158">
                <a:tc>
                  <a:txBody>
                    <a:bodyPr/>
                    <a:lstStyle/>
                    <a:p>
                      <a:r>
                        <a:rPr lang="en-US" dirty="0" smtClean="0">
                          <a:solidFill>
                            <a:schemeClr val="tx1"/>
                          </a:solidFill>
                        </a:rPr>
                        <a:t>Tool</a:t>
                      </a:r>
                      <a:endParaRPr lang="en-US" dirty="0">
                        <a:solidFill>
                          <a:schemeClr val="tx1"/>
                        </a:solidFill>
                      </a:endParaRPr>
                    </a:p>
                  </a:txBody>
                  <a:tcPr>
                    <a:solidFill>
                      <a:schemeClr val="accent2"/>
                    </a:solidFill>
                  </a:tcPr>
                </a:tc>
                <a:tc>
                  <a:txBody>
                    <a:bodyPr/>
                    <a:lstStyle/>
                    <a:p>
                      <a:pPr algn="l"/>
                      <a:r>
                        <a:rPr lang="en-US" dirty="0" smtClean="0">
                          <a:solidFill>
                            <a:schemeClr val="tx1"/>
                          </a:solidFill>
                        </a:rPr>
                        <a:t> TTC *      </a:t>
                      </a:r>
                      <a:endParaRPr lang="en-US" dirty="0">
                        <a:solidFill>
                          <a:schemeClr val="tx1"/>
                        </a:solidFill>
                      </a:endParaRPr>
                    </a:p>
                  </a:txBody>
                  <a:tcPr>
                    <a:solidFill>
                      <a:schemeClr val="accent2"/>
                    </a:solidFill>
                  </a:tcPr>
                </a:tc>
                <a:tc>
                  <a:txBody>
                    <a:bodyPr/>
                    <a:lstStyle/>
                    <a:p>
                      <a:r>
                        <a:rPr lang="en-US" dirty="0" smtClean="0">
                          <a:solidFill>
                            <a:schemeClr val="tx1"/>
                          </a:solidFill>
                        </a:rPr>
                        <a:t>Capabilities</a:t>
                      </a:r>
                      <a:endParaRPr lang="en-US" dirty="0">
                        <a:solidFill>
                          <a:schemeClr val="tx1"/>
                        </a:solidFill>
                      </a:endParaRPr>
                    </a:p>
                  </a:txBody>
                  <a:tcPr>
                    <a:solidFill>
                      <a:schemeClr val="accent2"/>
                    </a:solidFill>
                  </a:tcPr>
                </a:tc>
                <a:tc>
                  <a:txBody>
                    <a:bodyPr/>
                    <a:lstStyle/>
                    <a:p>
                      <a:r>
                        <a:rPr lang="en-US" dirty="0" smtClean="0">
                          <a:solidFill>
                            <a:schemeClr val="tx1"/>
                          </a:solidFill>
                        </a:rPr>
                        <a:t>  Resiliency</a:t>
                      </a:r>
                      <a:endParaRPr lang="en-US" dirty="0">
                        <a:solidFill>
                          <a:schemeClr val="tx1"/>
                        </a:solidFill>
                      </a:endParaRPr>
                    </a:p>
                  </a:txBody>
                  <a:tcPr>
                    <a:solidFill>
                      <a:schemeClr val="accent2"/>
                    </a:solidFill>
                  </a:tcPr>
                </a:tc>
                <a:tc>
                  <a:txBody>
                    <a:bodyPr/>
                    <a:lstStyle/>
                    <a:p>
                      <a:r>
                        <a:rPr lang="en-US" dirty="0" smtClean="0">
                          <a:solidFill>
                            <a:schemeClr val="tx1"/>
                          </a:solidFill>
                        </a:rPr>
                        <a:t>Complexity</a:t>
                      </a:r>
                      <a:endParaRPr lang="en-US" dirty="0">
                        <a:solidFill>
                          <a:schemeClr val="tx1"/>
                        </a:solidFill>
                      </a:endParaRPr>
                    </a:p>
                  </a:txBody>
                  <a:tcPr>
                    <a:solidFill>
                      <a:schemeClr val="accent2"/>
                    </a:solidFill>
                  </a:tcPr>
                </a:tc>
                <a:tc>
                  <a:txBody>
                    <a:bodyPr/>
                    <a:lstStyle/>
                    <a:p>
                      <a:r>
                        <a:rPr lang="en-US" dirty="0" smtClean="0">
                          <a:solidFill>
                            <a:schemeClr val="tx1"/>
                          </a:solidFill>
                        </a:rPr>
                        <a:t>Version</a:t>
                      </a:r>
                      <a:endParaRPr lang="en-US" dirty="0">
                        <a:solidFill>
                          <a:schemeClr val="tx1"/>
                        </a:solidFill>
                      </a:endParaRPr>
                    </a:p>
                  </a:txBody>
                  <a:tcPr>
                    <a:solidFill>
                      <a:schemeClr val="accent2"/>
                    </a:solidFill>
                  </a:tcPr>
                </a:tc>
              </a:tr>
              <a:tr h="412158">
                <a:tc>
                  <a:txBody>
                    <a:bodyPr/>
                    <a:lstStyle/>
                    <a:p>
                      <a:r>
                        <a:rPr lang="en-US" dirty="0" smtClean="0">
                          <a:solidFill>
                            <a:schemeClr val="tx1"/>
                          </a:solidFill>
                        </a:rPr>
                        <a:t>Crowbar</a:t>
                      </a: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r>
                        <a:rPr lang="en-US" dirty="0" err="1" smtClean="0">
                          <a:solidFill>
                            <a:schemeClr val="tx1"/>
                          </a:solidFill>
                        </a:rPr>
                        <a:t>ver</a:t>
                      </a:r>
                      <a:r>
                        <a:rPr lang="en-US" baseline="0" dirty="0" smtClean="0">
                          <a:solidFill>
                            <a:schemeClr val="tx1"/>
                          </a:solidFill>
                        </a:rPr>
                        <a:t> 1.6</a:t>
                      </a:r>
                      <a:endParaRPr lang="en-US" dirty="0">
                        <a:solidFill>
                          <a:schemeClr val="tx1"/>
                        </a:solidFill>
                      </a:endParaRPr>
                    </a:p>
                  </a:txBody>
                  <a:tcPr>
                    <a:solidFill>
                      <a:schemeClr val="bg1"/>
                    </a:solidFill>
                  </a:tcPr>
                </a:tc>
              </a:tr>
              <a:tr h="412158">
                <a:tc>
                  <a:txBody>
                    <a:bodyPr/>
                    <a:lstStyle/>
                    <a:p>
                      <a:r>
                        <a:rPr lang="en-US" dirty="0" smtClean="0">
                          <a:solidFill>
                            <a:schemeClr val="tx1"/>
                          </a:solidFill>
                        </a:rPr>
                        <a:t>Fuel Web</a:t>
                      </a: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r>
                        <a:rPr lang="en-US" dirty="0" err="1" smtClean="0">
                          <a:solidFill>
                            <a:schemeClr val="tx1"/>
                          </a:solidFill>
                        </a:rPr>
                        <a:t>ver</a:t>
                      </a:r>
                      <a:r>
                        <a:rPr lang="en-US" dirty="0" smtClean="0">
                          <a:solidFill>
                            <a:schemeClr val="tx1"/>
                          </a:solidFill>
                        </a:rPr>
                        <a:t> 3.0.1</a:t>
                      </a:r>
                      <a:endParaRPr lang="en-US" dirty="0">
                        <a:solidFill>
                          <a:schemeClr val="tx1"/>
                        </a:solidFill>
                      </a:endParaRPr>
                    </a:p>
                  </a:txBody>
                  <a:tcPr>
                    <a:solidFill>
                      <a:schemeClr val="bg1"/>
                    </a:solidFill>
                  </a:tcPr>
                </a:tc>
              </a:tr>
              <a:tr h="412158">
                <a:tc>
                  <a:txBody>
                    <a:bodyPr/>
                    <a:lstStyle/>
                    <a:p>
                      <a:r>
                        <a:rPr lang="en-US" dirty="0" smtClean="0">
                          <a:solidFill>
                            <a:schemeClr val="tx1"/>
                          </a:solidFill>
                        </a:rPr>
                        <a:t>Rackspace</a:t>
                      </a:r>
                      <a:r>
                        <a:rPr lang="en-US" baseline="0" dirty="0" smtClean="0">
                          <a:solidFill>
                            <a:schemeClr val="tx1"/>
                          </a:solidFill>
                        </a:rPr>
                        <a:t> P.C.</a:t>
                      </a:r>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r>
                        <a:rPr lang="en-US" b="1" dirty="0" smtClean="0">
                          <a:solidFill>
                            <a:schemeClr val="bg1">
                              <a:lumMod val="50000"/>
                            </a:schemeClr>
                          </a:solidFill>
                        </a:rPr>
                        <a:t>        N/A </a:t>
                      </a:r>
                      <a:endParaRPr lang="en-US" dirty="0">
                        <a:solidFill>
                          <a:schemeClr val="tx1"/>
                        </a:solidFill>
                      </a:endParaRPr>
                    </a:p>
                  </a:txBody>
                  <a:tcPr>
                    <a:solidFill>
                      <a:schemeClr val="bg1"/>
                    </a:solidFill>
                  </a:tcPr>
                </a:tc>
                <a:tc>
                  <a:txBody>
                    <a:bodyPr/>
                    <a:lstStyle/>
                    <a:p>
                      <a:pPr algn="l"/>
                      <a:r>
                        <a:rPr lang="en-US" dirty="0" smtClean="0">
                          <a:solidFill>
                            <a:schemeClr val="tx1"/>
                          </a:solidFill>
                        </a:rPr>
                        <a:t>      </a:t>
                      </a:r>
                      <a:r>
                        <a:rPr lang="en-US" b="1" dirty="0" smtClean="0">
                          <a:solidFill>
                            <a:schemeClr val="bg1">
                              <a:lumMod val="50000"/>
                            </a:schemeClr>
                          </a:solidFill>
                        </a:rPr>
                        <a:t> N/A  </a:t>
                      </a:r>
                      <a:endParaRPr lang="en-US" b="1" dirty="0">
                        <a:solidFill>
                          <a:schemeClr val="bg1">
                            <a:lumMod val="50000"/>
                          </a:schemeClr>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r>
                        <a:rPr lang="en-US" dirty="0" err="1" smtClean="0">
                          <a:solidFill>
                            <a:schemeClr val="tx1"/>
                          </a:solidFill>
                        </a:rPr>
                        <a:t>ver</a:t>
                      </a:r>
                      <a:r>
                        <a:rPr lang="en-US" baseline="0" dirty="0" smtClean="0">
                          <a:solidFill>
                            <a:schemeClr val="tx1"/>
                          </a:solidFill>
                        </a:rPr>
                        <a:t> 4.1.0</a:t>
                      </a:r>
                      <a:endParaRPr lang="en-US" dirty="0">
                        <a:solidFill>
                          <a:schemeClr val="tx1"/>
                        </a:solidFill>
                      </a:endParaRPr>
                    </a:p>
                  </a:txBody>
                  <a:tcPr>
                    <a:solidFill>
                      <a:schemeClr val="bg1"/>
                    </a:solidFill>
                  </a:tcPr>
                </a:tc>
              </a:tr>
              <a:tr h="412158">
                <a:tc>
                  <a:txBody>
                    <a:bodyPr/>
                    <a:lstStyle/>
                    <a:p>
                      <a:r>
                        <a:rPr lang="en-US" dirty="0" err="1" smtClean="0">
                          <a:solidFill>
                            <a:schemeClr val="tx1"/>
                          </a:solidFill>
                        </a:rPr>
                        <a:t>MaaS</a:t>
                      </a:r>
                      <a:r>
                        <a:rPr lang="en-US" dirty="0" smtClean="0">
                          <a:solidFill>
                            <a:schemeClr val="tx1"/>
                          </a:solidFill>
                        </a:rPr>
                        <a:t>/</a:t>
                      </a:r>
                      <a:r>
                        <a:rPr lang="en-US" dirty="0" err="1" smtClean="0">
                          <a:solidFill>
                            <a:schemeClr val="tx1"/>
                          </a:solidFill>
                        </a:rPr>
                        <a:t>JuJu</a:t>
                      </a:r>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r>
                        <a:rPr lang="en-US" dirty="0" err="1" smtClean="0">
                          <a:solidFill>
                            <a:schemeClr val="tx1"/>
                          </a:solidFill>
                        </a:rPr>
                        <a:t>ver</a:t>
                      </a:r>
                      <a:r>
                        <a:rPr lang="en-US" dirty="0" smtClean="0">
                          <a:solidFill>
                            <a:schemeClr val="tx1"/>
                          </a:solidFill>
                        </a:rPr>
                        <a:t> 1.2/0.7</a:t>
                      </a:r>
                      <a:endParaRPr lang="en-US" dirty="0">
                        <a:solidFill>
                          <a:schemeClr val="tx1"/>
                        </a:solidFill>
                      </a:endParaRPr>
                    </a:p>
                  </a:txBody>
                  <a:tcPr>
                    <a:solidFill>
                      <a:schemeClr val="bg1"/>
                    </a:solidFill>
                  </a:tcPr>
                </a:tc>
              </a:tr>
              <a:tr h="412158">
                <a:tc>
                  <a:txBody>
                    <a:bodyPr/>
                    <a:lstStyle/>
                    <a:p>
                      <a:r>
                        <a:rPr lang="en-US" dirty="0" smtClean="0">
                          <a:solidFill>
                            <a:schemeClr val="tx1"/>
                          </a:solidFill>
                        </a:rPr>
                        <a:t>Foreman</a:t>
                      </a:r>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endParaRPr lang="en-US" dirty="0">
                        <a:solidFill>
                          <a:schemeClr val="tx1"/>
                        </a:solidFill>
                      </a:endParaRPr>
                    </a:p>
                  </a:txBody>
                  <a:tcPr>
                    <a:solidFill>
                      <a:schemeClr val="bg1"/>
                    </a:solidFill>
                  </a:tcPr>
                </a:tc>
                <a:tc>
                  <a:txBody>
                    <a:bodyPr/>
                    <a:lstStyle/>
                    <a:p>
                      <a:r>
                        <a:rPr lang="en-US" dirty="0" err="1" smtClean="0">
                          <a:solidFill>
                            <a:schemeClr val="tx1"/>
                          </a:solidFill>
                        </a:rPr>
                        <a:t>ver</a:t>
                      </a:r>
                      <a:r>
                        <a:rPr lang="en-US" dirty="0" smtClean="0">
                          <a:solidFill>
                            <a:schemeClr val="tx1"/>
                          </a:solidFill>
                        </a:rPr>
                        <a:t> 1.2.0</a:t>
                      </a:r>
                      <a:endParaRPr lang="en-US" dirty="0">
                        <a:solidFill>
                          <a:schemeClr val="tx1"/>
                        </a:solidFill>
                      </a:endParaRPr>
                    </a:p>
                  </a:txBody>
                  <a:tcPr>
                    <a:solidFill>
                      <a:schemeClr val="bg1"/>
                    </a:solidFill>
                  </a:tcPr>
                </a:tc>
              </a:tr>
            </a:tbl>
          </a:graphicData>
        </a:graphic>
      </p:graphicFrame>
      <p:sp>
        <p:nvSpPr>
          <p:cNvPr id="8" name="Hexagon 7"/>
          <p:cNvSpPr/>
          <p:nvPr/>
        </p:nvSpPr>
        <p:spPr bwMode="auto">
          <a:xfrm>
            <a:off x="511142" y="5663522"/>
            <a:ext cx="250478" cy="220673"/>
          </a:xfrm>
          <a:prstGeom prst="hexagon">
            <a:avLst/>
          </a:prstGeom>
          <a:solidFill>
            <a:schemeClr val="accent6"/>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accent6"/>
              </a:solidFill>
              <a:effectLst/>
              <a:latin typeface="+mn-lt"/>
            </a:endParaRPr>
          </a:p>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accent6"/>
              </a:solidFill>
              <a:effectLst/>
              <a:latin typeface="+mn-lt"/>
            </a:endParaRPr>
          </a:p>
        </p:txBody>
      </p:sp>
      <p:sp>
        <p:nvSpPr>
          <p:cNvPr id="9" name="5-Point Star 8"/>
          <p:cNvSpPr/>
          <p:nvPr/>
        </p:nvSpPr>
        <p:spPr bwMode="auto">
          <a:xfrm>
            <a:off x="498317" y="4503589"/>
            <a:ext cx="276128" cy="251820"/>
          </a:xfrm>
          <a:prstGeom prst="star5">
            <a:avLst/>
          </a:prstGeom>
          <a:solidFill>
            <a:srgbClr val="00B05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Isosceles Triangle 9"/>
          <p:cNvSpPr/>
          <p:nvPr/>
        </p:nvSpPr>
        <p:spPr bwMode="auto">
          <a:xfrm flipV="1">
            <a:off x="503222" y="5273652"/>
            <a:ext cx="266319" cy="246074"/>
          </a:xfrm>
          <a:prstGeom prst="triangle">
            <a:avLst/>
          </a:prstGeom>
          <a:solidFill>
            <a:schemeClr val="accent2">
              <a:lumMod val="60000"/>
              <a:lumOff val="4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 name="Diamond 11"/>
          <p:cNvSpPr/>
          <p:nvPr/>
        </p:nvSpPr>
        <p:spPr bwMode="auto">
          <a:xfrm>
            <a:off x="522082" y="4873804"/>
            <a:ext cx="228599" cy="251820"/>
          </a:xfrm>
          <a:prstGeom prst="diamond">
            <a:avLst/>
          </a:prstGeom>
          <a:solidFill>
            <a:srgbClr val="3366FF"/>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3" name="5-Point Star 12"/>
          <p:cNvSpPr/>
          <p:nvPr/>
        </p:nvSpPr>
        <p:spPr bwMode="auto">
          <a:xfrm>
            <a:off x="3676221" y="1706551"/>
            <a:ext cx="276128" cy="251820"/>
          </a:xfrm>
          <a:prstGeom prst="star5">
            <a:avLst/>
          </a:prstGeom>
          <a:solidFill>
            <a:srgbClr val="00B05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4" name="5-Point Star 13"/>
          <p:cNvSpPr/>
          <p:nvPr/>
        </p:nvSpPr>
        <p:spPr bwMode="auto">
          <a:xfrm>
            <a:off x="6487668" y="1706551"/>
            <a:ext cx="276128" cy="251820"/>
          </a:xfrm>
          <a:prstGeom prst="star5">
            <a:avLst/>
          </a:prstGeom>
          <a:solidFill>
            <a:srgbClr val="00B05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1" name="Hexagon 20"/>
          <p:cNvSpPr/>
          <p:nvPr/>
        </p:nvSpPr>
        <p:spPr bwMode="auto">
          <a:xfrm>
            <a:off x="5040110" y="1722125"/>
            <a:ext cx="250478" cy="220673"/>
          </a:xfrm>
          <a:prstGeom prst="hexagon">
            <a:avLst/>
          </a:prstGeom>
          <a:solidFill>
            <a:schemeClr val="accent6"/>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2" name="Hexagon 21"/>
          <p:cNvSpPr/>
          <p:nvPr/>
        </p:nvSpPr>
        <p:spPr bwMode="auto">
          <a:xfrm>
            <a:off x="5040110" y="2148432"/>
            <a:ext cx="250478" cy="220673"/>
          </a:xfrm>
          <a:prstGeom prst="hexagon">
            <a:avLst/>
          </a:prstGeom>
          <a:solidFill>
            <a:schemeClr val="accent6"/>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3" name="Diamond 22"/>
          <p:cNvSpPr/>
          <p:nvPr/>
        </p:nvSpPr>
        <p:spPr bwMode="auto">
          <a:xfrm>
            <a:off x="5051050" y="3365440"/>
            <a:ext cx="228599" cy="251820"/>
          </a:xfrm>
          <a:prstGeom prst="diamond">
            <a:avLst/>
          </a:prstGeom>
          <a:solidFill>
            <a:srgbClr val="3366FF"/>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6" name="Diamond 25"/>
          <p:cNvSpPr/>
          <p:nvPr/>
        </p:nvSpPr>
        <p:spPr bwMode="auto">
          <a:xfrm>
            <a:off x="3699986" y="2132858"/>
            <a:ext cx="228599" cy="251820"/>
          </a:xfrm>
          <a:prstGeom prst="diamond">
            <a:avLst/>
          </a:prstGeom>
          <a:solidFill>
            <a:srgbClr val="3366FF"/>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7" name="Diamond 26"/>
          <p:cNvSpPr/>
          <p:nvPr/>
        </p:nvSpPr>
        <p:spPr bwMode="auto">
          <a:xfrm>
            <a:off x="6511433" y="2132858"/>
            <a:ext cx="228599" cy="251820"/>
          </a:xfrm>
          <a:prstGeom prst="diamond">
            <a:avLst/>
          </a:prstGeom>
          <a:solidFill>
            <a:srgbClr val="3366FF"/>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31" name="5-Point Star 30"/>
          <p:cNvSpPr/>
          <p:nvPr/>
        </p:nvSpPr>
        <p:spPr bwMode="auto">
          <a:xfrm>
            <a:off x="3676221" y="3365440"/>
            <a:ext cx="276128" cy="251820"/>
          </a:xfrm>
          <a:prstGeom prst="star5">
            <a:avLst/>
          </a:prstGeom>
          <a:solidFill>
            <a:srgbClr val="00B05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32" name="Isosceles Triangle 31"/>
          <p:cNvSpPr/>
          <p:nvPr/>
        </p:nvSpPr>
        <p:spPr bwMode="auto">
          <a:xfrm flipV="1">
            <a:off x="6492573" y="3368313"/>
            <a:ext cx="266319" cy="246074"/>
          </a:xfrm>
          <a:prstGeom prst="triangle">
            <a:avLst/>
          </a:prstGeom>
          <a:solidFill>
            <a:schemeClr val="accent2">
              <a:lumMod val="60000"/>
              <a:lumOff val="4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35" name="Diamond 34"/>
          <p:cNvSpPr/>
          <p:nvPr/>
        </p:nvSpPr>
        <p:spPr bwMode="auto">
          <a:xfrm>
            <a:off x="3704890" y="2955256"/>
            <a:ext cx="228599" cy="251820"/>
          </a:xfrm>
          <a:prstGeom prst="diamond">
            <a:avLst/>
          </a:prstGeom>
          <a:solidFill>
            <a:srgbClr val="3366FF"/>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37" name="Isosceles Triangle 36"/>
          <p:cNvSpPr/>
          <p:nvPr/>
        </p:nvSpPr>
        <p:spPr bwMode="auto">
          <a:xfrm flipV="1">
            <a:off x="6497477" y="2958129"/>
            <a:ext cx="266319" cy="246074"/>
          </a:xfrm>
          <a:prstGeom prst="triangle">
            <a:avLst/>
          </a:prstGeom>
          <a:solidFill>
            <a:schemeClr val="accent2">
              <a:lumMod val="60000"/>
              <a:lumOff val="4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38" name="5-Point Star 37"/>
          <p:cNvSpPr/>
          <p:nvPr/>
        </p:nvSpPr>
        <p:spPr bwMode="auto">
          <a:xfrm>
            <a:off x="6487668" y="2557115"/>
            <a:ext cx="276128" cy="251820"/>
          </a:xfrm>
          <a:prstGeom prst="star5">
            <a:avLst/>
          </a:prstGeom>
          <a:solidFill>
            <a:srgbClr val="00B05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39" name="TextBox 38"/>
          <p:cNvSpPr txBox="1"/>
          <p:nvPr/>
        </p:nvSpPr>
        <p:spPr bwMode="ltGray">
          <a:xfrm>
            <a:off x="847561" y="4427584"/>
            <a:ext cx="2857329" cy="1970381"/>
          </a:xfrm>
          <a:prstGeom prst="rect">
            <a:avLst/>
          </a:prstGeom>
          <a:noFill/>
          <a:ln w="9525">
            <a:noFill/>
            <a:miter lim="800000"/>
            <a:headEnd/>
            <a:tailEnd/>
          </a:ln>
        </p:spPr>
        <p:txBody>
          <a:bodyPr wrap="square" lIns="91419" tIns="45710" rIns="91419" bIns="45710" rtlCol="0" anchor="t" anchorCtr="0">
            <a:noAutofit/>
          </a:bodyPr>
          <a:lstStyle/>
          <a:p>
            <a:pPr algn="l">
              <a:lnSpc>
                <a:spcPct val="90000"/>
              </a:lnSpc>
              <a:spcBef>
                <a:spcPts val="0"/>
              </a:spcBef>
              <a:spcAft>
                <a:spcPts val="800"/>
              </a:spcAft>
            </a:pPr>
            <a:r>
              <a:rPr lang="en-US" sz="2000" dirty="0" smtClean="0">
                <a:solidFill>
                  <a:schemeClr val="bg2">
                    <a:lumMod val="50000"/>
                  </a:schemeClr>
                </a:solidFill>
                <a:latin typeface="Calibri" pitchFamily="34" charset="0"/>
              </a:rPr>
              <a:t>good support</a:t>
            </a:r>
          </a:p>
          <a:p>
            <a:pPr algn="l">
              <a:lnSpc>
                <a:spcPct val="90000"/>
              </a:lnSpc>
              <a:spcBef>
                <a:spcPts val="0"/>
              </a:spcBef>
              <a:spcAft>
                <a:spcPts val="800"/>
              </a:spcAft>
            </a:pPr>
            <a:r>
              <a:rPr lang="en-US" sz="2000" dirty="0" smtClean="0">
                <a:solidFill>
                  <a:schemeClr val="bg2">
                    <a:lumMod val="50000"/>
                  </a:schemeClr>
                </a:solidFill>
                <a:latin typeface="Calibri" pitchFamily="34" charset="0"/>
              </a:rPr>
              <a:t>meets requirements</a:t>
            </a:r>
          </a:p>
          <a:p>
            <a:pPr algn="l">
              <a:lnSpc>
                <a:spcPct val="90000"/>
              </a:lnSpc>
              <a:spcBef>
                <a:spcPts val="0"/>
              </a:spcBef>
              <a:spcAft>
                <a:spcPts val="800"/>
              </a:spcAft>
            </a:pPr>
            <a:r>
              <a:rPr lang="en-US" sz="2000" dirty="0" smtClean="0">
                <a:solidFill>
                  <a:schemeClr val="bg2">
                    <a:lumMod val="50000"/>
                  </a:schemeClr>
                </a:solidFill>
                <a:latin typeface="Calibri" pitchFamily="34" charset="0"/>
              </a:rPr>
              <a:t>minimum requirements</a:t>
            </a:r>
          </a:p>
          <a:p>
            <a:pPr algn="l">
              <a:lnSpc>
                <a:spcPct val="90000"/>
              </a:lnSpc>
              <a:spcBef>
                <a:spcPts val="0"/>
              </a:spcBef>
              <a:spcAft>
                <a:spcPts val="800"/>
              </a:spcAft>
            </a:pPr>
            <a:r>
              <a:rPr lang="en-US" sz="2000" dirty="0">
                <a:solidFill>
                  <a:schemeClr val="bg2">
                    <a:lumMod val="50000"/>
                  </a:schemeClr>
                </a:solidFill>
                <a:latin typeface="Calibri" pitchFamily="34" charset="0"/>
              </a:rPr>
              <a:t>m</a:t>
            </a:r>
            <a:r>
              <a:rPr lang="en-US" sz="2000" dirty="0" smtClean="0">
                <a:solidFill>
                  <a:schemeClr val="bg2">
                    <a:lumMod val="50000"/>
                  </a:schemeClr>
                </a:solidFill>
                <a:latin typeface="Calibri" pitchFamily="34" charset="0"/>
              </a:rPr>
              <a:t>issing features</a:t>
            </a:r>
          </a:p>
        </p:txBody>
      </p:sp>
      <p:sp>
        <p:nvSpPr>
          <p:cNvPr id="40" name="Isosceles Triangle 39"/>
          <p:cNvSpPr/>
          <p:nvPr/>
        </p:nvSpPr>
        <p:spPr bwMode="auto">
          <a:xfrm flipV="1">
            <a:off x="5054258" y="2962577"/>
            <a:ext cx="266319" cy="246074"/>
          </a:xfrm>
          <a:prstGeom prst="triangle">
            <a:avLst/>
          </a:prstGeom>
          <a:solidFill>
            <a:schemeClr val="accent2">
              <a:lumMod val="60000"/>
              <a:lumOff val="4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41" name="TextBox 40"/>
          <p:cNvSpPr txBox="1"/>
          <p:nvPr/>
        </p:nvSpPr>
        <p:spPr bwMode="ltGray">
          <a:xfrm>
            <a:off x="4247676" y="5663522"/>
            <a:ext cx="3875457" cy="423962"/>
          </a:xfrm>
          <a:prstGeom prst="rect">
            <a:avLst/>
          </a:prstGeom>
          <a:noFill/>
          <a:ln w="9525">
            <a:noFill/>
            <a:miter lim="800000"/>
            <a:headEnd/>
            <a:tailEnd/>
          </a:ln>
        </p:spPr>
        <p:txBody>
          <a:bodyPr wrap="square" lIns="91419" tIns="45710" rIns="91419" bIns="45710" rtlCol="0" anchor="t" anchorCtr="0">
            <a:noAutofit/>
          </a:bodyPr>
          <a:lstStyle/>
          <a:p>
            <a:pPr algn="l">
              <a:lnSpc>
                <a:spcPct val="90000"/>
              </a:lnSpc>
              <a:spcBef>
                <a:spcPts val="0"/>
              </a:spcBef>
              <a:spcAft>
                <a:spcPts val="800"/>
              </a:spcAft>
            </a:pPr>
            <a:r>
              <a:rPr lang="en-US" sz="1200" dirty="0" smtClean="0">
                <a:solidFill>
                  <a:schemeClr val="bg2">
                    <a:lumMod val="50000"/>
                  </a:schemeClr>
                </a:solidFill>
                <a:latin typeface="Calibri" pitchFamily="34" charset="0"/>
              </a:rPr>
              <a:t>* TTC = time-to-cluster, the time it took deployment to be customized, documented, and repeated by Symantec staff</a:t>
            </a:r>
          </a:p>
        </p:txBody>
      </p:sp>
      <p:graphicFrame>
        <p:nvGraphicFramePr>
          <p:cNvPr id="43" name="Table 42"/>
          <p:cNvGraphicFramePr>
            <a:graphicFrameLocks noGrp="1"/>
          </p:cNvGraphicFramePr>
          <p:nvPr>
            <p:extLst>
              <p:ext uri="{D42A27DB-BD31-4B8C-83A1-F6EECF244321}">
                <p14:modId xmlns:p14="http://schemas.microsoft.com/office/powerpoint/2010/main" val="1116132831"/>
              </p:ext>
            </p:extLst>
          </p:nvPr>
        </p:nvGraphicFramePr>
        <p:xfrm>
          <a:off x="3065332" y="3799200"/>
          <a:ext cx="5637452" cy="670560"/>
        </p:xfrm>
        <a:graphic>
          <a:graphicData uri="http://schemas.openxmlformats.org/drawingml/2006/table">
            <a:tbl>
              <a:tblPr firstRow="1" bandRow="1">
                <a:tableStyleId>{2D5ABB26-0587-4C30-8999-92F81FD0307C}</a:tableStyleId>
              </a:tblPr>
              <a:tblGrid>
                <a:gridCol w="1409363"/>
                <a:gridCol w="1409363"/>
                <a:gridCol w="1409363"/>
                <a:gridCol w="1409363"/>
              </a:tblGrid>
              <a:tr h="482499">
                <a:tc>
                  <a:txBody>
                    <a:bodyPr/>
                    <a:lstStyle/>
                    <a:p>
                      <a:pPr algn="ctr"/>
                      <a:r>
                        <a:rPr lang="en-US" sz="1100" dirty="0" smtClean="0">
                          <a:solidFill>
                            <a:schemeClr val="bg1">
                              <a:lumMod val="50000"/>
                            </a:schemeClr>
                          </a:solidFill>
                        </a:rPr>
                        <a:t>bare metal prov.</a:t>
                      </a:r>
                    </a:p>
                    <a:p>
                      <a:pPr algn="ctr"/>
                      <a:r>
                        <a:rPr lang="en-US" sz="1100" dirty="0" smtClean="0">
                          <a:solidFill>
                            <a:schemeClr val="bg1">
                              <a:lumMod val="50000"/>
                            </a:schemeClr>
                          </a:solidFill>
                        </a:rPr>
                        <a:t>HW checks</a:t>
                      </a:r>
                    </a:p>
                    <a:p>
                      <a:pPr algn="ctr"/>
                      <a:r>
                        <a:rPr lang="en-US" sz="1100" dirty="0" smtClean="0">
                          <a:solidFill>
                            <a:schemeClr val="bg1">
                              <a:lumMod val="50000"/>
                            </a:schemeClr>
                          </a:solidFill>
                        </a:rPr>
                        <a:t>notification</a:t>
                      </a:r>
                      <a:r>
                        <a:rPr lang="en-US" sz="1100" baseline="0" dirty="0" smtClean="0">
                          <a:solidFill>
                            <a:schemeClr val="bg1">
                              <a:lumMod val="50000"/>
                            </a:schemeClr>
                          </a:solidFill>
                        </a:rPr>
                        <a:t>/logging</a:t>
                      </a:r>
                      <a:endParaRPr lang="en-US" sz="1100" dirty="0">
                        <a:solidFill>
                          <a:schemeClr val="bg1">
                            <a:lumMod val="50000"/>
                          </a:schemeClr>
                        </a:solidFill>
                      </a:endParaRPr>
                    </a:p>
                  </a:txBody>
                  <a:tcPr marL="0" marR="0" marT="0" marB="0"/>
                </a:tc>
                <a:tc>
                  <a:txBody>
                    <a:bodyPr/>
                    <a:lstStyle/>
                    <a:p>
                      <a:pPr algn="ctr"/>
                      <a:r>
                        <a:rPr lang="en-US" sz="1100" dirty="0" smtClean="0">
                          <a:solidFill>
                            <a:schemeClr val="bg1">
                              <a:lumMod val="50000"/>
                            </a:schemeClr>
                          </a:solidFill>
                        </a:rPr>
                        <a:t>deploy</a:t>
                      </a:r>
                      <a:r>
                        <a:rPr lang="en-US" sz="1100" baseline="0" dirty="0" smtClean="0">
                          <a:solidFill>
                            <a:schemeClr val="bg1">
                              <a:lumMod val="50000"/>
                            </a:schemeClr>
                          </a:solidFill>
                        </a:rPr>
                        <a:t> tool </a:t>
                      </a:r>
                      <a:r>
                        <a:rPr lang="en-US" sz="1100" dirty="0" smtClean="0">
                          <a:solidFill>
                            <a:schemeClr val="bg1">
                              <a:lumMod val="50000"/>
                            </a:schemeClr>
                          </a:solidFill>
                        </a:rPr>
                        <a:t>HA</a:t>
                      </a:r>
                    </a:p>
                    <a:p>
                      <a:pPr algn="ctr"/>
                      <a:r>
                        <a:rPr lang="en-US" sz="1100" dirty="0" smtClean="0">
                          <a:solidFill>
                            <a:schemeClr val="bg1">
                              <a:lumMod val="50000"/>
                            </a:schemeClr>
                          </a:solidFill>
                        </a:rPr>
                        <a:t>multi DC</a:t>
                      </a:r>
                    </a:p>
                    <a:p>
                      <a:pPr algn="ctr"/>
                      <a:r>
                        <a:rPr lang="en-US" sz="1100" dirty="0" smtClean="0">
                          <a:solidFill>
                            <a:schemeClr val="bg1">
                              <a:lumMod val="50000"/>
                            </a:schemeClr>
                          </a:solidFill>
                        </a:rPr>
                        <a:t>multi zone</a:t>
                      </a:r>
                      <a:endParaRPr lang="en-US" sz="1100" dirty="0">
                        <a:solidFill>
                          <a:schemeClr val="bg1">
                            <a:lumMod val="50000"/>
                          </a:schemeClr>
                        </a:solidFill>
                      </a:endParaRPr>
                    </a:p>
                  </a:txBody>
                  <a:tcPr marL="0" marR="0" marT="0" marB="0"/>
                </a:tc>
                <a:tc>
                  <a:txBody>
                    <a:bodyPr/>
                    <a:lstStyle/>
                    <a:p>
                      <a:pPr algn="ctr"/>
                      <a:r>
                        <a:rPr lang="en-US" sz="1100" dirty="0" err="1" smtClean="0">
                          <a:solidFill>
                            <a:schemeClr val="bg1">
                              <a:lumMod val="50000"/>
                            </a:schemeClr>
                          </a:solidFill>
                        </a:rPr>
                        <a:t>OpenStack</a:t>
                      </a:r>
                      <a:r>
                        <a:rPr lang="en-US" sz="1100" dirty="0" smtClean="0">
                          <a:solidFill>
                            <a:schemeClr val="bg1">
                              <a:lumMod val="50000"/>
                            </a:schemeClr>
                          </a:solidFill>
                        </a:rPr>
                        <a:t> HA</a:t>
                      </a:r>
                    </a:p>
                    <a:p>
                      <a:pPr algn="ctr"/>
                      <a:r>
                        <a:rPr lang="en-US" sz="1100" dirty="0" smtClean="0">
                          <a:solidFill>
                            <a:schemeClr val="bg1">
                              <a:lumMod val="50000"/>
                            </a:schemeClr>
                          </a:solidFill>
                        </a:rPr>
                        <a:t>hardware/BIOS/RAID</a:t>
                      </a:r>
                    </a:p>
                    <a:p>
                      <a:pPr algn="ctr"/>
                      <a:r>
                        <a:rPr lang="en-US" sz="1100" dirty="0" smtClean="0">
                          <a:solidFill>
                            <a:schemeClr val="bg1">
                              <a:lumMod val="50000"/>
                            </a:schemeClr>
                          </a:solidFill>
                        </a:rPr>
                        <a:t>physical</a:t>
                      </a:r>
                      <a:r>
                        <a:rPr lang="en-US" sz="1100" baseline="0" dirty="0" smtClean="0">
                          <a:solidFill>
                            <a:schemeClr val="bg1">
                              <a:lumMod val="50000"/>
                            </a:schemeClr>
                          </a:solidFill>
                        </a:rPr>
                        <a:t> networks</a:t>
                      </a:r>
                    </a:p>
                    <a:p>
                      <a:pPr algn="ctr"/>
                      <a:r>
                        <a:rPr lang="en-US" sz="1100" baseline="0" dirty="0" err="1" smtClean="0">
                          <a:solidFill>
                            <a:schemeClr val="bg1">
                              <a:lumMod val="50000"/>
                            </a:schemeClr>
                          </a:solidFill>
                        </a:rPr>
                        <a:t>OpenStack</a:t>
                      </a:r>
                      <a:r>
                        <a:rPr lang="en-US" sz="1100" baseline="0" dirty="0" smtClean="0">
                          <a:solidFill>
                            <a:schemeClr val="bg1">
                              <a:lumMod val="50000"/>
                            </a:schemeClr>
                          </a:solidFill>
                        </a:rPr>
                        <a:t> tuning</a:t>
                      </a:r>
                      <a:endParaRPr lang="en-US" sz="1100" dirty="0">
                        <a:solidFill>
                          <a:schemeClr val="bg1">
                            <a:lumMod val="50000"/>
                          </a:schemeClr>
                        </a:solidFill>
                      </a:endParaRPr>
                    </a:p>
                  </a:txBody>
                  <a:tcPr marL="0" marR="0" marT="0" marB="0"/>
                </a:tc>
                <a:tc>
                  <a:txBody>
                    <a:bodyPr/>
                    <a:lstStyle/>
                    <a:p>
                      <a:endParaRPr lang="en-US" dirty="0"/>
                    </a:p>
                  </a:txBody>
                  <a:tcPr marL="0" marR="0" marT="0" marB="0"/>
                </a:tc>
              </a:tr>
            </a:tbl>
          </a:graphicData>
        </a:graphic>
      </p:graphicFrame>
      <p:sp>
        <p:nvSpPr>
          <p:cNvPr id="46" name="5-Point Star 45"/>
          <p:cNvSpPr/>
          <p:nvPr/>
        </p:nvSpPr>
        <p:spPr bwMode="auto">
          <a:xfrm>
            <a:off x="2449220" y="1690978"/>
            <a:ext cx="276128" cy="251820"/>
          </a:xfrm>
          <a:prstGeom prst="star5">
            <a:avLst/>
          </a:prstGeom>
          <a:solidFill>
            <a:srgbClr val="00B050"/>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47" name="Diamond 46"/>
          <p:cNvSpPr/>
          <p:nvPr/>
        </p:nvSpPr>
        <p:spPr bwMode="auto">
          <a:xfrm>
            <a:off x="2495138" y="3358674"/>
            <a:ext cx="228599" cy="251820"/>
          </a:xfrm>
          <a:prstGeom prst="diamond">
            <a:avLst/>
          </a:prstGeom>
          <a:solidFill>
            <a:srgbClr val="3366FF"/>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48" name="Isosceles Triangle 47"/>
          <p:cNvSpPr/>
          <p:nvPr/>
        </p:nvSpPr>
        <p:spPr bwMode="auto">
          <a:xfrm flipV="1">
            <a:off x="2459287" y="2148432"/>
            <a:ext cx="266319" cy="246074"/>
          </a:xfrm>
          <a:prstGeom prst="triangle">
            <a:avLst/>
          </a:prstGeom>
          <a:solidFill>
            <a:schemeClr val="accent2">
              <a:lumMod val="60000"/>
              <a:lumOff val="4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49" name="Isosceles Triangle 48"/>
          <p:cNvSpPr/>
          <p:nvPr/>
        </p:nvSpPr>
        <p:spPr bwMode="auto">
          <a:xfrm flipV="1">
            <a:off x="2478527" y="2529573"/>
            <a:ext cx="266319" cy="246074"/>
          </a:xfrm>
          <a:prstGeom prst="triangle">
            <a:avLst/>
          </a:prstGeom>
          <a:solidFill>
            <a:schemeClr val="accent2">
              <a:lumMod val="60000"/>
              <a:lumOff val="4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50" name="Isosceles Triangle 49"/>
          <p:cNvSpPr/>
          <p:nvPr/>
        </p:nvSpPr>
        <p:spPr bwMode="auto">
          <a:xfrm flipV="1">
            <a:off x="2459289" y="2965769"/>
            <a:ext cx="266319" cy="246074"/>
          </a:xfrm>
          <a:prstGeom prst="triangle">
            <a:avLst/>
          </a:prstGeom>
          <a:solidFill>
            <a:schemeClr val="accent2">
              <a:lumMod val="60000"/>
              <a:lumOff val="40000"/>
            </a:schemeClr>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Tree>
    <p:extLst>
      <p:ext uri="{BB962C8B-B14F-4D97-AF65-F5344CB8AC3E}">
        <p14:creationId xmlns:p14="http://schemas.microsoft.com/office/powerpoint/2010/main" val="289274817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smtClean="0"/>
              <a:t>Cloud </a:t>
            </a:r>
            <a:r>
              <a:rPr lang="en-US" dirty="0"/>
              <a:t>Platform Engineering</a:t>
            </a:r>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23</a:t>
            </a:fld>
            <a:endParaRPr lang="en-US" dirty="0"/>
          </a:p>
        </p:txBody>
      </p:sp>
      <p:sp>
        <p:nvSpPr>
          <p:cNvPr id="4" name="Title 3"/>
          <p:cNvSpPr>
            <a:spLocks noGrp="1"/>
          </p:cNvSpPr>
          <p:nvPr>
            <p:ph type="ctrTitle"/>
          </p:nvPr>
        </p:nvSpPr>
        <p:spPr>
          <a:xfrm>
            <a:off x="381000" y="3810000"/>
            <a:ext cx="8321784" cy="914400"/>
          </a:xfrm>
        </p:spPr>
        <p:txBody>
          <a:bodyPr/>
          <a:lstStyle/>
          <a:p>
            <a:pPr algn="ctr"/>
            <a:r>
              <a:rPr lang="en-US" sz="3200" dirty="0" smtClean="0"/>
              <a:t>Testing </a:t>
            </a:r>
            <a:r>
              <a:rPr lang="en-US" sz="3200" dirty="0" err="1" smtClean="0"/>
              <a:t>OpenStack</a:t>
            </a:r>
            <a:endParaRPr lang="en-US" sz="3200" dirty="0"/>
          </a:p>
        </p:txBody>
      </p:sp>
    </p:spTree>
    <p:extLst>
      <p:ext uri="{BB962C8B-B14F-4D97-AF65-F5344CB8AC3E}">
        <p14:creationId xmlns:p14="http://schemas.microsoft.com/office/powerpoint/2010/main" val="260584157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t>
            </a:r>
            <a:r>
              <a:rPr lang="en-US" dirty="0" err="1" smtClean="0"/>
              <a:t>OpenStack</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a:t>Nova</a:t>
            </a:r>
          </a:p>
          <a:p>
            <a:pPr lvl="2"/>
            <a:r>
              <a:rPr lang="en-US" dirty="0"/>
              <a:t>Create &amp; Manage Virtual Machines</a:t>
            </a:r>
          </a:p>
          <a:p>
            <a:pPr lvl="2"/>
            <a:r>
              <a:rPr lang="en-US" dirty="0"/>
              <a:t>Create &amp; Manage Direct Connection Networks</a:t>
            </a:r>
          </a:p>
          <a:p>
            <a:pPr lvl="2"/>
            <a:r>
              <a:rPr lang="en-US" dirty="0"/>
              <a:t>Create &amp; Manage Security and Availability Groups</a:t>
            </a:r>
          </a:p>
          <a:p>
            <a:pPr lvl="1"/>
            <a:r>
              <a:rPr lang="en-US" dirty="0"/>
              <a:t>Glance</a:t>
            </a:r>
          </a:p>
          <a:p>
            <a:pPr lvl="2"/>
            <a:r>
              <a:rPr lang="en-US" dirty="0"/>
              <a:t>Manage and Deploy OS Images</a:t>
            </a:r>
          </a:p>
          <a:p>
            <a:pPr lvl="2"/>
            <a:r>
              <a:rPr lang="en-US" dirty="0"/>
              <a:t>Boot from Volume</a:t>
            </a:r>
          </a:p>
          <a:p>
            <a:pPr lvl="1"/>
            <a:r>
              <a:rPr lang="en-US" dirty="0"/>
              <a:t>Neutron</a:t>
            </a:r>
          </a:p>
          <a:p>
            <a:pPr lvl="2"/>
            <a:r>
              <a:rPr lang="en-US" dirty="0"/>
              <a:t>Create &amp; Manage Virtual L2/L3 Networks, Routers and Switches</a:t>
            </a:r>
          </a:p>
          <a:p>
            <a:pPr lvl="2"/>
            <a:r>
              <a:rPr lang="en-US" dirty="0"/>
              <a:t>Create and Manage Security Groups</a:t>
            </a:r>
          </a:p>
          <a:p>
            <a:pPr lvl="1"/>
            <a:r>
              <a:rPr lang="en-US" dirty="0"/>
              <a:t>Cinder</a:t>
            </a:r>
          </a:p>
          <a:p>
            <a:pPr lvl="2"/>
            <a:r>
              <a:rPr lang="en-US" dirty="0"/>
              <a:t>Create &amp; Manage Block Volumes</a:t>
            </a:r>
          </a:p>
          <a:p>
            <a:pPr lvl="2"/>
            <a:r>
              <a:rPr lang="en-US" dirty="0"/>
              <a:t>Back Up &amp; Restore Block Volumes</a:t>
            </a:r>
          </a:p>
          <a:p>
            <a:pPr lvl="2"/>
            <a:r>
              <a:rPr lang="en-US" dirty="0"/>
              <a:t>Boot VMs from Volume w/ Glance</a:t>
            </a:r>
          </a:p>
          <a:p>
            <a:endParaRPr lang="en-US" dirty="0"/>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24</a:t>
            </a:fld>
            <a:endParaRPr lang="en-US" dirty="0"/>
          </a:p>
        </p:txBody>
      </p:sp>
      <p:sp>
        <p:nvSpPr>
          <p:cNvPr id="6" name="Content Placeholder 5"/>
          <p:cNvSpPr>
            <a:spLocks noGrp="1"/>
          </p:cNvSpPr>
          <p:nvPr>
            <p:ph idx="12"/>
          </p:nvPr>
        </p:nvSpPr>
        <p:spPr/>
        <p:txBody>
          <a:bodyPr/>
          <a:lstStyle/>
          <a:p>
            <a:pPr lvl="1"/>
            <a:r>
              <a:rPr lang="en-US" dirty="0"/>
              <a:t>Keystone</a:t>
            </a:r>
          </a:p>
          <a:p>
            <a:pPr lvl="2"/>
            <a:r>
              <a:rPr lang="en-US" dirty="0"/>
              <a:t>Create &amp; Manage Projects</a:t>
            </a:r>
          </a:p>
          <a:p>
            <a:pPr lvl="2"/>
            <a:r>
              <a:rPr lang="en-US" dirty="0"/>
              <a:t>Create &amp; Manage Users</a:t>
            </a:r>
          </a:p>
          <a:p>
            <a:pPr lvl="2"/>
            <a:r>
              <a:rPr lang="en-US" dirty="0"/>
              <a:t>Create &amp; Manage RBAC for both Projects &amp; Users</a:t>
            </a:r>
          </a:p>
          <a:p>
            <a:pPr lvl="2"/>
            <a:r>
              <a:rPr lang="en-US" dirty="0"/>
              <a:t>Manage Security access between services</a:t>
            </a:r>
          </a:p>
          <a:p>
            <a:pPr lvl="1"/>
            <a:r>
              <a:rPr lang="en-US" dirty="0"/>
              <a:t>Swift</a:t>
            </a:r>
          </a:p>
          <a:p>
            <a:pPr lvl="2"/>
            <a:r>
              <a:rPr lang="en-US" dirty="0"/>
              <a:t>Create Projects specifically to Swift</a:t>
            </a:r>
          </a:p>
          <a:p>
            <a:pPr lvl="2"/>
            <a:r>
              <a:rPr lang="en-US" dirty="0"/>
              <a:t>Create &amp; Manage Objects</a:t>
            </a:r>
          </a:p>
          <a:p>
            <a:endParaRPr lang="en-US" dirty="0"/>
          </a:p>
        </p:txBody>
      </p:sp>
    </p:spTree>
    <p:extLst>
      <p:ext uri="{BB962C8B-B14F-4D97-AF65-F5344CB8AC3E}">
        <p14:creationId xmlns:p14="http://schemas.microsoft.com/office/powerpoint/2010/main" val="28354851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smtClean="0"/>
              <a:t>Cloud </a:t>
            </a:r>
            <a:r>
              <a:rPr lang="en-US" dirty="0"/>
              <a:t>Platform Engineering</a:t>
            </a:r>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25</a:t>
            </a:fld>
            <a:endParaRPr lang="en-US" dirty="0"/>
          </a:p>
        </p:txBody>
      </p:sp>
      <p:sp>
        <p:nvSpPr>
          <p:cNvPr id="4" name="Title 3"/>
          <p:cNvSpPr>
            <a:spLocks noGrp="1"/>
          </p:cNvSpPr>
          <p:nvPr>
            <p:ph type="ctrTitle"/>
          </p:nvPr>
        </p:nvSpPr>
        <p:spPr/>
        <p:txBody>
          <a:bodyPr/>
          <a:lstStyle/>
          <a:p>
            <a:pPr algn="ctr"/>
            <a:r>
              <a:rPr lang="en-US" sz="3200" dirty="0" smtClean="0"/>
              <a:t>Summary</a:t>
            </a:r>
            <a:endParaRPr lang="en-US" sz="3200" dirty="0"/>
          </a:p>
        </p:txBody>
      </p:sp>
    </p:spTree>
    <p:extLst>
      <p:ext uri="{BB962C8B-B14F-4D97-AF65-F5344CB8AC3E}">
        <p14:creationId xmlns:p14="http://schemas.microsoft.com/office/powerpoint/2010/main" val="198587336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r>
            <a:br>
              <a:rPr lang="en-US" dirty="0" smtClean="0"/>
            </a:br>
            <a:r>
              <a:rPr lang="en-US" dirty="0" smtClean="0"/>
              <a:t>Summary	</a:t>
            </a:r>
            <a:endParaRPr lang="en-US" dirty="0"/>
          </a:p>
        </p:txBody>
      </p:sp>
      <p:sp>
        <p:nvSpPr>
          <p:cNvPr id="3" name="Content Placeholder 2"/>
          <p:cNvSpPr>
            <a:spLocks noGrp="1"/>
          </p:cNvSpPr>
          <p:nvPr>
            <p:ph idx="1"/>
          </p:nvPr>
        </p:nvSpPr>
        <p:spPr>
          <a:xfrm>
            <a:off x="615636" y="1219200"/>
            <a:ext cx="7933260" cy="4953000"/>
          </a:xfrm>
        </p:spPr>
        <p:txBody>
          <a:bodyPr>
            <a:normAutofit/>
          </a:bodyPr>
          <a:lstStyle/>
          <a:p>
            <a:r>
              <a:rPr lang="en-US" dirty="0" smtClean="0">
                <a:solidFill>
                  <a:schemeClr val="tx1"/>
                </a:solidFill>
              </a:rPr>
              <a:t>Capabilities discussed are from the specific product we tested</a:t>
            </a:r>
          </a:p>
          <a:p>
            <a:r>
              <a:rPr lang="en-US" dirty="0" smtClean="0">
                <a:solidFill>
                  <a:schemeClr val="tx1"/>
                </a:solidFill>
              </a:rPr>
              <a:t>Different versions of the product supports different features</a:t>
            </a:r>
          </a:p>
          <a:p>
            <a:pPr lvl="1"/>
            <a:r>
              <a:rPr lang="en-US" dirty="0" err="1" smtClean="0">
                <a:solidFill>
                  <a:schemeClr val="tx1"/>
                </a:solidFill>
              </a:rPr>
              <a:t>Eg</a:t>
            </a:r>
            <a:r>
              <a:rPr lang="en-US" dirty="0" smtClean="0">
                <a:solidFill>
                  <a:schemeClr val="tx1"/>
                </a:solidFill>
              </a:rPr>
              <a:t>. Fuel Web versus Fuel CLI</a:t>
            </a:r>
          </a:p>
          <a:p>
            <a:r>
              <a:rPr lang="en-US" dirty="0" smtClean="0">
                <a:solidFill>
                  <a:schemeClr val="tx1"/>
                </a:solidFill>
              </a:rPr>
              <a:t>Vendors are rapidly improving their products</a:t>
            </a:r>
          </a:p>
          <a:p>
            <a:pPr lvl="1"/>
            <a:r>
              <a:rPr lang="en-US" dirty="0" smtClean="0">
                <a:solidFill>
                  <a:schemeClr val="tx1"/>
                </a:solidFill>
              </a:rPr>
              <a:t>Current feature sets of products have evolved significantly since test</a:t>
            </a:r>
          </a:p>
          <a:p>
            <a:r>
              <a:rPr lang="en-US" dirty="0" smtClean="0">
                <a:solidFill>
                  <a:schemeClr val="tx1"/>
                </a:solidFill>
              </a:rPr>
              <a:t>All vendors were strongly interested in feedback for product improvements</a:t>
            </a:r>
          </a:p>
          <a:p>
            <a:r>
              <a:rPr lang="en-US" dirty="0" smtClean="0">
                <a:solidFill>
                  <a:schemeClr val="tx1"/>
                </a:solidFill>
              </a:rPr>
              <a:t>Check features of each vendors deployment in depth before choosing a tool</a:t>
            </a:r>
          </a:p>
          <a:p>
            <a:r>
              <a:rPr lang="en-US" dirty="0" smtClean="0">
                <a:solidFill>
                  <a:schemeClr val="tx1"/>
                </a:solidFill>
              </a:rPr>
              <a:t>Test as many different deployment tools as you can!!</a:t>
            </a:r>
            <a:endParaRPr lang="en-US" dirty="0">
              <a:solidFill>
                <a:schemeClr val="tx1"/>
              </a:solidFill>
            </a:endParaRPr>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26</a:t>
            </a:fld>
            <a:endParaRPr lang="en-US" dirty="0"/>
          </a:p>
        </p:txBody>
      </p:sp>
    </p:spTree>
    <p:extLst>
      <p:ext uri="{BB962C8B-B14F-4D97-AF65-F5344CB8AC3E}">
        <p14:creationId xmlns:p14="http://schemas.microsoft.com/office/powerpoint/2010/main" val="153396719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smtClean="0"/>
              <a:t>Cloud </a:t>
            </a:r>
            <a:r>
              <a:rPr lang="en-US" dirty="0"/>
              <a:t>Platform Engineering</a:t>
            </a:r>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27</a:t>
            </a:fld>
            <a:endParaRPr lang="en-US" dirty="0"/>
          </a:p>
        </p:txBody>
      </p:sp>
      <p:sp>
        <p:nvSpPr>
          <p:cNvPr id="4" name="Title 3"/>
          <p:cNvSpPr>
            <a:spLocks noGrp="1"/>
          </p:cNvSpPr>
          <p:nvPr>
            <p:ph type="ctrTitle"/>
          </p:nvPr>
        </p:nvSpPr>
        <p:spPr/>
        <p:txBody>
          <a:bodyPr/>
          <a:lstStyle/>
          <a:p>
            <a:pPr algn="ctr"/>
            <a:r>
              <a:rPr lang="en-US" sz="3200" dirty="0" smtClean="0"/>
              <a:t>Appendix</a:t>
            </a:r>
            <a:endParaRPr lang="en-US" sz="3200" dirty="0"/>
          </a:p>
        </p:txBody>
      </p:sp>
    </p:spTree>
    <p:extLst>
      <p:ext uri="{BB962C8B-B14F-4D97-AF65-F5344CB8AC3E}">
        <p14:creationId xmlns:p14="http://schemas.microsoft.com/office/powerpoint/2010/main" val="409289631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22067308"/>
              </p:ext>
            </p:extLst>
          </p:nvPr>
        </p:nvGraphicFramePr>
        <p:xfrm>
          <a:off x="615950" y="4285801"/>
          <a:ext cx="8086834" cy="1884668"/>
        </p:xfrm>
        <a:graphic>
          <a:graphicData uri="http://schemas.openxmlformats.org/drawingml/2006/table">
            <a:tbl>
              <a:tblPr firstRow="1" bandRow="1">
                <a:tableStyleId>{72833802-FEF1-4C79-8D5D-14CF1EAF98D9}</a:tableStyleId>
              </a:tblPr>
              <a:tblGrid>
                <a:gridCol w="1764468"/>
                <a:gridCol w="3161183"/>
                <a:gridCol w="3161183"/>
              </a:tblGrid>
              <a:tr h="471167">
                <a:tc>
                  <a:txBody>
                    <a:bodyPr/>
                    <a:lstStyle/>
                    <a:p>
                      <a:r>
                        <a:rPr lang="en-US" dirty="0" smtClean="0">
                          <a:solidFill>
                            <a:srgbClr val="5482AB"/>
                          </a:solidFill>
                        </a:rPr>
                        <a:t>what</a:t>
                      </a:r>
                      <a:endParaRPr lang="en-US" dirty="0">
                        <a:solidFill>
                          <a:srgbClr val="5482AB"/>
                        </a:solidFill>
                      </a:endParaRPr>
                    </a:p>
                  </a:txBody>
                  <a:tcPr/>
                </a:tc>
                <a:tc>
                  <a:txBody>
                    <a:bodyPr/>
                    <a:lstStyle/>
                    <a:p>
                      <a:r>
                        <a:rPr lang="en-US" dirty="0" smtClean="0">
                          <a:solidFill>
                            <a:srgbClr val="5482AB"/>
                          </a:solidFill>
                        </a:rPr>
                        <a:t>reference</a:t>
                      </a:r>
                      <a:endParaRPr lang="en-US" dirty="0">
                        <a:solidFill>
                          <a:srgbClr val="5482AB"/>
                        </a:solidFill>
                      </a:endParaRPr>
                    </a:p>
                  </a:txBody>
                  <a:tcPr/>
                </a:tc>
                <a:tc>
                  <a:txBody>
                    <a:bodyPr/>
                    <a:lstStyle/>
                    <a:p>
                      <a:pPr algn="ctr"/>
                      <a:r>
                        <a:rPr lang="en-US" dirty="0" smtClean="0">
                          <a:solidFill>
                            <a:srgbClr val="5482AB"/>
                          </a:solidFill>
                        </a:rPr>
                        <a:t>presentation QR</a:t>
                      </a:r>
                      <a:r>
                        <a:rPr lang="en-US" baseline="0" dirty="0" smtClean="0">
                          <a:solidFill>
                            <a:srgbClr val="5482AB"/>
                          </a:solidFill>
                        </a:rPr>
                        <a:t> code</a:t>
                      </a:r>
                      <a:endParaRPr lang="en-US" dirty="0">
                        <a:solidFill>
                          <a:srgbClr val="5482AB"/>
                        </a:solidFill>
                      </a:endParaRPr>
                    </a:p>
                  </a:txBody>
                  <a:tcPr/>
                </a:tc>
              </a:tr>
              <a:tr h="471167">
                <a:tc>
                  <a:txBody>
                    <a:bodyPr/>
                    <a:lstStyle/>
                    <a:p>
                      <a:r>
                        <a:rPr lang="en-US" dirty="0" smtClean="0"/>
                        <a:t>Symantec, Corp.</a:t>
                      </a:r>
                      <a:endParaRPr lang="en-US" dirty="0"/>
                    </a:p>
                  </a:txBody>
                  <a:tcPr/>
                </a:tc>
                <a:tc>
                  <a:txBody>
                    <a:bodyPr/>
                    <a:lstStyle/>
                    <a:p>
                      <a:r>
                        <a:rPr lang="en-US" dirty="0" smtClean="0">
                          <a:hlinkClick r:id="rId2"/>
                        </a:rPr>
                        <a:t>http://www.symantec.com/</a:t>
                      </a:r>
                      <a:r>
                        <a:rPr lang="en-US" dirty="0" smtClean="0"/>
                        <a:t> </a:t>
                      </a:r>
                      <a:endParaRPr lang="en-US" dirty="0"/>
                    </a:p>
                  </a:txBody>
                  <a:tcPr>
                    <a:lnR w="12700" cap="flat" cmpd="sng" algn="ctr">
                      <a:solidFill>
                        <a:srgbClr val="FDBB30"/>
                      </a:solidFill>
                      <a:prstDash val="solid"/>
                      <a:round/>
                      <a:headEnd type="none" w="med" len="med"/>
                      <a:tailEnd type="none" w="med" len="med"/>
                    </a:lnR>
                  </a:tcPr>
                </a:tc>
                <a:tc rowSpan="3">
                  <a:txBody>
                    <a:bodyPr/>
                    <a:lstStyle/>
                    <a:p>
                      <a:endParaRPr lang="en-US" dirty="0"/>
                    </a:p>
                  </a:txBody>
                  <a:tcPr>
                    <a:lnL w="12700" cap="flat" cmpd="sng" algn="ctr">
                      <a:solidFill>
                        <a:srgbClr val="FDBB30"/>
                      </a:solidFill>
                      <a:prstDash val="solid"/>
                      <a:round/>
                      <a:headEnd type="none" w="med" len="med"/>
                      <a:tailEnd type="none" w="med" len="med"/>
                    </a:lnL>
                  </a:tcPr>
                </a:tc>
              </a:tr>
              <a:tr h="471167">
                <a:tc>
                  <a:txBody>
                    <a:bodyPr/>
                    <a:lstStyle/>
                    <a:p>
                      <a:r>
                        <a:rPr lang="en-US" dirty="0" smtClean="0"/>
                        <a:t>Brian Chong</a:t>
                      </a:r>
                      <a:endParaRPr lang="en-US" dirty="0"/>
                    </a:p>
                  </a:txBody>
                  <a:tcPr/>
                </a:tc>
                <a:tc>
                  <a:txBody>
                    <a:bodyPr/>
                    <a:lstStyle/>
                    <a:p>
                      <a:r>
                        <a:rPr lang="en-US" dirty="0" smtClean="0">
                          <a:hlinkClick r:id="rId3"/>
                        </a:rPr>
                        <a:t>brian_chong@symantec.com</a:t>
                      </a:r>
                      <a:r>
                        <a:rPr lang="en-US" baseline="0" dirty="0" smtClean="0"/>
                        <a:t> </a:t>
                      </a:r>
                      <a:endParaRPr lang="en-US" dirty="0"/>
                    </a:p>
                  </a:txBody>
                  <a:tcPr>
                    <a:lnR w="12700" cap="flat" cmpd="sng" algn="ctr">
                      <a:solidFill>
                        <a:srgbClr val="FDBB30"/>
                      </a:solidFill>
                      <a:prstDash val="solid"/>
                      <a:round/>
                      <a:headEnd type="none" w="med" len="med"/>
                      <a:tailEnd type="none" w="med" len="med"/>
                    </a:lnR>
                  </a:tcPr>
                </a:tc>
                <a:tc vMerge="1">
                  <a:txBody>
                    <a:bodyPr/>
                    <a:lstStyle/>
                    <a:p>
                      <a:endParaRPr lang="en-US" dirty="0"/>
                    </a:p>
                  </a:txBody>
                  <a:tcPr/>
                </a:tc>
              </a:tr>
              <a:tr h="471167">
                <a:tc>
                  <a:txBody>
                    <a:bodyPr/>
                    <a:lstStyle/>
                    <a:p>
                      <a:r>
                        <a:rPr lang="en-US" dirty="0" smtClean="0"/>
                        <a:t>Shane Gibson</a:t>
                      </a:r>
                      <a:endParaRPr lang="en-US" dirty="0"/>
                    </a:p>
                  </a:txBody>
                  <a:tcPr/>
                </a:tc>
                <a:tc>
                  <a:txBody>
                    <a:bodyPr/>
                    <a:lstStyle/>
                    <a:p>
                      <a:r>
                        <a:rPr lang="en-US" dirty="0" smtClean="0">
                          <a:hlinkClick r:id="rId4"/>
                        </a:rPr>
                        <a:t>shane_gibson@symantec.com</a:t>
                      </a:r>
                      <a:r>
                        <a:rPr lang="en-US" baseline="0" dirty="0" smtClean="0"/>
                        <a:t> </a:t>
                      </a:r>
                      <a:endParaRPr lang="en-US" dirty="0"/>
                    </a:p>
                  </a:txBody>
                  <a:tcPr>
                    <a:lnR w="12700" cap="flat" cmpd="sng" algn="ctr">
                      <a:solidFill>
                        <a:srgbClr val="FDBB30"/>
                      </a:solidFill>
                      <a:prstDash val="solid"/>
                      <a:round/>
                      <a:headEnd type="none" w="med" len="med"/>
                      <a:tailEnd type="none" w="med" len="med"/>
                    </a:lnR>
                  </a:tcPr>
                </a:tc>
                <a:tc vMerge="1">
                  <a:txBody>
                    <a:bodyPr/>
                    <a:lstStyle/>
                    <a:p>
                      <a:endParaRPr lang="en-US" dirty="0"/>
                    </a:p>
                  </a:txBody>
                  <a:tcPr/>
                </a:tc>
              </a:tr>
            </a:tbl>
          </a:graphicData>
        </a:graphic>
      </p:graphicFrame>
      <p:sp>
        <p:nvSpPr>
          <p:cNvPr id="2" name="Title 1"/>
          <p:cNvSpPr>
            <a:spLocks noGrp="1"/>
          </p:cNvSpPr>
          <p:nvPr>
            <p:ph type="title"/>
          </p:nvPr>
        </p:nvSpPr>
        <p:spPr/>
        <p:txBody>
          <a:bodyPr anchor="ctr"/>
          <a:lstStyle/>
          <a:p>
            <a:r>
              <a:rPr lang="en-US" dirty="0" smtClean="0"/>
              <a:t/>
            </a:r>
            <a:br>
              <a:rPr lang="en-US" dirty="0" smtClean="0"/>
            </a:br>
            <a:r>
              <a:rPr lang="en-US" dirty="0" smtClean="0"/>
              <a:t>Appendix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1209473"/>
              </p:ext>
            </p:extLst>
          </p:nvPr>
        </p:nvGraphicFramePr>
        <p:xfrm>
          <a:off x="615950" y="1219200"/>
          <a:ext cx="8086833" cy="2494280"/>
        </p:xfrm>
        <a:graphic>
          <a:graphicData uri="http://schemas.openxmlformats.org/drawingml/2006/table">
            <a:tbl>
              <a:tblPr firstRow="1" bandRow="1">
                <a:tableStyleId>{72833802-FEF1-4C79-8D5D-14CF1EAF98D9}</a:tableStyleId>
              </a:tblPr>
              <a:tblGrid>
                <a:gridCol w="1210841"/>
                <a:gridCol w="1185943"/>
                <a:gridCol w="1229464"/>
                <a:gridCol w="1158285"/>
                <a:gridCol w="3302300"/>
              </a:tblGrid>
              <a:tr h="370840">
                <a:tc>
                  <a:txBody>
                    <a:bodyPr/>
                    <a:lstStyle/>
                    <a:p>
                      <a:r>
                        <a:rPr lang="en-US" dirty="0" smtClean="0">
                          <a:solidFill>
                            <a:schemeClr val="accent1"/>
                          </a:solidFill>
                        </a:rPr>
                        <a:t>tool</a:t>
                      </a:r>
                      <a:endParaRPr lang="en-US" dirty="0">
                        <a:solidFill>
                          <a:schemeClr val="accent1"/>
                        </a:solidFill>
                      </a:endParaRPr>
                    </a:p>
                  </a:txBody>
                  <a:tcPr anchor="b"/>
                </a:tc>
                <a:tc>
                  <a:txBody>
                    <a:bodyPr/>
                    <a:lstStyle/>
                    <a:p>
                      <a:r>
                        <a:rPr lang="en-US" dirty="0" smtClean="0">
                          <a:solidFill>
                            <a:schemeClr val="accent1"/>
                          </a:solidFill>
                        </a:rPr>
                        <a:t>vendor support</a:t>
                      </a:r>
                      <a:endParaRPr lang="en-US" dirty="0">
                        <a:solidFill>
                          <a:schemeClr val="accent1"/>
                        </a:solidFill>
                      </a:endParaRPr>
                    </a:p>
                  </a:txBody>
                  <a:tcPr anchor="b"/>
                </a:tc>
                <a:tc>
                  <a:txBody>
                    <a:bodyPr/>
                    <a:lstStyle/>
                    <a:p>
                      <a:r>
                        <a:rPr lang="en-US" dirty="0" smtClean="0">
                          <a:solidFill>
                            <a:schemeClr val="accent1"/>
                          </a:solidFill>
                        </a:rPr>
                        <a:t>version tested</a:t>
                      </a:r>
                      <a:endParaRPr lang="en-US" dirty="0">
                        <a:solidFill>
                          <a:schemeClr val="accent1"/>
                        </a:solidFill>
                      </a:endParaRPr>
                    </a:p>
                  </a:txBody>
                  <a:tcPr anchor="b"/>
                </a:tc>
                <a:tc>
                  <a:txBody>
                    <a:bodyPr/>
                    <a:lstStyle/>
                    <a:p>
                      <a:r>
                        <a:rPr lang="en-US" dirty="0" smtClean="0">
                          <a:solidFill>
                            <a:schemeClr val="accent1"/>
                          </a:solidFill>
                        </a:rPr>
                        <a:t>current version *</a:t>
                      </a:r>
                      <a:endParaRPr lang="en-US" dirty="0">
                        <a:solidFill>
                          <a:schemeClr val="accent1"/>
                        </a:solidFill>
                      </a:endParaRPr>
                    </a:p>
                  </a:txBody>
                  <a:tcPr anchor="b"/>
                </a:tc>
                <a:tc>
                  <a:txBody>
                    <a:bodyPr/>
                    <a:lstStyle/>
                    <a:p>
                      <a:r>
                        <a:rPr lang="en-US" dirty="0" smtClean="0">
                          <a:solidFill>
                            <a:schemeClr val="accent1"/>
                          </a:solidFill>
                        </a:rPr>
                        <a:t>website</a:t>
                      </a:r>
                      <a:endParaRPr lang="en-US" dirty="0">
                        <a:solidFill>
                          <a:schemeClr val="accent1"/>
                        </a:solidFill>
                      </a:endParaRPr>
                    </a:p>
                  </a:txBody>
                  <a:tcPr anchor="b"/>
                </a:tc>
              </a:tr>
              <a:tr h="370840">
                <a:tc>
                  <a:txBody>
                    <a:bodyPr/>
                    <a:lstStyle/>
                    <a:p>
                      <a:r>
                        <a:rPr lang="en-US" dirty="0" smtClean="0"/>
                        <a:t>Crowbar</a:t>
                      </a:r>
                      <a:endParaRPr lang="en-US" dirty="0"/>
                    </a:p>
                  </a:txBody>
                  <a:tcPr/>
                </a:tc>
                <a:tc>
                  <a:txBody>
                    <a:bodyPr/>
                    <a:lstStyle/>
                    <a:p>
                      <a:r>
                        <a:rPr lang="en-US" dirty="0" smtClean="0"/>
                        <a:t>Dell</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c>
                  <a:txBody>
                    <a:bodyPr/>
                    <a:lstStyle/>
                    <a:p>
                      <a:r>
                        <a:rPr lang="en-US" sz="1400" u="sng" kern="1200" dirty="0" smtClean="0">
                          <a:hlinkClick r:id="rId5"/>
                        </a:rPr>
                        <a:t>http://crowbar.github.com/</a:t>
                      </a:r>
                      <a:endParaRPr lang="en-US" sz="1400" dirty="0"/>
                    </a:p>
                  </a:txBody>
                  <a:tcPr/>
                </a:tc>
              </a:tr>
              <a:tr h="370840">
                <a:tc>
                  <a:txBody>
                    <a:bodyPr/>
                    <a:lstStyle/>
                    <a:p>
                      <a:r>
                        <a:rPr lang="en-US" dirty="0" smtClean="0"/>
                        <a:t>Fuel</a:t>
                      </a:r>
                      <a:r>
                        <a:rPr lang="en-US" baseline="0" dirty="0" smtClean="0"/>
                        <a:t> Web</a:t>
                      </a:r>
                      <a:endParaRPr lang="en-US" dirty="0"/>
                    </a:p>
                  </a:txBody>
                  <a:tcPr/>
                </a:tc>
                <a:tc>
                  <a:txBody>
                    <a:bodyPr/>
                    <a:lstStyle/>
                    <a:p>
                      <a:r>
                        <a:rPr lang="en-US" dirty="0" err="1" smtClean="0"/>
                        <a:t>Mirantis</a:t>
                      </a:r>
                      <a:endParaRPr lang="en-US" dirty="0"/>
                    </a:p>
                  </a:txBody>
                  <a:tcPr/>
                </a:tc>
                <a:tc>
                  <a:txBody>
                    <a:bodyPr/>
                    <a:lstStyle/>
                    <a:p>
                      <a:r>
                        <a:rPr lang="en-US" dirty="0" smtClean="0"/>
                        <a:t>3.0.1</a:t>
                      </a:r>
                      <a:endParaRPr lang="en-US" dirty="0"/>
                    </a:p>
                  </a:txBody>
                  <a:tcPr/>
                </a:tc>
                <a:tc>
                  <a:txBody>
                    <a:bodyPr/>
                    <a:lstStyle/>
                    <a:p>
                      <a:r>
                        <a:rPr lang="en-US" dirty="0" smtClean="0"/>
                        <a:t>3.2</a:t>
                      </a:r>
                      <a:endParaRPr lang="en-US" dirty="0"/>
                    </a:p>
                  </a:txBody>
                  <a:tcPr/>
                </a:tc>
                <a:tc>
                  <a:txBody>
                    <a:bodyPr/>
                    <a:lstStyle/>
                    <a:p>
                      <a:r>
                        <a:rPr lang="en-US" sz="1400" dirty="0" smtClean="0">
                          <a:hlinkClick r:id="rId6"/>
                        </a:rPr>
                        <a:t>http://fuel.mirantis.com/</a:t>
                      </a:r>
                      <a:r>
                        <a:rPr lang="en-US" sz="1400" baseline="0" dirty="0" smtClean="0"/>
                        <a:t>  </a:t>
                      </a:r>
                      <a:endParaRPr lang="en-US" sz="1400" dirty="0"/>
                    </a:p>
                  </a:txBody>
                  <a:tcPr/>
                </a:tc>
              </a:tr>
              <a:tr h="370840">
                <a:tc>
                  <a:txBody>
                    <a:bodyPr/>
                    <a:lstStyle/>
                    <a:p>
                      <a:r>
                        <a:rPr lang="en-US" dirty="0" smtClean="0"/>
                        <a:t>RPC</a:t>
                      </a:r>
                      <a:endParaRPr lang="en-US" dirty="0"/>
                    </a:p>
                  </a:txBody>
                  <a:tcPr/>
                </a:tc>
                <a:tc>
                  <a:txBody>
                    <a:bodyPr/>
                    <a:lstStyle/>
                    <a:p>
                      <a:r>
                        <a:rPr lang="en-US" dirty="0" smtClean="0"/>
                        <a:t>Rackspace</a:t>
                      </a:r>
                      <a:endParaRPr lang="en-US" dirty="0"/>
                    </a:p>
                  </a:txBody>
                  <a:tcPr/>
                </a:tc>
                <a:tc>
                  <a:txBody>
                    <a:bodyPr/>
                    <a:lstStyle/>
                    <a:p>
                      <a:r>
                        <a:rPr lang="en-US" dirty="0" smtClean="0"/>
                        <a:t>4.1.0</a:t>
                      </a:r>
                      <a:endParaRPr lang="en-US" dirty="0"/>
                    </a:p>
                  </a:txBody>
                  <a:tcPr/>
                </a:tc>
                <a:tc>
                  <a:txBody>
                    <a:bodyPr/>
                    <a:lstStyle/>
                    <a:p>
                      <a:r>
                        <a:rPr lang="en-US" dirty="0" smtClean="0"/>
                        <a:t>4.1.2</a:t>
                      </a:r>
                      <a:endParaRPr lang="en-US" dirty="0"/>
                    </a:p>
                  </a:txBody>
                  <a:tcPr/>
                </a:tc>
                <a:tc>
                  <a:txBody>
                    <a:bodyPr/>
                    <a:lstStyle/>
                    <a:p>
                      <a:r>
                        <a:rPr lang="en-US" sz="1400" dirty="0" smtClean="0">
                          <a:hlinkClick r:id="rId7"/>
                        </a:rPr>
                        <a:t>http://www.rackspace.com/cloud/private/</a:t>
                      </a:r>
                      <a:r>
                        <a:rPr lang="en-US" sz="1400" baseline="0" dirty="0" smtClean="0"/>
                        <a:t> </a:t>
                      </a:r>
                      <a:endParaRPr lang="en-US" sz="1400" dirty="0"/>
                    </a:p>
                  </a:txBody>
                  <a:tcPr/>
                </a:tc>
              </a:tr>
              <a:tr h="370840">
                <a:tc>
                  <a:txBody>
                    <a:bodyPr/>
                    <a:lstStyle/>
                    <a:p>
                      <a:r>
                        <a:rPr lang="en-US" dirty="0" smtClean="0"/>
                        <a:t>Foreman</a:t>
                      </a:r>
                      <a:endParaRPr lang="en-US" dirty="0"/>
                    </a:p>
                  </a:txBody>
                  <a:tcPr/>
                </a:tc>
                <a:tc>
                  <a:txBody>
                    <a:bodyPr/>
                    <a:lstStyle/>
                    <a:p>
                      <a:r>
                        <a:rPr lang="en-US" dirty="0" err="1" smtClean="0"/>
                        <a:t>Redhat</a:t>
                      </a:r>
                      <a:endParaRPr lang="en-US" dirty="0"/>
                    </a:p>
                  </a:txBody>
                  <a:tcPr/>
                </a:tc>
                <a:tc>
                  <a:txBody>
                    <a:bodyPr/>
                    <a:lstStyle/>
                    <a:p>
                      <a:r>
                        <a:rPr lang="en-US" dirty="0" smtClean="0"/>
                        <a:t>1.2.0</a:t>
                      </a:r>
                    </a:p>
                  </a:txBody>
                  <a:tcPr/>
                </a:tc>
                <a:tc>
                  <a:txBody>
                    <a:bodyPr/>
                    <a:lstStyle/>
                    <a:p>
                      <a:r>
                        <a:rPr lang="en-US" dirty="0" smtClean="0"/>
                        <a:t>1.3.0</a:t>
                      </a:r>
                      <a:endParaRPr lang="en-US" dirty="0"/>
                    </a:p>
                  </a:txBody>
                  <a:tcPr/>
                </a:tc>
                <a:tc>
                  <a:txBody>
                    <a:bodyPr/>
                    <a:lstStyle/>
                    <a:p>
                      <a:r>
                        <a:rPr lang="en-US" sz="1400" dirty="0" smtClean="0">
                          <a:hlinkClick r:id="rId8"/>
                        </a:rPr>
                        <a:t>http://theforeman.org/</a:t>
                      </a:r>
                      <a:r>
                        <a:rPr lang="en-US" sz="1400" dirty="0" smtClean="0"/>
                        <a:t> </a:t>
                      </a:r>
                      <a:endParaRPr lang="en-US" sz="1400" dirty="0"/>
                    </a:p>
                  </a:txBody>
                  <a:tcPr/>
                </a:tc>
              </a:tr>
              <a:tr h="370840">
                <a:tc>
                  <a:txBody>
                    <a:bodyPr/>
                    <a:lstStyle/>
                    <a:p>
                      <a:r>
                        <a:rPr lang="en-US" dirty="0" err="1" smtClean="0"/>
                        <a:t>MaaS</a:t>
                      </a:r>
                      <a:r>
                        <a:rPr lang="en-US" dirty="0" smtClean="0"/>
                        <a:t>/</a:t>
                      </a:r>
                      <a:r>
                        <a:rPr lang="en-US" dirty="0" err="1" smtClean="0"/>
                        <a:t>JuJu</a:t>
                      </a:r>
                      <a:endParaRPr lang="en-US" dirty="0"/>
                    </a:p>
                  </a:txBody>
                  <a:tcPr/>
                </a:tc>
                <a:tc>
                  <a:txBody>
                    <a:bodyPr/>
                    <a:lstStyle/>
                    <a:p>
                      <a:r>
                        <a:rPr lang="en-US" dirty="0" smtClean="0"/>
                        <a:t>Canonical</a:t>
                      </a:r>
                      <a:endParaRPr lang="en-US" dirty="0"/>
                    </a:p>
                  </a:txBody>
                  <a:tcPr/>
                </a:tc>
                <a:tc>
                  <a:txBody>
                    <a:bodyPr/>
                    <a:lstStyle/>
                    <a:p>
                      <a:r>
                        <a:rPr lang="en-US" dirty="0" err="1" smtClean="0"/>
                        <a:t>ver</a:t>
                      </a:r>
                      <a:r>
                        <a:rPr lang="en-US" dirty="0" smtClean="0"/>
                        <a:t> 1.2/0.7</a:t>
                      </a:r>
                      <a:endParaRPr lang="en-US" dirty="0"/>
                    </a:p>
                  </a:txBody>
                  <a:tcPr/>
                </a:tc>
                <a:tc>
                  <a:txBody>
                    <a:bodyPr/>
                    <a:lstStyle/>
                    <a:p>
                      <a:r>
                        <a:rPr lang="en-US" dirty="0" smtClean="0"/>
                        <a:t>1.6/1.16.0</a:t>
                      </a:r>
                      <a:endParaRPr lang="en-US" dirty="0"/>
                    </a:p>
                  </a:txBody>
                  <a:tcPr/>
                </a:tc>
                <a:tc>
                  <a:txBody>
                    <a:bodyPr/>
                    <a:lstStyle/>
                    <a:p>
                      <a:r>
                        <a:rPr lang="en-US" sz="1400" dirty="0" smtClean="0">
                          <a:hlinkClick r:id="rId9"/>
                        </a:rPr>
                        <a:t>http://www.ubuntu.com/cloud/</a:t>
                      </a:r>
                      <a:r>
                        <a:rPr lang="en-US" sz="1400" dirty="0" smtClean="0"/>
                        <a:t>  </a:t>
                      </a:r>
                      <a:endParaRPr lang="en-US" sz="1400" dirty="0"/>
                    </a:p>
                  </a:txBody>
                  <a:tcPr/>
                </a:tc>
              </a:tr>
            </a:tbl>
          </a:graphicData>
        </a:graphic>
      </p:graphicFrame>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28</a:t>
            </a:fld>
            <a:endParaRPr lang="en-US" dirty="0"/>
          </a:p>
        </p:txBody>
      </p:sp>
      <p:sp>
        <p:nvSpPr>
          <p:cNvPr id="7" name="TextBox 6"/>
          <p:cNvSpPr txBox="1"/>
          <p:nvPr/>
        </p:nvSpPr>
        <p:spPr bwMode="ltGray">
          <a:xfrm>
            <a:off x="615950" y="3741435"/>
            <a:ext cx="7022763" cy="369228"/>
          </a:xfrm>
          <a:prstGeom prst="rect">
            <a:avLst/>
          </a:prstGeom>
          <a:noFill/>
          <a:ln w="9525">
            <a:noFill/>
            <a:miter lim="800000"/>
            <a:headEnd/>
            <a:tailEnd/>
          </a:ln>
        </p:spPr>
        <p:txBody>
          <a:bodyPr wrap="square" lIns="91419" tIns="45710" rIns="91419" bIns="45710" rtlCol="0" anchor="t" anchorCtr="0">
            <a:noAutofit/>
          </a:bodyPr>
          <a:lstStyle/>
          <a:p>
            <a:pPr marL="285750" indent="-285750" algn="l">
              <a:lnSpc>
                <a:spcPct val="90000"/>
              </a:lnSpc>
              <a:spcBef>
                <a:spcPts val="0"/>
              </a:spcBef>
              <a:spcAft>
                <a:spcPts val="800"/>
              </a:spcAft>
              <a:buFontTx/>
              <a:buChar char="•"/>
            </a:pPr>
            <a:r>
              <a:rPr lang="en-US" sz="1400" dirty="0" smtClean="0">
                <a:solidFill>
                  <a:schemeClr val="bg1">
                    <a:lumMod val="50000"/>
                  </a:schemeClr>
                </a:solidFill>
                <a:latin typeface="Lucida Grande"/>
                <a:ea typeface="Lucida Grande"/>
                <a:cs typeface="Lucida Grande"/>
                <a:sym typeface="Wingdings"/>
              </a:rPr>
              <a:t>As of October 26, 2013</a:t>
            </a:r>
          </a:p>
          <a:p>
            <a:pPr marL="285750" indent="-285750" algn="l">
              <a:lnSpc>
                <a:spcPct val="90000"/>
              </a:lnSpc>
              <a:spcBef>
                <a:spcPts val="0"/>
              </a:spcBef>
              <a:spcAft>
                <a:spcPts val="800"/>
              </a:spcAft>
              <a:buFontTx/>
              <a:buChar char="•"/>
            </a:pPr>
            <a:endParaRPr lang="en-US" sz="1400" dirty="0" smtClean="0">
              <a:solidFill>
                <a:schemeClr val="bg1">
                  <a:lumMod val="50000"/>
                </a:schemeClr>
              </a:solidFill>
              <a:latin typeface="Lucida Grande"/>
              <a:ea typeface="Lucida Grande"/>
              <a:cs typeface="Lucida Grande"/>
              <a:sym typeface="Wingdings"/>
            </a:endParaRPr>
          </a:p>
          <a:p>
            <a:pPr algn="l">
              <a:lnSpc>
                <a:spcPct val="90000"/>
              </a:lnSpc>
              <a:spcBef>
                <a:spcPts val="0"/>
              </a:spcBef>
              <a:spcAft>
                <a:spcPts val="800"/>
              </a:spcAft>
            </a:pPr>
            <a:endParaRPr lang="en-US" sz="1400" dirty="0" smtClean="0">
              <a:solidFill>
                <a:schemeClr val="bg1">
                  <a:lumMod val="50000"/>
                </a:schemeClr>
              </a:solidFill>
              <a:latin typeface="Calibri" pitchFamily="34" charset="0"/>
            </a:endParaRPr>
          </a:p>
        </p:txBody>
      </p:sp>
      <p:pic>
        <p:nvPicPr>
          <p:cNvPr id="8" name="Picture 7" descr="barcode.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509183" y="4824440"/>
            <a:ext cx="1300888" cy="1307458"/>
          </a:xfrm>
          <a:prstGeom prst="rect">
            <a:avLst/>
          </a:prstGeom>
        </p:spPr>
      </p:pic>
    </p:spTree>
    <p:extLst>
      <p:ext uri="{BB962C8B-B14F-4D97-AF65-F5344CB8AC3E}">
        <p14:creationId xmlns:p14="http://schemas.microsoft.com/office/powerpoint/2010/main" val="167562525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a:t>Cloud Platform Engineering</a:t>
            </a:r>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3</a:t>
            </a:fld>
            <a:endParaRPr lang="en-US" dirty="0"/>
          </a:p>
        </p:txBody>
      </p:sp>
      <p:sp>
        <p:nvSpPr>
          <p:cNvPr id="4" name="Title 3"/>
          <p:cNvSpPr>
            <a:spLocks noGrp="1"/>
          </p:cNvSpPr>
          <p:nvPr>
            <p:ph type="ctrTitle"/>
          </p:nvPr>
        </p:nvSpPr>
        <p:spPr/>
        <p:txBody>
          <a:bodyPr/>
          <a:lstStyle/>
          <a:p>
            <a:pPr algn="ctr"/>
            <a:r>
              <a:rPr lang="en-US" sz="3200" dirty="0"/>
              <a:t>What is Symantec doing?</a:t>
            </a:r>
          </a:p>
        </p:txBody>
      </p:sp>
    </p:spTree>
    <p:extLst>
      <p:ext uri="{BB962C8B-B14F-4D97-AF65-F5344CB8AC3E}">
        <p14:creationId xmlns:p14="http://schemas.microsoft.com/office/powerpoint/2010/main" val="16827328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Symantec </a:t>
            </a:r>
            <a:r>
              <a:rPr lang="en-US" dirty="0" smtClean="0"/>
              <a:t>and </a:t>
            </a:r>
            <a:r>
              <a:rPr lang="en-US" dirty="0" smtClean="0"/>
              <a:t>Us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6409596"/>
              </p:ext>
            </p:extLst>
          </p:nvPr>
        </p:nvGraphicFramePr>
        <p:xfrm>
          <a:off x="381000" y="1219200"/>
          <a:ext cx="8382000" cy="5139318"/>
        </p:xfrm>
        <a:graphic>
          <a:graphicData uri="http://schemas.openxmlformats.org/drawingml/2006/table">
            <a:tbl>
              <a:tblPr firstRow="1" bandRow="1">
                <a:tableStyleId>{2D5ABB26-0587-4C30-8999-92F81FD0307C}</a:tableStyleId>
              </a:tblPr>
              <a:tblGrid>
                <a:gridCol w="4191000"/>
                <a:gridCol w="4191000"/>
              </a:tblGrid>
              <a:tr h="2354917">
                <a:tc rowSpan="2">
                  <a:txBody>
                    <a:bodyPr/>
                    <a:lstStyle/>
                    <a:p>
                      <a:r>
                        <a:rPr lang="en-US" b="1" i="1" u="sng" dirty="0" smtClean="0">
                          <a:solidFill>
                            <a:schemeClr val="accent2">
                              <a:lumMod val="75000"/>
                            </a:schemeClr>
                          </a:solidFill>
                        </a:rPr>
                        <a:t>About</a:t>
                      </a:r>
                      <a:r>
                        <a:rPr lang="en-US" b="1" i="1" u="sng" baseline="0" dirty="0" smtClean="0">
                          <a:solidFill>
                            <a:schemeClr val="accent2">
                              <a:lumMod val="75000"/>
                            </a:schemeClr>
                          </a:solidFill>
                        </a:rPr>
                        <a:t> Symantec</a:t>
                      </a:r>
                    </a:p>
                    <a:p>
                      <a:endParaRPr lang="en-US" baseline="0" dirty="0" smtClean="0"/>
                    </a:p>
                    <a:p>
                      <a:pPr marL="285750" indent="-285750">
                        <a:buFont typeface="Arial"/>
                        <a:buChar char="•"/>
                      </a:pPr>
                      <a:r>
                        <a:rPr lang="en-US" dirty="0" smtClean="0"/>
                        <a:t>Making the world </a:t>
                      </a:r>
                      <a:r>
                        <a:rPr lang="en-US" dirty="0" smtClean="0"/>
                        <a:t>more secure…</a:t>
                      </a:r>
                      <a:endParaRPr lang="en-US" dirty="0" smtClean="0"/>
                    </a:p>
                    <a:p>
                      <a:pPr marL="742846" lvl="1" indent="-285750">
                        <a:buFont typeface="Arial"/>
                        <a:buChar char="•"/>
                      </a:pPr>
                      <a:r>
                        <a:rPr lang="en-US" dirty="0" smtClean="0"/>
                        <a:t>Enterprise system and data protection</a:t>
                      </a:r>
                    </a:p>
                    <a:p>
                      <a:pPr marL="742846" lvl="1" indent="-285750">
                        <a:buFont typeface="Arial"/>
                        <a:buChar char="•"/>
                      </a:pPr>
                      <a:r>
                        <a:rPr lang="en-US" dirty="0" smtClean="0"/>
                        <a:t>Norton</a:t>
                      </a:r>
                      <a:r>
                        <a:rPr lang="en-US" baseline="0" dirty="0" smtClean="0"/>
                        <a:t> branded consumer protection (not just Antivirus)</a:t>
                      </a:r>
                      <a:endParaRPr lang="en-US" dirty="0" smtClean="0"/>
                    </a:p>
                    <a:p>
                      <a:pPr marL="285750" indent="-285750">
                        <a:buFont typeface="Arial"/>
                        <a:buChar char="•"/>
                      </a:pPr>
                      <a:r>
                        <a:rPr lang="en-US" dirty="0" smtClean="0"/>
                        <a:t>Tackling the big problems…</a:t>
                      </a:r>
                    </a:p>
                    <a:p>
                      <a:pPr marL="742846" lvl="1" indent="-285750">
                        <a:buFont typeface="Arial"/>
                        <a:buChar char="•"/>
                      </a:pPr>
                      <a:r>
                        <a:rPr lang="en-US" dirty="0" smtClean="0"/>
                        <a:t>Pioneered the Big Data approach to malware detection</a:t>
                      </a:r>
                    </a:p>
                    <a:p>
                      <a:pPr marL="742846" lvl="1" indent="-285750">
                        <a:buFont typeface="Arial"/>
                        <a:buChar char="•"/>
                      </a:pPr>
                      <a:r>
                        <a:rPr lang="en-US" dirty="0" smtClean="0"/>
                        <a:t>Significant cloud presence (Norton, </a:t>
                      </a:r>
                      <a:r>
                        <a:rPr lang="en-US" dirty="0" err="1" smtClean="0"/>
                        <a:t>MessageLabs</a:t>
                      </a:r>
                      <a:r>
                        <a:rPr lang="en-US" dirty="0" smtClean="0"/>
                        <a:t>, OCSP, etc.)</a:t>
                      </a:r>
                    </a:p>
                    <a:p>
                      <a:pPr marL="457096" lvl="1" indent="0">
                        <a:buFont typeface="Arial"/>
                        <a:buNone/>
                      </a:pPr>
                      <a:endParaRPr lang="en-US" dirty="0" smtClean="0"/>
                    </a:p>
                  </a:txBody>
                  <a:tcPr/>
                </a:tc>
                <a:tc>
                  <a:txBody>
                    <a:bodyPr/>
                    <a:lstStyle/>
                    <a:p>
                      <a:r>
                        <a:rPr lang="en-US" b="1" i="1" u="sng" dirty="0" smtClean="0">
                          <a:solidFill>
                            <a:srgbClr val="E09802"/>
                          </a:solidFill>
                        </a:rPr>
                        <a:t>About Brian Chong</a:t>
                      </a:r>
                    </a:p>
                    <a:p>
                      <a:endParaRPr lang="en-US" i="1" u="sng" dirty="0" smtClean="0"/>
                    </a:p>
                    <a:p>
                      <a:pPr marL="285750" indent="-285750">
                        <a:buFont typeface="Arial"/>
                        <a:buChar char="•"/>
                      </a:pPr>
                      <a:r>
                        <a:rPr lang="en-US" dirty="0" smtClean="0"/>
                        <a:t>Infrastructure Architect for our </a:t>
                      </a:r>
                      <a:r>
                        <a:rPr lang="en-US" dirty="0" err="1" smtClean="0"/>
                        <a:t>OpenStack</a:t>
                      </a:r>
                      <a:r>
                        <a:rPr lang="en-US" dirty="0" smtClean="0"/>
                        <a:t> efforts</a:t>
                      </a:r>
                    </a:p>
                    <a:p>
                      <a:pPr marL="285750" indent="-285750">
                        <a:buFont typeface="Arial"/>
                        <a:buChar char="•"/>
                      </a:pPr>
                      <a:r>
                        <a:rPr lang="en-US" dirty="0" smtClean="0"/>
                        <a:t>Security</a:t>
                      </a:r>
                      <a:r>
                        <a:rPr lang="en-US" baseline="0" dirty="0" smtClean="0"/>
                        <a:t> &amp; Network Focused</a:t>
                      </a:r>
                    </a:p>
                    <a:p>
                      <a:pPr marL="285750" indent="-285750">
                        <a:buFont typeface="Arial"/>
                        <a:buChar char="•"/>
                      </a:pPr>
                      <a:r>
                        <a:rPr lang="en-US" baseline="0" dirty="0" smtClean="0"/>
                        <a:t>Interested in securing </a:t>
                      </a:r>
                      <a:r>
                        <a:rPr lang="en-US" baseline="0" dirty="0" err="1" smtClean="0"/>
                        <a:t>OpenStack</a:t>
                      </a:r>
                      <a:r>
                        <a:rPr lang="en-US" baseline="0" dirty="0" smtClean="0"/>
                        <a:t> at all tiers</a:t>
                      </a:r>
                      <a:endParaRPr lang="en-US" dirty="0" smtClean="0"/>
                    </a:p>
                    <a:p>
                      <a:pPr marL="285750" indent="-285750">
                        <a:buFont typeface="Arial"/>
                        <a:buChar char="•"/>
                      </a:pPr>
                      <a:endParaRPr lang="en-US" dirty="0"/>
                    </a:p>
                  </a:txBody>
                  <a:tcPr/>
                </a:tc>
              </a:tr>
              <a:tr h="2784401">
                <a:tc vMerge="1">
                  <a:txBody>
                    <a:bodyPr/>
                    <a:lstStyle/>
                    <a:p>
                      <a:endParaRPr lang="en-US" dirty="0"/>
                    </a:p>
                  </a:txBody>
                  <a:tcPr/>
                </a:tc>
                <a:tc>
                  <a:txBody>
                    <a:bodyPr/>
                    <a:lstStyle/>
                    <a:p>
                      <a:r>
                        <a:rPr lang="en-US" b="1" i="1" u="sng" dirty="0" smtClean="0">
                          <a:solidFill>
                            <a:srgbClr val="E09802"/>
                          </a:solidFill>
                        </a:rPr>
                        <a:t>About Shane Gibson</a:t>
                      </a:r>
                    </a:p>
                    <a:p>
                      <a:endParaRPr lang="en-US" i="1" u="sng" dirty="0" smtClean="0"/>
                    </a:p>
                    <a:p>
                      <a:pPr marL="285750" indent="-285750">
                        <a:buFont typeface="Arial"/>
                        <a:buChar char="•"/>
                      </a:pPr>
                      <a:r>
                        <a:rPr lang="en-US" dirty="0" smtClean="0"/>
                        <a:t>Infrastructure Architect for our </a:t>
                      </a:r>
                      <a:r>
                        <a:rPr lang="en-US" dirty="0" err="1" smtClean="0"/>
                        <a:t>OpenStack</a:t>
                      </a:r>
                      <a:r>
                        <a:rPr lang="en-US" dirty="0" smtClean="0"/>
                        <a:t> efforts</a:t>
                      </a:r>
                    </a:p>
                    <a:p>
                      <a:pPr marL="285750" indent="-285750">
                        <a:buFont typeface="Arial"/>
                        <a:buChar char="•"/>
                      </a:pPr>
                      <a:r>
                        <a:rPr lang="en-US" dirty="0" smtClean="0"/>
                        <a:t>Focused on the</a:t>
                      </a:r>
                      <a:r>
                        <a:rPr lang="en-US" baseline="0" dirty="0" smtClean="0"/>
                        <a:t> big picture from bare metal to full </a:t>
                      </a:r>
                      <a:r>
                        <a:rPr lang="en-US" baseline="0" dirty="0" err="1" smtClean="0"/>
                        <a:t>OpenStack</a:t>
                      </a:r>
                      <a:r>
                        <a:rPr lang="en-US" baseline="0" dirty="0" smtClean="0"/>
                        <a:t> clusters</a:t>
                      </a:r>
                    </a:p>
                    <a:p>
                      <a:pPr marL="285750" indent="-285750">
                        <a:buFont typeface="Arial"/>
                        <a:buChar char="•"/>
                      </a:pPr>
                      <a:r>
                        <a:rPr lang="en-US" baseline="0" dirty="0" smtClean="0"/>
                        <a:t>Interested in compute and object storage</a:t>
                      </a:r>
                      <a:endParaRPr lang="en-US" dirty="0"/>
                    </a:p>
                  </a:txBody>
                  <a:tcPr/>
                </a:tc>
              </a:tr>
            </a:tbl>
          </a:graphicData>
        </a:graphic>
      </p:graphicFrame>
      <p:sp>
        <p:nvSpPr>
          <p:cNvPr id="4" name="Footer Placeholder 3"/>
          <p:cNvSpPr>
            <a:spLocks noGrp="1"/>
          </p:cNvSpPr>
          <p:nvPr>
            <p:ph type="ftr" sz="quarter" idx="10"/>
          </p:nvPr>
        </p:nvSpPr>
        <p:spPr/>
        <p:txBody>
          <a:bodyPr/>
          <a:lstStyle/>
          <a:p>
            <a:pPr>
              <a:defRPr/>
            </a:pPr>
            <a:r>
              <a:rPr lang="en-US" smtClean="0"/>
              <a:t>SYMC Confidential</a:t>
            </a:r>
            <a:endParaRPr lang="en-US"/>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4</a:t>
            </a:fld>
            <a:endParaRPr lang="en-US" dirty="0"/>
          </a:p>
        </p:txBody>
      </p:sp>
      <p:pic>
        <p:nvPicPr>
          <p:cNvPr id="7" name="Picture 6" descr="SYM_Vert_web600x5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269" y="4689387"/>
            <a:ext cx="1616421" cy="1562540"/>
          </a:xfrm>
          <a:prstGeom prst="rect">
            <a:avLst/>
          </a:prstGeom>
        </p:spPr>
      </p:pic>
    </p:spTree>
    <p:extLst>
      <p:ext uri="{BB962C8B-B14F-4D97-AF65-F5344CB8AC3E}">
        <p14:creationId xmlns:p14="http://schemas.microsoft.com/office/powerpoint/2010/main" val="382131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Symantec Doing?</a:t>
            </a:r>
          </a:p>
        </p:txBody>
      </p:sp>
      <p:sp>
        <p:nvSpPr>
          <p:cNvPr id="3" name="Content Placeholder 2"/>
          <p:cNvSpPr>
            <a:spLocks noGrp="1"/>
          </p:cNvSpPr>
          <p:nvPr>
            <p:ph idx="1"/>
          </p:nvPr>
        </p:nvSpPr>
        <p:spPr>
          <a:xfrm>
            <a:off x="381000" y="1219200"/>
            <a:ext cx="8523080" cy="4953000"/>
          </a:xfrm>
        </p:spPr>
        <p:txBody>
          <a:bodyPr>
            <a:normAutofit fontScale="85000" lnSpcReduction="10000"/>
          </a:bodyPr>
          <a:lstStyle/>
          <a:p>
            <a:r>
              <a:rPr lang="en-US" dirty="0"/>
              <a:t>We are building a consolidated cloud platform that provides infrastructure and platform services to host Symantec </a:t>
            </a:r>
            <a:r>
              <a:rPr lang="en-US" dirty="0" err="1"/>
              <a:t>SaaS</a:t>
            </a:r>
            <a:r>
              <a:rPr lang="en-US" dirty="0"/>
              <a:t> applications</a:t>
            </a:r>
          </a:p>
          <a:p>
            <a:pPr lvl="1"/>
            <a:r>
              <a:rPr lang="en-US" dirty="0"/>
              <a:t>An exciting “greenfield” opportunity to re-invent our cloud infrastructure with strong executive leadership </a:t>
            </a:r>
            <a:r>
              <a:rPr lang="en-US" dirty="0" smtClean="0"/>
              <a:t>support</a:t>
            </a:r>
          </a:p>
          <a:p>
            <a:pPr lvl="1"/>
            <a:r>
              <a:rPr lang="en-US" dirty="0" smtClean="0"/>
              <a:t>Building a global team in the US, Europe, and Asia of top-notch, open source minded engineers in the areas of cloud and big data</a:t>
            </a:r>
            <a:endParaRPr lang="en-US" dirty="0"/>
          </a:p>
          <a:p>
            <a:r>
              <a:rPr lang="en-US" dirty="0"/>
              <a:t>Our development model is to use open source components as building blocks</a:t>
            </a:r>
          </a:p>
          <a:p>
            <a:pPr lvl="1"/>
            <a:r>
              <a:rPr lang="en-US" dirty="0"/>
              <a:t>Identify capability gaps and contribute back to </a:t>
            </a:r>
            <a:r>
              <a:rPr lang="en-US" dirty="0" smtClean="0"/>
              <a:t>the community</a:t>
            </a:r>
            <a:endParaRPr lang="en-US" dirty="0"/>
          </a:p>
          <a:p>
            <a:r>
              <a:rPr lang="en-US" dirty="0"/>
              <a:t>We have selected </a:t>
            </a:r>
            <a:r>
              <a:rPr lang="en-US" dirty="0" err="1"/>
              <a:t>OpenStack</a:t>
            </a:r>
            <a:r>
              <a:rPr lang="en-US" dirty="0"/>
              <a:t> as </a:t>
            </a:r>
            <a:r>
              <a:rPr lang="en-US" dirty="0" smtClean="0"/>
              <a:t>one of the </a:t>
            </a:r>
            <a:r>
              <a:rPr lang="en-US" dirty="0"/>
              <a:t>underlying infrastructure services layer</a:t>
            </a:r>
          </a:p>
          <a:p>
            <a:r>
              <a:rPr lang="en-US" dirty="0"/>
              <a:t>We plan to analyze and improve the overall security posture of </a:t>
            </a:r>
            <a:r>
              <a:rPr lang="en-US" dirty="0" err="1"/>
              <a:t>OpenStack</a:t>
            </a:r>
            <a:r>
              <a:rPr lang="en-US" dirty="0"/>
              <a:t> components</a:t>
            </a:r>
          </a:p>
          <a:p>
            <a:r>
              <a:rPr lang="en-US" dirty="0"/>
              <a:t>We are starting small, but will scale </a:t>
            </a:r>
            <a:r>
              <a:rPr lang="en-US" dirty="0" smtClean="0"/>
              <a:t>to thousands </a:t>
            </a:r>
            <a:r>
              <a:rPr lang="en-US" dirty="0" smtClean="0"/>
              <a:t>of </a:t>
            </a:r>
            <a:r>
              <a:rPr lang="en-US" dirty="0"/>
              <a:t>nodes across multiple data </a:t>
            </a:r>
            <a:r>
              <a:rPr lang="en-US" dirty="0" smtClean="0"/>
              <a:t>centers</a:t>
            </a:r>
          </a:p>
          <a:p>
            <a:r>
              <a:rPr lang="en-US" dirty="0" smtClean="0"/>
              <a:t>Questions?  Our contact details are in the Appendix!</a:t>
            </a:r>
            <a:endParaRPr lang="en-US" dirty="0"/>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5</a:t>
            </a:fld>
            <a:endParaRPr lang="en-US" dirty="0"/>
          </a:p>
        </p:txBody>
      </p:sp>
    </p:spTree>
    <p:extLst>
      <p:ext uri="{BB962C8B-B14F-4D97-AF65-F5344CB8AC3E}">
        <p14:creationId xmlns:p14="http://schemas.microsoft.com/office/powerpoint/2010/main" val="20187873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smtClean="0"/>
              <a:t>Cloud </a:t>
            </a:r>
            <a:r>
              <a:rPr lang="en-US" dirty="0"/>
              <a:t>Platform Engineering</a:t>
            </a:r>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6</a:t>
            </a:fld>
            <a:endParaRPr lang="en-US" dirty="0"/>
          </a:p>
        </p:txBody>
      </p:sp>
      <p:sp>
        <p:nvSpPr>
          <p:cNvPr id="4" name="Title 3"/>
          <p:cNvSpPr>
            <a:spLocks noGrp="1"/>
          </p:cNvSpPr>
          <p:nvPr>
            <p:ph type="ctrTitle"/>
          </p:nvPr>
        </p:nvSpPr>
        <p:spPr/>
        <p:txBody>
          <a:bodyPr/>
          <a:lstStyle/>
          <a:p>
            <a:pPr algn="ctr"/>
            <a:r>
              <a:rPr lang="en-US" sz="3200" dirty="0" smtClean="0"/>
              <a:t>Proof-of-Concept Tools Requirements</a:t>
            </a:r>
            <a:endParaRPr lang="en-US" sz="3200" dirty="0"/>
          </a:p>
        </p:txBody>
      </p:sp>
    </p:spTree>
    <p:extLst>
      <p:ext uri="{BB962C8B-B14F-4D97-AF65-F5344CB8AC3E}">
        <p14:creationId xmlns:p14="http://schemas.microsoft.com/office/powerpoint/2010/main" val="6449462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Proof-of-Concept </a:t>
            </a:r>
            <a:r>
              <a:rPr lang="en-US" dirty="0" smtClean="0"/>
              <a:t>Tools Requirements</a:t>
            </a:r>
            <a:endParaRPr lang="en-US" dirty="0"/>
          </a:p>
        </p:txBody>
      </p:sp>
      <p:sp>
        <p:nvSpPr>
          <p:cNvPr id="3" name="Content Placeholder 2"/>
          <p:cNvSpPr>
            <a:spLocks noGrp="1"/>
          </p:cNvSpPr>
          <p:nvPr>
            <p:ph idx="1"/>
          </p:nvPr>
        </p:nvSpPr>
        <p:spPr/>
        <p:txBody>
          <a:bodyPr>
            <a:normAutofit lnSpcReduction="10000"/>
          </a:bodyPr>
          <a:lstStyle/>
          <a:p>
            <a:r>
              <a:rPr lang="en-US" dirty="0"/>
              <a:t>Capabilities</a:t>
            </a:r>
          </a:p>
          <a:p>
            <a:pPr lvl="1"/>
            <a:r>
              <a:rPr lang="en-US" dirty="0" smtClean="0"/>
              <a:t>Bare metal </a:t>
            </a:r>
            <a:r>
              <a:rPr lang="en-US" dirty="0"/>
              <a:t>provisioning and lifecycle management</a:t>
            </a:r>
          </a:p>
          <a:p>
            <a:pPr lvl="1"/>
            <a:r>
              <a:rPr lang="en-US" dirty="0" smtClean="0"/>
              <a:t>Hardware/Environment </a:t>
            </a:r>
            <a:r>
              <a:rPr lang="en-US" dirty="0"/>
              <a:t>Pre-Install Check</a:t>
            </a:r>
          </a:p>
          <a:p>
            <a:pPr lvl="1"/>
            <a:r>
              <a:rPr lang="en-US" dirty="0" smtClean="0"/>
              <a:t>Installation</a:t>
            </a:r>
            <a:r>
              <a:rPr lang="en-US" dirty="0"/>
              <a:t>/ Post-Install Check</a:t>
            </a:r>
          </a:p>
          <a:p>
            <a:pPr lvl="1"/>
            <a:r>
              <a:rPr lang="en-US" dirty="0" smtClean="0"/>
              <a:t>Step </a:t>
            </a:r>
            <a:r>
              <a:rPr lang="en-US" dirty="0"/>
              <a:t>Based Notification/Logging</a:t>
            </a:r>
          </a:p>
          <a:p>
            <a:r>
              <a:rPr lang="en-US" dirty="0" smtClean="0"/>
              <a:t>Resilience</a:t>
            </a:r>
            <a:endParaRPr lang="en-US" dirty="0"/>
          </a:p>
          <a:p>
            <a:pPr lvl="1"/>
            <a:r>
              <a:rPr lang="en-US" dirty="0" smtClean="0"/>
              <a:t>High </a:t>
            </a:r>
            <a:r>
              <a:rPr lang="en-US" dirty="0"/>
              <a:t>Availability</a:t>
            </a:r>
          </a:p>
          <a:p>
            <a:pPr lvl="1"/>
            <a:r>
              <a:rPr lang="en-US" dirty="0" smtClean="0"/>
              <a:t>Multi-Data </a:t>
            </a:r>
            <a:r>
              <a:rPr lang="en-US" dirty="0"/>
              <a:t>Center Management</a:t>
            </a:r>
          </a:p>
          <a:p>
            <a:pPr lvl="1"/>
            <a:r>
              <a:rPr lang="fr-FR" dirty="0" err="1" smtClean="0"/>
              <a:t>Multi-Zone</a:t>
            </a:r>
            <a:r>
              <a:rPr lang="fr-FR" dirty="0" smtClean="0"/>
              <a:t> </a:t>
            </a:r>
            <a:r>
              <a:rPr lang="fr-FR" dirty="0"/>
              <a:t>(inter-DC, </a:t>
            </a:r>
            <a:r>
              <a:rPr lang="fr-FR" dirty="0" err="1"/>
              <a:t>inter-region</a:t>
            </a:r>
            <a:r>
              <a:rPr lang="fr-FR" dirty="0"/>
              <a:t>, etc.) Management</a:t>
            </a:r>
          </a:p>
          <a:p>
            <a:r>
              <a:rPr lang="en-US" dirty="0" smtClean="0"/>
              <a:t>Complexity</a:t>
            </a:r>
          </a:p>
          <a:p>
            <a:pPr lvl="1"/>
            <a:r>
              <a:rPr lang="en-US" dirty="0" smtClean="0"/>
              <a:t>Ability </a:t>
            </a:r>
            <a:r>
              <a:rPr lang="en-US" dirty="0"/>
              <a:t>to manage complex configurations</a:t>
            </a:r>
          </a:p>
          <a:p>
            <a:pPr lvl="1"/>
            <a:r>
              <a:rPr lang="en-US" dirty="0" smtClean="0"/>
              <a:t>Network</a:t>
            </a:r>
            <a:r>
              <a:rPr lang="en-US" dirty="0"/>
              <a:t>, Hardware, High Availability, </a:t>
            </a:r>
            <a:r>
              <a:rPr lang="en-US" dirty="0" err="1"/>
              <a:t>OpenStack</a:t>
            </a:r>
            <a:r>
              <a:rPr lang="en-US" dirty="0"/>
              <a:t> configuration</a:t>
            </a:r>
          </a:p>
        </p:txBody>
      </p:sp>
      <p:sp>
        <p:nvSpPr>
          <p:cNvPr id="4" name="Footer Placeholder 3"/>
          <p:cNvSpPr>
            <a:spLocks noGrp="1"/>
          </p:cNvSpPr>
          <p:nvPr>
            <p:ph type="ftr" sz="quarter" idx="10"/>
          </p:nvPr>
        </p:nvSpPr>
        <p:spPr/>
        <p:txBody>
          <a:bodyPr/>
          <a:lstStyle/>
          <a:p>
            <a:pPr>
              <a:defRPr/>
            </a:pPr>
            <a:r>
              <a:rPr lang="en-US" dirty="0" smtClean="0"/>
              <a:t>Cloud </a:t>
            </a:r>
            <a:r>
              <a:rPr lang="en-US" dirty="0"/>
              <a:t>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7</a:t>
            </a:fld>
            <a:endParaRPr lang="en-US" dirty="0"/>
          </a:p>
        </p:txBody>
      </p:sp>
    </p:spTree>
    <p:extLst>
      <p:ext uri="{BB962C8B-B14F-4D97-AF65-F5344CB8AC3E}">
        <p14:creationId xmlns:p14="http://schemas.microsoft.com/office/powerpoint/2010/main" val="2037002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smtClean="0"/>
              <a:t>Cloud </a:t>
            </a:r>
            <a:r>
              <a:rPr lang="en-US" dirty="0"/>
              <a:t>Platform Engineering</a:t>
            </a:r>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8</a:t>
            </a:fld>
            <a:endParaRPr lang="en-US" dirty="0"/>
          </a:p>
        </p:txBody>
      </p:sp>
      <p:sp>
        <p:nvSpPr>
          <p:cNvPr id="4" name="Title 3"/>
          <p:cNvSpPr>
            <a:spLocks noGrp="1"/>
          </p:cNvSpPr>
          <p:nvPr>
            <p:ph type="ctrTitle"/>
          </p:nvPr>
        </p:nvSpPr>
        <p:spPr/>
        <p:txBody>
          <a:bodyPr/>
          <a:lstStyle/>
          <a:p>
            <a:pPr algn="ctr"/>
            <a:r>
              <a:rPr lang="en-US" sz="3200" dirty="0" smtClean="0"/>
              <a:t>Success Criteria</a:t>
            </a:r>
            <a:endParaRPr lang="en-US" sz="3200" dirty="0"/>
          </a:p>
        </p:txBody>
      </p:sp>
    </p:spTree>
    <p:extLst>
      <p:ext uri="{BB962C8B-B14F-4D97-AF65-F5344CB8AC3E}">
        <p14:creationId xmlns:p14="http://schemas.microsoft.com/office/powerpoint/2010/main" val="26442196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Criteria</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OpenStack</a:t>
            </a:r>
            <a:r>
              <a:rPr lang="en-US" dirty="0"/>
              <a:t> running in our </a:t>
            </a:r>
            <a:r>
              <a:rPr lang="en-US" dirty="0" smtClean="0"/>
              <a:t>datacenter; on </a:t>
            </a:r>
            <a:r>
              <a:rPr lang="en-US" dirty="0"/>
              <a:t>our hardware</a:t>
            </a:r>
          </a:p>
          <a:p>
            <a:r>
              <a:rPr lang="en-US" dirty="0" smtClean="0"/>
              <a:t>From </a:t>
            </a:r>
            <a:r>
              <a:rPr lang="en-US" dirty="0"/>
              <a:t>bare metal to </a:t>
            </a:r>
            <a:r>
              <a:rPr lang="en-US" dirty="0" err="1"/>
              <a:t>OpenStack</a:t>
            </a:r>
            <a:r>
              <a:rPr lang="en-US" dirty="0"/>
              <a:t> running</a:t>
            </a:r>
          </a:p>
          <a:p>
            <a:r>
              <a:rPr lang="en-US" dirty="0" smtClean="0"/>
              <a:t>Add/Delete/Modify </a:t>
            </a:r>
            <a:r>
              <a:rPr lang="en-US" dirty="0" err="1"/>
              <a:t>OpenStack</a:t>
            </a:r>
            <a:r>
              <a:rPr lang="en-US" dirty="0"/>
              <a:t> cluster members</a:t>
            </a:r>
          </a:p>
          <a:p>
            <a:r>
              <a:rPr lang="en-US" dirty="0" smtClean="0"/>
              <a:t>Implementation </a:t>
            </a:r>
            <a:r>
              <a:rPr lang="en-US" dirty="0"/>
              <a:t>with multi-network configuration</a:t>
            </a:r>
          </a:p>
          <a:p>
            <a:r>
              <a:rPr lang="en-US" dirty="0" smtClean="0"/>
              <a:t>As </a:t>
            </a:r>
            <a:r>
              <a:rPr lang="en-US" dirty="0"/>
              <a:t>few manual steps as possible (automated installation</a:t>
            </a:r>
            <a:r>
              <a:rPr lang="en-US" dirty="0" smtClean="0"/>
              <a:t>)</a:t>
            </a:r>
          </a:p>
          <a:p>
            <a:r>
              <a:rPr lang="en-US" dirty="0" smtClean="0"/>
              <a:t>Ability to drive implementation via API</a:t>
            </a:r>
          </a:p>
          <a:p>
            <a:r>
              <a:rPr lang="en-US" dirty="0" smtClean="0"/>
              <a:t>Completely documented steps to re-replicate</a:t>
            </a:r>
          </a:p>
          <a:p>
            <a:pPr lvl="1"/>
            <a:r>
              <a:rPr lang="en-US" dirty="0" smtClean="0"/>
              <a:t>Our staff must be able to reproduce an install on additional clusters</a:t>
            </a:r>
            <a:endParaRPr lang="en-US" dirty="0"/>
          </a:p>
          <a:p>
            <a:r>
              <a:rPr lang="en-US" dirty="0" err="1" smtClean="0"/>
              <a:t>OpenStack</a:t>
            </a:r>
            <a:r>
              <a:rPr lang="en-US" dirty="0" smtClean="0"/>
              <a:t> configuration validated via </a:t>
            </a:r>
            <a:r>
              <a:rPr lang="en-US" dirty="0"/>
              <a:t>tests</a:t>
            </a:r>
          </a:p>
          <a:p>
            <a:pPr lvl="1"/>
            <a:r>
              <a:rPr lang="en-US" dirty="0" smtClean="0"/>
              <a:t>Configuration/management </a:t>
            </a:r>
            <a:r>
              <a:rPr lang="en-US" dirty="0"/>
              <a:t>via Horizon </a:t>
            </a:r>
            <a:r>
              <a:rPr lang="en-US" dirty="0" smtClean="0"/>
              <a:t>dashboard (“smoke test”)</a:t>
            </a:r>
            <a:endParaRPr lang="en-US" dirty="0"/>
          </a:p>
          <a:p>
            <a:pPr lvl="1"/>
            <a:r>
              <a:rPr lang="en-US" dirty="0" smtClean="0"/>
              <a:t>Configuration/management </a:t>
            </a:r>
            <a:r>
              <a:rPr lang="en-US" dirty="0"/>
              <a:t>via CLI API </a:t>
            </a:r>
            <a:r>
              <a:rPr lang="en-US" dirty="0" smtClean="0"/>
              <a:t>calls (in-house test harness)</a:t>
            </a:r>
          </a:p>
          <a:p>
            <a:pPr lvl="1"/>
            <a:r>
              <a:rPr lang="en-US" dirty="0" smtClean="0"/>
              <a:t>Tempest tests run against installed configuration</a:t>
            </a:r>
            <a:endParaRPr lang="en-US" dirty="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dirty="0"/>
              <a:t>Cloud Platform Engineering</a:t>
            </a:r>
          </a:p>
        </p:txBody>
      </p:sp>
      <p:sp>
        <p:nvSpPr>
          <p:cNvPr id="5" name="Slide Number Placeholder 4"/>
          <p:cNvSpPr>
            <a:spLocks noGrp="1"/>
          </p:cNvSpPr>
          <p:nvPr>
            <p:ph type="sldNum" sz="quarter" idx="11"/>
          </p:nvPr>
        </p:nvSpPr>
        <p:spPr/>
        <p:txBody>
          <a:bodyPr/>
          <a:lstStyle/>
          <a:p>
            <a:pPr>
              <a:defRPr/>
            </a:pPr>
            <a:fld id="{446C9BED-6FD4-4BA4-B6B0-4A26058AC9EF}" type="slidenum">
              <a:rPr lang="en-US" smtClean="0"/>
              <a:pPr>
                <a:defRPr/>
              </a:pPr>
              <a:t>9</a:t>
            </a:fld>
            <a:endParaRPr lang="en-US" dirty="0"/>
          </a:p>
        </p:txBody>
      </p:sp>
    </p:spTree>
    <p:extLst>
      <p:ext uri="{BB962C8B-B14F-4D97-AF65-F5344CB8AC3E}">
        <p14:creationId xmlns:p14="http://schemas.microsoft.com/office/powerpoint/2010/main" val="38219426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sz="2400" i="0" u="none" strike="noStrike" cap="none" normalizeH="0" baseline="0" dirty="0" err="1" smtClean="0">
            <a:ln>
              <a:noFill/>
            </a:ln>
            <a:solidFill>
              <a:schemeClr val="bg1"/>
            </a:solidFill>
            <a:effectLst/>
            <a:latin typeface="+mn-lt"/>
          </a:defRPr>
        </a:defPPr>
      </a:lstStyle>
    </a:spDef>
    <a:lnDef>
      <a:spPr bwMode="auto">
        <a:solidFill>
          <a:schemeClr val="accent1"/>
        </a:solidFill>
        <a:ln w="19050" cap="flat" cmpd="sng" algn="ctr">
          <a:solidFill>
            <a:schemeClr val="bg2"/>
          </a:solidFill>
          <a:prstDash val="solid"/>
          <a:round/>
          <a:headEnd type="none" w="med" len="med"/>
          <a:tailEnd type="none" w="med" len="med"/>
        </a:ln>
        <a:effectLst/>
      </a:spPr>
      <a:bodyPr/>
      <a:lstStyle/>
    </a:lnDef>
    <a:txDef>
      <a:spPr bwMode="ltGray">
        <a:noFill/>
        <a:ln w="9525">
          <a:noFill/>
          <a:miter lim="800000"/>
          <a:headEnd/>
          <a:tailEnd/>
        </a:ln>
      </a:spPr>
      <a:bodyPr wrap="square" lIns="91419" tIns="45710" rIns="91419" bIns="45710" rtlCol="0" anchor="t" anchorCtr="0">
        <a:noAutofit/>
      </a:bodyPr>
      <a:lstStyle>
        <a:defPPr>
          <a:lnSpc>
            <a:spcPct val="90000"/>
          </a:lnSpc>
          <a:spcBef>
            <a:spcPts val="0"/>
          </a:spcBef>
          <a:spcAft>
            <a:spcPts val="800"/>
          </a:spcAft>
          <a:defRPr sz="2000" dirty="0" err="1" smtClean="0">
            <a:solidFill>
              <a:schemeClr val="bg2">
                <a:lumMod val="50000"/>
              </a:schemeClr>
            </a:solidFill>
            <a:latin typeface="Calibri" pitchFamily="34" charset="0"/>
          </a:defRPr>
        </a:defPPr>
      </a:lstStyle>
    </a:txDef>
  </a:objectDefaults>
  <a:extraClrSchemeLst>
    <a:extraClrScheme>
      <a:clrScheme name="Symantec Color Scheme">
        <a:dk1>
          <a:srgbClr val="000000"/>
        </a:dk1>
        <a:lt1>
          <a:srgbClr val="FFFFFF"/>
        </a:lt1>
        <a:dk2>
          <a:srgbClr val="000000"/>
        </a:dk2>
        <a:lt2>
          <a:srgbClr val="8C919A"/>
        </a:lt2>
        <a:accent1>
          <a:srgbClr val="848561"/>
        </a:accent1>
        <a:accent2>
          <a:srgbClr val="E6BA00"/>
        </a:accent2>
        <a:accent3>
          <a:srgbClr val="4D6883"/>
        </a:accent3>
        <a:accent4>
          <a:srgbClr val="F27F1A"/>
        </a:accent4>
        <a:accent5>
          <a:srgbClr val="A30609"/>
        </a:accent5>
        <a:accent6>
          <a:srgbClr val="7F6377"/>
        </a:accent6>
        <a:hlink>
          <a:srgbClr val="4D6883"/>
        </a:hlink>
        <a:folHlink>
          <a:srgbClr val="F27F1A"/>
        </a:folHlink>
      </a:clrScheme>
      <a:clrMap bg1="lt1" tx1="dk1" bg2="lt2" tx2="dk2" accent1="accent1" accent2="accent2" accent3="accent3" accent4="accent4" accent5="accent5" accent6="accent6" hlink="hlink" folHlink="folHlink"/>
    </a:extraClrScheme>
  </a:extraClrSchemeLst>
  <a:custClrLst>
    <a:custClr name="Red">
      <a:srgbClr val="B32317"/>
    </a:custClr>
    <a:custClr name="Blue">
      <a:srgbClr val="3B3B69"/>
    </a:custClr>
    <a:custClr name="Yellow">
      <a:srgbClr val="E0991A"/>
    </a:custClr>
    <a:custClr name="Taupe">
      <a:srgbClr val="867C50"/>
    </a:custClr>
    <a:custClr name="Teal">
      <a:srgbClr val="31565D"/>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0</TotalTime>
  <Words>1557</Words>
  <Application>Microsoft Macintosh PowerPoint</Application>
  <PresentationFormat>On-screen Show (4:3)</PresentationFormat>
  <Paragraphs>346</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Theme</vt:lpstr>
      <vt:lpstr>An Evaluation of OpenStack Deployment Frameworks</vt:lpstr>
      <vt:lpstr>Agenda</vt:lpstr>
      <vt:lpstr>What is Symantec doing?</vt:lpstr>
      <vt:lpstr>About Symantec and Us</vt:lpstr>
      <vt:lpstr>What is Symantec Doing?</vt:lpstr>
      <vt:lpstr>Proof-of-Concept Tools Requirements</vt:lpstr>
      <vt:lpstr>Proof-of-Concept Tools Requirements</vt:lpstr>
      <vt:lpstr>Success Criteria</vt:lpstr>
      <vt:lpstr>Success Criteria</vt:lpstr>
      <vt:lpstr>Testing Plan and Design</vt:lpstr>
      <vt:lpstr>Provisioning Evaluation: Network Architecture</vt:lpstr>
      <vt:lpstr>            Provisioning Evaluation: OpenStack Overview </vt:lpstr>
      <vt:lpstr>Provisioning Evaluation</vt:lpstr>
      <vt:lpstr>Provisioning Evaluation</vt:lpstr>
      <vt:lpstr>Provisioning Evaluation: Frameworks Tested</vt:lpstr>
      <vt:lpstr> Provisioning Evaluation: Things Not Tested</vt:lpstr>
      <vt:lpstr> Provisioning Evaluation: Fuel Web ver 3.0.1</vt:lpstr>
      <vt:lpstr> Provisioning Evaluation: MaaS/JuJu ver 1.2/0.7 </vt:lpstr>
      <vt:lpstr> Provisioning Evaluation: Crowbar ver 1.6 </vt:lpstr>
      <vt:lpstr> Provisioning Evaluation: Foreman ver 1.2.0 </vt:lpstr>
      <vt:lpstr> Provisioning Evaluation: Rackspace Priv Cloud ver 4.1.0</vt:lpstr>
      <vt:lpstr> Provisioning Evaluation: The Results</vt:lpstr>
      <vt:lpstr>Testing OpenStack</vt:lpstr>
      <vt:lpstr>Testing OpenStack</vt:lpstr>
      <vt:lpstr>Summary</vt:lpstr>
      <vt:lpstr> Summary </vt:lpstr>
      <vt:lpstr>Appendix</vt:lpstr>
      <vt:lpstr> Appendix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2011-08-30T15:28:30Z</dcterms:created>
  <dcterms:modified xsi:type="dcterms:W3CDTF">2013-11-01T17:11:11Z</dcterms:modified>
</cp:coreProperties>
</file>