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7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20333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Notes:</a:t>
            </a:r>
          </a:p>
          <a:p>
            <a:pPr marL="457200" lvl="0" indent="-2921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000">
                <a:solidFill>
                  <a:schemeClr val="dk1"/>
                </a:solidFill>
              </a:rPr>
              <a:t>Based on NeutronDBPluginV2 - create/update/delete networks, subnets, and ports via same code</a:t>
            </a:r>
          </a:p>
          <a:p>
            <a:pPr marL="457200" lvl="0" indent="-2921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000">
                <a:solidFill>
                  <a:schemeClr val="dk1"/>
                </a:solidFill>
              </a:rPr>
              <a:t>Models networks in terms of provider attributes: network_type, physical_network, segmentation_id</a:t>
            </a:r>
          </a:p>
          <a:p>
            <a:pPr marL="457200" lvl="0" indent="-2921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000">
                <a:solidFill>
                  <a:schemeClr val="dk1"/>
                </a:solidFill>
              </a:rPr>
              <a:t>RPC interface to L2 agents</a:t>
            </a:r>
          </a:p>
          <a:p>
            <a:pPr marL="457200" lvl="0" indent="-2921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000">
                <a:solidFill>
                  <a:schemeClr val="dk1"/>
                </a:solidFill>
              </a:rPr>
              <a:t>Extension APIs - agent, binding, provider, quotas, security-groups, ...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Possibly collapse the initial bullet’s points</a:t>
            </a:r>
          </a:p>
          <a:p>
            <a:pPr>
              <a:buNone/>
            </a:pPr>
            <a:r>
              <a:rPr lang="en"/>
              <a:t>RPC and DB layer comments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Possibly add DB and RPC into this diagram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Talk about</a:t>
            </a:r>
            <a:r>
              <a:rPr lang="en-US" baseline="0" dirty="0" smtClean="0"/>
              <a:t> pooling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228600" rtl="0">
              <a:buAutoNum type="arabicPeriod"/>
            </a:pPr>
            <a:r>
              <a:rPr lang="en-US" baseline="0" dirty="0" smtClean="0"/>
              <a:t>Methods for each core resource</a:t>
            </a:r>
            <a:endParaRPr lang="en-US" baseline="0" dirty="0"/>
          </a:p>
          <a:p>
            <a:pPr marL="228600" lvl="0" indent="-228600" rtl="0">
              <a:buAutoNum type="arabicPeriod"/>
            </a:pPr>
            <a:r>
              <a:rPr lang="en-US" baseline="0" dirty="0" smtClean="0"/>
              <a:t>TX </a:t>
            </a:r>
            <a:r>
              <a:rPr lang="en-US" baseline="0" dirty="0" err="1" smtClean="0"/>
              <a:t>precommit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postcommit</a:t>
            </a:r>
            <a:r>
              <a:rPr lang="en-US" baseline="0" dirty="0" smtClean="0"/>
              <a:t> variance</a:t>
            </a:r>
          </a:p>
          <a:p>
            <a:pPr marL="228600" lvl="0" indent="-228600" rtl="0">
              <a:buAutoNum type="arabicPeriod"/>
            </a:pPr>
            <a:r>
              <a:rPr lang="en-US" baseline="0" dirty="0" smtClean="0"/>
              <a:t>Methods for port binding</a:t>
            </a:r>
          </a:p>
          <a:p>
            <a:pPr marL="228600" lvl="0" indent="-228600" rtl="0">
              <a:buAutoNum type="arabicPeriod"/>
            </a:pPr>
            <a:r>
              <a:rPr lang="en-US" baseline="0" dirty="0" smtClean="0"/>
              <a:t>Context objects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Animated diagram?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Add a slide for L2 Population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Move this to the beginning of the presentation: “Why do you care about ML2?”</a:t>
            </a:r>
          </a:p>
          <a:p>
            <a:pPr>
              <a:buNone/>
            </a:pPr>
            <a:r>
              <a:rPr lang="en"/>
              <a:t>Add a slide on migrations from OVS and Linuxbridge into ML2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see if we can combiner these slides into an animation/build, maybe also include DHCP &amp; L3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 smtClean="0"/>
              <a:t>Mention Nexus MD during port</a:t>
            </a:r>
            <a:r>
              <a:rPr lang="en-US" baseline="0" dirty="0" smtClean="0"/>
              <a:t> binding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Combine next few slides, one animation/graphic per use case mapping to “why ML2”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8322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Modular Layer 2 In</a:t>
            </a:r>
          </a:p>
          <a:p>
            <a:pPr>
              <a:buNone/>
            </a:pPr>
            <a:r>
              <a:rPr lang="en"/>
              <a:t>OpenStack Neutron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5078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Robert Kukura, Red Hat</a:t>
            </a:r>
          </a:p>
          <a:p>
            <a:pPr>
              <a:buNone/>
            </a:pPr>
            <a:r>
              <a:rPr lang="en"/>
              <a:t>Kyle Mestery, Cisco</a:t>
            </a:r>
          </a:p>
        </p:txBody>
      </p:sp>
      <p:sp>
        <p:nvSpPr>
          <p:cNvPr id="25" name="Shape 25"/>
          <p:cNvSpPr/>
          <p:nvPr/>
        </p:nvSpPr>
        <p:spPr>
          <a:xfrm>
            <a:off x="3143250" y="4000950"/>
            <a:ext cx="2857500" cy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What’s Similar?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chemeClr val="dk1"/>
                </a:solidFill>
              </a:rPr>
              <a:t>ML2 is functionally a superset of the monolithic openvswitch, linuxbridge, and hyperv plugins: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Based on NeutronDBPluginV2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Models networks in terms of provider attributes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RPC interface to L2 agents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Extension APIs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What’s Different?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chemeClr val="dk1"/>
                </a:solidFill>
              </a:rPr>
              <a:t>ML2 introduces several innovations to achieve its goals: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Cleanly separates management of network types from the mechanisms for accessing those networks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chemeClr val="dk1"/>
                </a:solidFill>
              </a:rPr>
              <a:t>Makes types and mechanisms pluggable via drivers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chemeClr val="dk1"/>
                </a:solidFill>
              </a:rPr>
              <a:t>Allows multiple mechanism drivers to access same network simultaneously</a:t>
            </a:r>
          </a:p>
          <a:p>
            <a:pPr marL="914400" lvl="1" indent="-3810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400">
                <a:solidFill>
                  <a:schemeClr val="dk1"/>
                </a:solidFill>
              </a:rPr>
              <a:t>Optional features packaged as mechanism drivers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Supports multi-segment networks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Flexible port binding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L3 router extension integrated as a service plugin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ML2 Architecture Diagram</a:t>
            </a:r>
          </a:p>
        </p:txBody>
      </p:sp>
      <p:sp>
        <p:nvSpPr>
          <p:cNvPr id="97" name="Shape 97"/>
          <p:cNvSpPr/>
          <p:nvPr/>
        </p:nvSpPr>
        <p:spPr>
          <a:xfrm>
            <a:off x="1662287" y="2205900"/>
            <a:ext cx="5819400" cy="3832200"/>
          </a:xfrm>
          <a:prstGeom prst="rect">
            <a:avLst/>
          </a:prstGeom>
          <a:noFill/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Neutron Server</a:t>
            </a:r>
          </a:p>
        </p:txBody>
      </p:sp>
      <p:sp>
        <p:nvSpPr>
          <p:cNvPr id="98" name="Shape 98"/>
          <p:cNvSpPr/>
          <p:nvPr/>
        </p:nvSpPr>
        <p:spPr>
          <a:xfrm>
            <a:off x="1662312" y="3476225"/>
            <a:ext cx="5819400" cy="2570699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ML2 Plugin</a:t>
            </a:r>
          </a:p>
        </p:txBody>
      </p:sp>
      <p:sp>
        <p:nvSpPr>
          <p:cNvPr id="99" name="Shape 99"/>
          <p:cNvSpPr/>
          <p:nvPr/>
        </p:nvSpPr>
        <p:spPr>
          <a:xfrm>
            <a:off x="1662287" y="4137125"/>
            <a:ext cx="2871299" cy="660900"/>
          </a:xfrm>
          <a:prstGeom prst="rect">
            <a:avLst/>
          </a:prstGeom>
          <a:solidFill>
            <a:srgbClr val="A4C2F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Type Manager</a:t>
            </a:r>
          </a:p>
        </p:txBody>
      </p:sp>
      <p:sp>
        <p:nvSpPr>
          <p:cNvPr id="100" name="Shape 100"/>
          <p:cNvSpPr/>
          <p:nvPr/>
        </p:nvSpPr>
        <p:spPr>
          <a:xfrm>
            <a:off x="4533612" y="4137125"/>
            <a:ext cx="2948099" cy="660900"/>
          </a:xfrm>
          <a:prstGeom prst="rect">
            <a:avLst/>
          </a:prstGeom>
          <a:solidFill>
            <a:srgbClr val="A4C2F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Mechanism Manager</a:t>
            </a:r>
          </a:p>
        </p:txBody>
      </p:sp>
      <p:sp>
        <p:nvSpPr>
          <p:cNvPr id="101" name="Shape 101"/>
          <p:cNvSpPr/>
          <p:nvPr/>
        </p:nvSpPr>
        <p:spPr>
          <a:xfrm>
            <a:off x="4533612" y="3476225"/>
            <a:ext cx="2948099" cy="660900"/>
          </a:xfrm>
          <a:prstGeom prst="rect">
            <a:avLst/>
          </a:prstGeom>
          <a:solidFill>
            <a:srgbClr val="A4C2F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API Extensions</a:t>
            </a:r>
          </a:p>
        </p:txBody>
      </p:sp>
      <p:sp>
        <p:nvSpPr>
          <p:cNvPr id="102" name="Shape 102"/>
          <p:cNvSpPr/>
          <p:nvPr/>
        </p:nvSpPr>
        <p:spPr>
          <a:xfrm rot="5400000">
            <a:off x="1516912" y="4943924"/>
            <a:ext cx="1244399" cy="944100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GRE TypeDriver</a:t>
            </a:r>
          </a:p>
        </p:txBody>
      </p:sp>
      <p:sp>
        <p:nvSpPr>
          <p:cNvPr id="103" name="Shape 103"/>
          <p:cNvSpPr/>
          <p:nvPr/>
        </p:nvSpPr>
        <p:spPr>
          <a:xfrm rot="5400000">
            <a:off x="4123662" y="520987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Arista</a:t>
            </a:r>
          </a:p>
        </p:txBody>
      </p:sp>
      <p:sp>
        <p:nvSpPr>
          <p:cNvPr id="104" name="Shape 104"/>
          <p:cNvSpPr/>
          <p:nvPr/>
        </p:nvSpPr>
        <p:spPr>
          <a:xfrm rot="5400000">
            <a:off x="2475737" y="4943924"/>
            <a:ext cx="1244399" cy="944100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VLAN TypeDriver</a:t>
            </a:r>
          </a:p>
        </p:txBody>
      </p:sp>
      <p:sp>
        <p:nvSpPr>
          <p:cNvPr id="105" name="Shape 105"/>
          <p:cNvSpPr/>
          <p:nvPr/>
        </p:nvSpPr>
        <p:spPr>
          <a:xfrm rot="5400000">
            <a:off x="3429600" y="4943924"/>
            <a:ext cx="1244399" cy="944100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VXLAN TypeDriver</a:t>
            </a:r>
          </a:p>
        </p:txBody>
      </p:sp>
      <p:sp>
        <p:nvSpPr>
          <p:cNvPr id="106" name="Shape 106"/>
          <p:cNvSpPr/>
          <p:nvPr/>
        </p:nvSpPr>
        <p:spPr>
          <a:xfrm rot="5400000">
            <a:off x="4541887" y="520987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Cisco Nexus</a:t>
            </a:r>
          </a:p>
        </p:txBody>
      </p:sp>
      <p:sp>
        <p:nvSpPr>
          <p:cNvPr id="107" name="Shape 107"/>
          <p:cNvSpPr/>
          <p:nvPr/>
        </p:nvSpPr>
        <p:spPr>
          <a:xfrm rot="5400000">
            <a:off x="4970112" y="521002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Hyper-V</a:t>
            </a:r>
          </a:p>
        </p:txBody>
      </p:sp>
      <p:sp>
        <p:nvSpPr>
          <p:cNvPr id="108" name="Shape 108"/>
          <p:cNvSpPr/>
          <p:nvPr/>
        </p:nvSpPr>
        <p:spPr>
          <a:xfrm rot="5400000">
            <a:off x="5385462" y="521002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L2 Population</a:t>
            </a:r>
          </a:p>
        </p:txBody>
      </p:sp>
      <p:sp>
        <p:nvSpPr>
          <p:cNvPr id="109" name="Shape 109"/>
          <p:cNvSpPr/>
          <p:nvPr/>
        </p:nvSpPr>
        <p:spPr>
          <a:xfrm rot="5400000">
            <a:off x="5800812" y="520987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Linuxbridge</a:t>
            </a:r>
          </a:p>
        </p:txBody>
      </p:sp>
      <p:sp>
        <p:nvSpPr>
          <p:cNvPr id="110" name="Shape 110"/>
          <p:cNvSpPr/>
          <p:nvPr/>
        </p:nvSpPr>
        <p:spPr>
          <a:xfrm rot="5400000">
            <a:off x="6215862" y="520987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Open vSwitch</a:t>
            </a:r>
          </a:p>
        </p:txBody>
      </p:sp>
      <p:sp>
        <p:nvSpPr>
          <p:cNvPr id="111" name="Shape 111"/>
          <p:cNvSpPr/>
          <p:nvPr/>
        </p:nvSpPr>
        <p:spPr>
          <a:xfrm rot="5400000">
            <a:off x="6630912" y="5210024"/>
            <a:ext cx="1244399" cy="411899"/>
          </a:xfrm>
          <a:prstGeom prst="rect">
            <a:avLst/>
          </a:prstGeom>
          <a:solidFill>
            <a:srgbClr val="1155CC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Tail-F NCS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51900" y="1709350"/>
            <a:ext cx="8081399" cy="2383499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Multi-Segment Networks</a:t>
            </a:r>
          </a:p>
        </p:txBody>
      </p:sp>
      <p:sp>
        <p:nvSpPr>
          <p:cNvPr id="118" name="Shape 118"/>
          <p:cNvSpPr/>
          <p:nvPr/>
        </p:nvSpPr>
        <p:spPr>
          <a:xfrm>
            <a:off x="2917450" y="2352300"/>
            <a:ext cx="2688900" cy="4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VXLAN 123567</a:t>
            </a:r>
          </a:p>
        </p:txBody>
      </p:sp>
      <p:sp>
        <p:nvSpPr>
          <p:cNvPr id="119" name="Shape 119"/>
          <p:cNvSpPr/>
          <p:nvPr/>
        </p:nvSpPr>
        <p:spPr>
          <a:xfrm>
            <a:off x="1030975" y="2895600"/>
            <a:ext cx="2688900" cy="4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physnet1 VLAN 37</a:t>
            </a:r>
          </a:p>
        </p:txBody>
      </p:sp>
      <p:sp>
        <p:nvSpPr>
          <p:cNvPr id="120" name="Shape 120"/>
          <p:cNvSpPr/>
          <p:nvPr/>
        </p:nvSpPr>
        <p:spPr>
          <a:xfrm>
            <a:off x="4771775" y="2895600"/>
            <a:ext cx="2688900" cy="4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physnet2 VLAN 413</a:t>
            </a:r>
          </a:p>
        </p:txBody>
      </p:sp>
      <p:cxnSp>
        <p:nvCxnSpPr>
          <p:cNvPr id="121" name="Shape 121"/>
          <p:cNvCxnSpPr/>
          <p:nvPr/>
        </p:nvCxnSpPr>
        <p:spPr>
          <a:xfrm flipH="1">
            <a:off x="5179050" y="2706125"/>
            <a:ext cx="10799" cy="303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22" name="Shape 122"/>
          <p:cNvSpPr/>
          <p:nvPr/>
        </p:nvSpPr>
        <p:spPr>
          <a:xfrm>
            <a:off x="1401300" y="3921175"/>
            <a:ext cx="914400" cy="609600"/>
          </a:xfrm>
          <a:prstGeom prst="flowChartProcess">
            <a:avLst/>
          </a:prstGeom>
          <a:solidFill>
            <a:schemeClr val="accent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VM 1</a:t>
            </a:r>
          </a:p>
        </p:txBody>
      </p:sp>
      <p:cxnSp>
        <p:nvCxnSpPr>
          <p:cNvPr id="123" name="Shape 123"/>
          <p:cNvCxnSpPr/>
          <p:nvPr/>
        </p:nvCxnSpPr>
        <p:spPr>
          <a:xfrm flipH="1">
            <a:off x="1900800" y="3216775"/>
            <a:ext cx="7499" cy="70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24" name="Shape 124"/>
          <p:cNvSpPr/>
          <p:nvPr/>
        </p:nvSpPr>
        <p:spPr>
          <a:xfrm>
            <a:off x="2690100" y="3921175"/>
            <a:ext cx="914400" cy="609600"/>
          </a:xfrm>
          <a:prstGeom prst="flowChartProcess">
            <a:avLst/>
          </a:prstGeom>
          <a:solidFill>
            <a:schemeClr val="accent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VM 2</a:t>
            </a:r>
          </a:p>
        </p:txBody>
      </p:sp>
      <p:cxnSp>
        <p:nvCxnSpPr>
          <p:cNvPr id="125" name="Shape 125"/>
          <p:cNvCxnSpPr/>
          <p:nvPr/>
        </p:nvCxnSpPr>
        <p:spPr>
          <a:xfrm flipH="1">
            <a:off x="3174775" y="3216775"/>
            <a:ext cx="7499" cy="70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26" name="Shape 126"/>
          <p:cNvSpPr/>
          <p:nvPr/>
        </p:nvSpPr>
        <p:spPr>
          <a:xfrm>
            <a:off x="5111950" y="3921175"/>
            <a:ext cx="914400" cy="609600"/>
          </a:xfrm>
          <a:prstGeom prst="flowChartProcess">
            <a:avLst/>
          </a:prstGeom>
          <a:solidFill>
            <a:schemeClr val="accent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VM 3</a:t>
            </a:r>
          </a:p>
        </p:txBody>
      </p:sp>
      <p:cxnSp>
        <p:nvCxnSpPr>
          <p:cNvPr id="127" name="Shape 127"/>
          <p:cNvCxnSpPr/>
          <p:nvPr/>
        </p:nvCxnSpPr>
        <p:spPr>
          <a:xfrm flipH="1">
            <a:off x="5565400" y="3216775"/>
            <a:ext cx="7499" cy="704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600550" y="5108275"/>
            <a:ext cx="7814399" cy="132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Created via multi-provider API extension</a:t>
            </a:r>
          </a:p>
          <a:p>
            <a:pPr marL="457200" lvl="0" indent="-3175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Segments bridged administratively (for now)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Ports associated with network, not specific segment</a:t>
            </a:r>
          </a:p>
          <a:p>
            <a:pPr marL="457200" lvl="0" indent="-3175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Ports bound automatically to segment with connectivity</a:t>
            </a:r>
          </a:p>
        </p:txBody>
      </p:sp>
      <p:cxnSp>
        <p:nvCxnSpPr>
          <p:cNvPr id="129" name="Shape 129"/>
          <p:cNvCxnSpPr/>
          <p:nvPr/>
        </p:nvCxnSpPr>
        <p:spPr>
          <a:xfrm flipH="1">
            <a:off x="3285175" y="2706125"/>
            <a:ext cx="10799" cy="303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Type Driver API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670975" y="1679300"/>
            <a:ext cx="7379400" cy="428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class TypeDriver(object):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get_type(self):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initialize(self):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validate_provider_segment(self, segment):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reserve_provider_segment(self, session, segment):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allocate_tenant_segment(self, session):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def release_segment(self, session, segment):</a:t>
            </a:r>
            <a:br>
              <a:rPr lang="en" sz="1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Mechanism Driver API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52250" y="1453150"/>
            <a:ext cx="3892500" cy="524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class MechanismDriver(object):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initialize(self):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create_network_precommit(self,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create_network_postcommit(self,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update_network_precommit(self,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update_network_postcommit(self,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delete_network_precommit(self,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delete_network_postcommit(self,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create_subnet_precommit(self,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create_subnet_postcommit(self,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update_subnet_precommit(self,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update_subnet_postcommit(self,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delete_subnet_precommit(self,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delete_subnet_postcommit(self,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344750" y="1417650"/>
            <a:ext cx="4203899" cy="527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create_port_precommit(self,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create_port_postcommit(self,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update_port_precommit(self,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update_port_postcommit(self,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delete_port_precommit(self,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delete_port_postcommit(self,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bind_port(self,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validate_port_binding(self,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return False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unbind_port(self, context):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  <a:p>
            <a:pPr>
              <a:buNone/>
            </a:pP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class NetworkContext(object):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current(self):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original(self):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def network_segments(self):</a:t>
            </a:r>
            <a:br>
              <a:rPr lang="en" sz="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80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Port Binding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Determines values for port’s binding:vif_type and binding:capabilities attributes and selects segment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Occurs when binding:host_id set on port or existing valid binding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ML2 plugin calls bind_port() on registered MechanismDrivers, in order listed in config, until one succeeds or all have been tried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Driver determines if it can bind based on:</a:t>
            </a:r>
          </a:p>
          <a:p>
            <a:pPr marL="914400" lvl="1" indent="-304800" rtl="0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200"/>
              <a:t>context.network.network_segments</a:t>
            </a:r>
          </a:p>
          <a:p>
            <a:pPr marL="914400" lvl="1" indent="-304800" rtl="0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200"/>
              <a:t>context.current[‘binding:host_id’]</a:t>
            </a:r>
          </a:p>
          <a:p>
            <a:pPr marL="914400" lvl="1" indent="-304800" rtl="0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200"/>
              <a:t>context.host_agents()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For L2 agent drivers, binding requires live L2 agent on port’s host that:</a:t>
            </a:r>
          </a:p>
          <a:p>
            <a:pPr marL="914400" lvl="1" indent="-304800" rtl="0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200"/>
              <a:t>Supports the network_type of a segment of the port’s network</a:t>
            </a:r>
          </a:p>
          <a:p>
            <a:pPr marL="914400" lvl="1" indent="-304800" rtl="0"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1200"/>
              <a:t>Has a mapping for that segment’s physical_network if applicable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If it can bind the port, driver calls context.set_binding() with binding details</a:t>
            </a:r>
          </a:p>
          <a:p>
            <a:pPr marL="457200" lvl="0" indent="-3048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200"/>
              <a:t>If no driver succeeds, port’s binding:vif_type set to BINDING_FAILED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class PortContext(object):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current(self):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original(self):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network(self):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@abstractproperty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bound_segment(self):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host_agents(self, agent_type):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@abstractmethod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def set_binding(self, </a:t>
            </a:r>
            <a:r>
              <a:rPr lang="en" sz="1000" dirty="0" smtClean="0">
                <a:latin typeface="Courier New"/>
                <a:ea typeface="Courier New"/>
                <a:cs typeface="Courier New"/>
                <a:sym typeface="Courier New"/>
              </a:rPr>
              <a:t>segment_i</a:t>
            </a:r>
            <a:r>
              <a:rPr lang="en-US" sz="1000" dirty="0" smtClean="0">
                <a:latin typeface="Courier New"/>
                <a:ea typeface="Courier New"/>
                <a:cs typeface="Courier New"/>
                <a:sym typeface="Courier New"/>
              </a:rPr>
              <a:t>d,</a:t>
            </a:r>
          </a:p>
          <a:p>
            <a:pPr lvl="0" rtl="0">
              <a:buNone/>
            </a:pPr>
            <a:r>
              <a:rPr lang="en-US" sz="10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000" dirty="0" smtClean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000" dirty="0" smtClean="0">
                <a:latin typeface="Courier New"/>
                <a:ea typeface="Courier New"/>
                <a:cs typeface="Courier New"/>
                <a:sym typeface="Courier New"/>
              </a:rPr>
              <a:t>vif_type</a:t>
            </a: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            cap_port_filter):</a:t>
            </a:r>
            <a:b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0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Havana Features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Type Drivers in Havana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following are supported segmentation types in ML2 for the Havana release: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local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flat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VLAN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GRE</a:t>
            </a:r>
          </a:p>
          <a:p>
            <a:pPr marL="457200" lvl="0" indent="-4191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VXLAN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Mechanism Drivers in Havana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The following ML2 MechanismDrivers exist in Havana: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Arista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Cisco Nexus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Hyper-V Agent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L2 Population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Linuxbridge Agent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Open vSwitch Agent</a:t>
            </a:r>
          </a:p>
          <a:p>
            <a:pPr marL="457200" lvl="0" indent="-3810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/>
              <a:t>Tail-f NCS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983698" y="393625"/>
            <a:ext cx="7176600" cy="2617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3163425"/>
            <a:ext cx="8229600" cy="22703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/>
              <a:t>I’ve heard the Open vSwitch and Linuxbridge Neutron Plugins are being deprecated.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/>
              <a:t>I’ve heard ML2 does some cool stuff!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800" dirty="0"/>
              <a:t>I don’t know what ML2 is but want to learn about it and what it provides.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buNone/>
            </a:pPr>
            <a:r>
              <a:rPr lang="en" dirty="0"/>
              <a:t>Before</a:t>
            </a:r>
          </a:p>
          <a:p>
            <a:pPr>
              <a:buNone/>
            </a:pPr>
            <a:r>
              <a:rPr lang="en" dirty="0"/>
              <a:t>ML2 L2 Population MechanismDriver</a:t>
            </a:r>
          </a:p>
        </p:txBody>
      </p:sp>
      <p:sp>
        <p:nvSpPr>
          <p:cNvPr id="172" name="Shape 172"/>
          <p:cNvSpPr/>
          <p:nvPr/>
        </p:nvSpPr>
        <p:spPr>
          <a:xfrm>
            <a:off x="3606575" y="2759700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1200"/>
              <a:t>Host 1</a:t>
            </a:r>
          </a:p>
        </p:txBody>
      </p:sp>
      <p:sp>
        <p:nvSpPr>
          <p:cNvPr id="173" name="Shape 173"/>
          <p:cNvSpPr/>
          <p:nvPr/>
        </p:nvSpPr>
        <p:spPr>
          <a:xfrm>
            <a:off x="5928525" y="361237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2</a:t>
            </a:r>
          </a:p>
        </p:txBody>
      </p:sp>
      <p:sp>
        <p:nvSpPr>
          <p:cNvPr id="174" name="Shape 174"/>
          <p:cNvSpPr/>
          <p:nvPr/>
        </p:nvSpPr>
        <p:spPr>
          <a:xfrm>
            <a:off x="4997925" y="523742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3</a:t>
            </a:r>
          </a:p>
        </p:txBody>
      </p:sp>
      <p:sp>
        <p:nvSpPr>
          <p:cNvPr id="175" name="Shape 175"/>
          <p:cNvSpPr/>
          <p:nvPr/>
        </p:nvSpPr>
        <p:spPr>
          <a:xfrm>
            <a:off x="2209500" y="523742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4</a:t>
            </a:r>
          </a:p>
        </p:txBody>
      </p:sp>
      <p:sp>
        <p:nvSpPr>
          <p:cNvPr id="176" name="Shape 176"/>
          <p:cNvSpPr/>
          <p:nvPr/>
        </p:nvSpPr>
        <p:spPr>
          <a:xfrm>
            <a:off x="1278900" y="361237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1</a:t>
            </a:r>
          </a:p>
        </p:txBody>
      </p:sp>
      <p:sp>
        <p:nvSpPr>
          <p:cNvPr id="177" name="Shape 177"/>
          <p:cNvSpPr/>
          <p:nvPr/>
        </p:nvSpPr>
        <p:spPr>
          <a:xfrm>
            <a:off x="3089675" y="209957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800"/>
              <a:t>VM A</a:t>
            </a:r>
          </a:p>
        </p:txBody>
      </p:sp>
      <p:sp>
        <p:nvSpPr>
          <p:cNvPr id="178" name="Shape 178"/>
          <p:cNvSpPr/>
          <p:nvPr/>
        </p:nvSpPr>
        <p:spPr>
          <a:xfrm>
            <a:off x="1692600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G</a:t>
            </a:r>
          </a:p>
        </p:txBody>
      </p:sp>
      <p:sp>
        <p:nvSpPr>
          <p:cNvPr id="179" name="Shape 179"/>
          <p:cNvSpPr/>
          <p:nvPr/>
        </p:nvSpPr>
        <p:spPr>
          <a:xfrm>
            <a:off x="4481025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E</a:t>
            </a:r>
          </a:p>
        </p:txBody>
      </p:sp>
      <p:sp>
        <p:nvSpPr>
          <p:cNvPr id="180" name="Shape 180"/>
          <p:cNvSpPr/>
          <p:nvPr/>
        </p:nvSpPr>
        <p:spPr>
          <a:xfrm>
            <a:off x="5928525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D</a:t>
            </a:r>
          </a:p>
        </p:txBody>
      </p:sp>
      <p:sp>
        <p:nvSpPr>
          <p:cNvPr id="181" name="Shape 181"/>
          <p:cNvSpPr/>
          <p:nvPr/>
        </p:nvSpPr>
        <p:spPr>
          <a:xfrm>
            <a:off x="4537175" y="209957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B</a:t>
            </a:r>
          </a:p>
        </p:txBody>
      </p:sp>
      <p:sp>
        <p:nvSpPr>
          <p:cNvPr id="182" name="Shape 182"/>
          <p:cNvSpPr/>
          <p:nvPr/>
        </p:nvSpPr>
        <p:spPr>
          <a:xfrm>
            <a:off x="6859125" y="3053100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C</a:t>
            </a:r>
          </a:p>
        </p:txBody>
      </p:sp>
      <p:sp>
        <p:nvSpPr>
          <p:cNvPr id="183" name="Shape 183"/>
          <p:cNvSpPr/>
          <p:nvPr/>
        </p:nvSpPr>
        <p:spPr>
          <a:xfrm>
            <a:off x="3140100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F</a:t>
            </a:r>
          </a:p>
        </p:txBody>
      </p:sp>
      <p:sp>
        <p:nvSpPr>
          <p:cNvPr id="184" name="Shape 184"/>
          <p:cNvSpPr/>
          <p:nvPr/>
        </p:nvSpPr>
        <p:spPr>
          <a:xfrm>
            <a:off x="767725" y="4201400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H</a:t>
            </a:r>
          </a:p>
        </p:txBody>
      </p:sp>
      <p:sp>
        <p:nvSpPr>
          <p:cNvPr id="185" name="Shape 185"/>
          <p:cNvSpPr/>
          <p:nvPr/>
        </p:nvSpPr>
        <p:spPr>
          <a:xfrm>
            <a:off x="767725" y="28960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I</a:t>
            </a:r>
          </a:p>
        </p:txBody>
      </p:sp>
      <p:cxnSp>
        <p:nvCxnSpPr>
          <p:cNvPr id="186" name="Shape 186"/>
          <p:cNvCxnSpPr>
            <a:stCxn id="185" idx="2"/>
            <a:endCxn id="176" idx="1"/>
          </p:cNvCxnSpPr>
          <p:nvPr/>
        </p:nvCxnSpPr>
        <p:spPr>
          <a:xfrm>
            <a:off x="1026174" y="3226024"/>
            <a:ext cx="252725" cy="53305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7" name="Shape 187"/>
          <p:cNvCxnSpPr>
            <a:stCxn id="184" idx="0"/>
            <a:endCxn id="176" idx="1"/>
          </p:cNvCxnSpPr>
          <p:nvPr/>
        </p:nvCxnSpPr>
        <p:spPr>
          <a:xfrm rot="10800000" flipH="1">
            <a:off x="1026174" y="3759075"/>
            <a:ext cx="252725" cy="442324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8" name="Shape 188"/>
          <p:cNvCxnSpPr>
            <a:stCxn id="181" idx="2"/>
          </p:cNvCxnSpPr>
          <p:nvPr/>
        </p:nvCxnSpPr>
        <p:spPr>
          <a:xfrm flipH="1">
            <a:off x="4125725" y="2429574"/>
            <a:ext cx="669899" cy="3299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9" name="Shape 189"/>
          <p:cNvCxnSpPr>
            <a:stCxn id="182" idx="2"/>
            <a:endCxn id="173" idx="3"/>
          </p:cNvCxnSpPr>
          <p:nvPr/>
        </p:nvCxnSpPr>
        <p:spPr>
          <a:xfrm flipH="1">
            <a:off x="6859125" y="3383099"/>
            <a:ext cx="258449" cy="375975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0" name="Shape 190"/>
          <p:cNvCxnSpPr>
            <a:stCxn id="175" idx="2"/>
            <a:endCxn id="183" idx="0"/>
          </p:cNvCxnSpPr>
          <p:nvPr/>
        </p:nvCxnSpPr>
        <p:spPr>
          <a:xfrm>
            <a:off x="2674800" y="5530825"/>
            <a:ext cx="723749" cy="3976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>
            <a:stCxn id="176" idx="3"/>
          </p:cNvCxnSpPr>
          <p:nvPr/>
        </p:nvCxnSpPr>
        <p:spPr>
          <a:xfrm rot="10800000" flipH="1">
            <a:off x="2209500" y="3080475"/>
            <a:ext cx="1503600" cy="67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2" name="Shape 192"/>
          <p:cNvCxnSpPr>
            <a:stCxn id="175" idx="0"/>
          </p:cNvCxnSpPr>
          <p:nvPr/>
        </p:nvCxnSpPr>
        <p:spPr>
          <a:xfrm rot="10800000" flipH="1">
            <a:off x="2674800" y="3043825"/>
            <a:ext cx="1157699" cy="219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3" name="Shape 193"/>
          <p:cNvCxnSpPr>
            <a:stCxn id="174" idx="0"/>
          </p:cNvCxnSpPr>
          <p:nvPr/>
        </p:nvCxnSpPr>
        <p:spPr>
          <a:xfrm rot="10800000">
            <a:off x="4300125" y="3053124"/>
            <a:ext cx="1163099" cy="218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4" name="Shape 194"/>
          <p:cNvCxnSpPr>
            <a:stCxn id="173" idx="1"/>
          </p:cNvCxnSpPr>
          <p:nvPr/>
        </p:nvCxnSpPr>
        <p:spPr>
          <a:xfrm rot="10800000">
            <a:off x="4428224" y="3062475"/>
            <a:ext cx="1500300" cy="696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5" name="Shape 195"/>
          <p:cNvCxnSpPr>
            <a:stCxn id="176" idx="2"/>
          </p:cNvCxnSpPr>
          <p:nvPr/>
        </p:nvCxnSpPr>
        <p:spPr>
          <a:xfrm>
            <a:off x="1744200" y="3905775"/>
            <a:ext cx="639600" cy="132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6" name="Shape 196"/>
          <p:cNvCxnSpPr>
            <a:stCxn id="176" idx="3"/>
          </p:cNvCxnSpPr>
          <p:nvPr/>
        </p:nvCxnSpPr>
        <p:spPr>
          <a:xfrm>
            <a:off x="2209500" y="3759075"/>
            <a:ext cx="2906400" cy="147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7" name="Shape 197"/>
          <p:cNvCxnSpPr>
            <a:stCxn id="176" idx="3"/>
            <a:endCxn id="173" idx="1"/>
          </p:cNvCxnSpPr>
          <p:nvPr/>
        </p:nvCxnSpPr>
        <p:spPr>
          <a:xfrm>
            <a:off x="2209500" y="3759075"/>
            <a:ext cx="3719024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8" name="Shape 198"/>
          <p:cNvCxnSpPr>
            <a:stCxn id="173" idx="1"/>
          </p:cNvCxnSpPr>
          <p:nvPr/>
        </p:nvCxnSpPr>
        <p:spPr>
          <a:xfrm flipH="1">
            <a:off x="3007124" y="3759075"/>
            <a:ext cx="2921400" cy="14669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99" name="Shape 199"/>
          <p:cNvCxnSpPr>
            <a:stCxn id="174" idx="1"/>
            <a:endCxn id="175" idx="3"/>
          </p:cNvCxnSpPr>
          <p:nvPr/>
        </p:nvCxnSpPr>
        <p:spPr>
          <a:xfrm rot="10800000">
            <a:off x="3140100" y="5384125"/>
            <a:ext cx="1857824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00" name="Shape 200"/>
          <p:cNvCxnSpPr>
            <a:stCxn id="173" idx="2"/>
          </p:cNvCxnSpPr>
          <p:nvPr/>
        </p:nvCxnSpPr>
        <p:spPr>
          <a:xfrm flipH="1">
            <a:off x="5739525" y="3905775"/>
            <a:ext cx="654299" cy="1338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01" name="Shape 201"/>
          <p:cNvCxnSpPr>
            <a:stCxn id="177" idx="2"/>
          </p:cNvCxnSpPr>
          <p:nvPr/>
        </p:nvCxnSpPr>
        <p:spPr>
          <a:xfrm>
            <a:off x="3348124" y="2429574"/>
            <a:ext cx="640200" cy="311700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2" name="Shape 202"/>
          <p:cNvCxnSpPr>
            <a:stCxn id="178" idx="0"/>
            <a:endCxn id="175" idx="2"/>
          </p:cNvCxnSpPr>
          <p:nvPr/>
        </p:nvCxnSpPr>
        <p:spPr>
          <a:xfrm rot="10800000" flipH="1">
            <a:off x="1951049" y="5530825"/>
            <a:ext cx="723750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3" name="Shape 203"/>
          <p:cNvCxnSpPr>
            <a:stCxn id="174" idx="2"/>
            <a:endCxn id="179" idx="0"/>
          </p:cNvCxnSpPr>
          <p:nvPr/>
        </p:nvCxnSpPr>
        <p:spPr>
          <a:xfrm flipH="1">
            <a:off x="4739474" y="5530825"/>
            <a:ext cx="723750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04" name="Shape 204"/>
          <p:cNvCxnSpPr>
            <a:stCxn id="174" idx="2"/>
            <a:endCxn id="180" idx="0"/>
          </p:cNvCxnSpPr>
          <p:nvPr/>
        </p:nvCxnSpPr>
        <p:spPr>
          <a:xfrm>
            <a:off x="5463225" y="5530825"/>
            <a:ext cx="723749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5" name="Shape 205"/>
          <p:cNvSpPr/>
          <p:nvPr/>
        </p:nvSpPr>
        <p:spPr>
          <a:xfrm>
            <a:off x="1627400" y="1304825"/>
            <a:ext cx="3318599" cy="696599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000"/>
              <a:t>“VM A” wants to talk to “VM G.” “VM A” sends a broadcast packet, which is replicated to the entire tunnel mesh.</a:t>
            </a:r>
          </a:p>
        </p:txBody>
      </p:sp>
      <p:cxnSp>
        <p:nvCxnSpPr>
          <p:cNvPr id="206" name="Shape 206"/>
          <p:cNvCxnSpPr>
            <a:endCxn id="172" idx="0"/>
          </p:cNvCxnSpPr>
          <p:nvPr/>
        </p:nvCxnSpPr>
        <p:spPr>
          <a:xfrm>
            <a:off x="3348275" y="2402100"/>
            <a:ext cx="723600" cy="357599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7" name="Shape 207"/>
          <p:cNvCxnSpPr/>
          <p:nvPr/>
        </p:nvCxnSpPr>
        <p:spPr>
          <a:xfrm>
            <a:off x="4458675" y="3062275"/>
            <a:ext cx="1439399" cy="687600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8" name="Shape 208"/>
          <p:cNvCxnSpPr/>
          <p:nvPr/>
        </p:nvCxnSpPr>
        <p:spPr>
          <a:xfrm>
            <a:off x="4298800" y="3062187"/>
            <a:ext cx="1154100" cy="2166000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9" name="Shape 209"/>
          <p:cNvCxnSpPr/>
          <p:nvPr/>
        </p:nvCxnSpPr>
        <p:spPr>
          <a:xfrm flipH="1">
            <a:off x="2679949" y="3043900"/>
            <a:ext cx="1148400" cy="2184300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0" name="Shape 210"/>
          <p:cNvCxnSpPr/>
          <p:nvPr/>
        </p:nvCxnSpPr>
        <p:spPr>
          <a:xfrm flipH="1">
            <a:off x="2250737" y="3080587"/>
            <a:ext cx="1421099" cy="650999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200" b="1" dirty="0"/>
              <a:t>With</a:t>
            </a:r>
          </a:p>
          <a:p>
            <a:pPr lvl="0" rtl="0">
              <a:buNone/>
            </a:pPr>
            <a:r>
              <a:rPr lang="en" sz="3200" b="1" dirty="0"/>
              <a:t>ML2 L2 Population MechanismDriver</a:t>
            </a:r>
          </a:p>
        </p:txBody>
      </p:sp>
      <p:sp>
        <p:nvSpPr>
          <p:cNvPr id="216" name="Shape 216"/>
          <p:cNvSpPr/>
          <p:nvPr/>
        </p:nvSpPr>
        <p:spPr>
          <a:xfrm>
            <a:off x="2831850" y="2655300"/>
            <a:ext cx="1705200" cy="397799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200"/>
              <a:t>Host 1</a:t>
            </a:r>
          </a:p>
        </p:txBody>
      </p:sp>
      <p:sp>
        <p:nvSpPr>
          <p:cNvPr id="217" name="Shape 217"/>
          <p:cNvSpPr/>
          <p:nvPr/>
        </p:nvSpPr>
        <p:spPr>
          <a:xfrm>
            <a:off x="5355500" y="3226025"/>
            <a:ext cx="1503600" cy="6798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200"/>
              <a:t>Host 2</a:t>
            </a:r>
          </a:p>
        </p:txBody>
      </p:sp>
      <p:sp>
        <p:nvSpPr>
          <p:cNvPr id="218" name="Shape 218"/>
          <p:cNvSpPr/>
          <p:nvPr/>
        </p:nvSpPr>
        <p:spPr>
          <a:xfrm>
            <a:off x="4997925" y="523742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3</a:t>
            </a:r>
          </a:p>
        </p:txBody>
      </p:sp>
      <p:sp>
        <p:nvSpPr>
          <p:cNvPr id="219" name="Shape 219"/>
          <p:cNvSpPr/>
          <p:nvPr/>
        </p:nvSpPr>
        <p:spPr>
          <a:xfrm>
            <a:off x="2209500" y="523742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4</a:t>
            </a:r>
          </a:p>
        </p:txBody>
      </p:sp>
      <p:sp>
        <p:nvSpPr>
          <p:cNvPr id="220" name="Shape 220"/>
          <p:cNvSpPr/>
          <p:nvPr/>
        </p:nvSpPr>
        <p:spPr>
          <a:xfrm>
            <a:off x="1278900" y="3612375"/>
            <a:ext cx="930600" cy="293400"/>
          </a:xfrm>
          <a:prstGeom prst="roundRect">
            <a:avLst>
              <a:gd name="adj" fmla="val 16667"/>
            </a:avLst>
          </a:prstGeom>
          <a:solidFill>
            <a:srgbClr val="9FC5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200"/>
              <a:t>Host 1</a:t>
            </a:r>
          </a:p>
        </p:txBody>
      </p:sp>
      <p:sp>
        <p:nvSpPr>
          <p:cNvPr id="221" name="Shape 221"/>
          <p:cNvSpPr/>
          <p:nvPr/>
        </p:nvSpPr>
        <p:spPr>
          <a:xfrm>
            <a:off x="3089675" y="209957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A</a:t>
            </a:r>
          </a:p>
        </p:txBody>
      </p:sp>
      <p:sp>
        <p:nvSpPr>
          <p:cNvPr id="222" name="Shape 222"/>
          <p:cNvSpPr/>
          <p:nvPr/>
        </p:nvSpPr>
        <p:spPr>
          <a:xfrm>
            <a:off x="1692600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G</a:t>
            </a:r>
          </a:p>
        </p:txBody>
      </p:sp>
      <p:sp>
        <p:nvSpPr>
          <p:cNvPr id="223" name="Shape 223"/>
          <p:cNvSpPr/>
          <p:nvPr/>
        </p:nvSpPr>
        <p:spPr>
          <a:xfrm>
            <a:off x="4481025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E</a:t>
            </a:r>
          </a:p>
        </p:txBody>
      </p:sp>
      <p:sp>
        <p:nvSpPr>
          <p:cNvPr id="224" name="Shape 224"/>
          <p:cNvSpPr/>
          <p:nvPr/>
        </p:nvSpPr>
        <p:spPr>
          <a:xfrm>
            <a:off x="5928525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C27BA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D</a:t>
            </a:r>
          </a:p>
        </p:txBody>
      </p:sp>
      <p:sp>
        <p:nvSpPr>
          <p:cNvPr id="225" name="Shape 225"/>
          <p:cNvSpPr/>
          <p:nvPr/>
        </p:nvSpPr>
        <p:spPr>
          <a:xfrm>
            <a:off x="4537175" y="209957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B</a:t>
            </a:r>
          </a:p>
        </p:txBody>
      </p:sp>
      <p:sp>
        <p:nvSpPr>
          <p:cNvPr id="226" name="Shape 226"/>
          <p:cNvSpPr/>
          <p:nvPr/>
        </p:nvSpPr>
        <p:spPr>
          <a:xfrm>
            <a:off x="7353600" y="3181450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C</a:t>
            </a:r>
          </a:p>
        </p:txBody>
      </p:sp>
      <p:sp>
        <p:nvSpPr>
          <p:cNvPr id="227" name="Shape 227"/>
          <p:cNvSpPr/>
          <p:nvPr/>
        </p:nvSpPr>
        <p:spPr>
          <a:xfrm>
            <a:off x="3140100" y="59285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F</a:t>
            </a:r>
          </a:p>
        </p:txBody>
      </p:sp>
      <p:sp>
        <p:nvSpPr>
          <p:cNvPr id="228" name="Shape 228"/>
          <p:cNvSpPr/>
          <p:nvPr/>
        </p:nvSpPr>
        <p:spPr>
          <a:xfrm>
            <a:off x="767725" y="4201400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H</a:t>
            </a:r>
          </a:p>
        </p:txBody>
      </p:sp>
      <p:sp>
        <p:nvSpPr>
          <p:cNvPr id="229" name="Shape 229"/>
          <p:cNvSpPr/>
          <p:nvPr/>
        </p:nvSpPr>
        <p:spPr>
          <a:xfrm>
            <a:off x="767725" y="2896025"/>
            <a:ext cx="516899" cy="329999"/>
          </a:xfrm>
          <a:prstGeom prst="roundRect">
            <a:avLst>
              <a:gd name="adj" fmla="val 16667"/>
            </a:avLst>
          </a:prstGeom>
          <a:solidFill>
            <a:srgbClr val="E6913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VM I</a:t>
            </a:r>
          </a:p>
        </p:txBody>
      </p:sp>
      <p:cxnSp>
        <p:nvCxnSpPr>
          <p:cNvPr id="230" name="Shape 230"/>
          <p:cNvCxnSpPr>
            <a:stCxn id="229" idx="2"/>
            <a:endCxn id="220" idx="1"/>
          </p:cNvCxnSpPr>
          <p:nvPr/>
        </p:nvCxnSpPr>
        <p:spPr>
          <a:xfrm>
            <a:off x="1026174" y="3226024"/>
            <a:ext cx="252725" cy="533050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1" name="Shape 231"/>
          <p:cNvCxnSpPr>
            <a:stCxn id="228" idx="0"/>
            <a:endCxn id="220" idx="1"/>
          </p:cNvCxnSpPr>
          <p:nvPr/>
        </p:nvCxnSpPr>
        <p:spPr>
          <a:xfrm rot="10800000" flipH="1">
            <a:off x="1026174" y="3759075"/>
            <a:ext cx="252725" cy="442324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2" name="Shape 232"/>
          <p:cNvCxnSpPr>
            <a:stCxn id="225" idx="2"/>
          </p:cNvCxnSpPr>
          <p:nvPr/>
        </p:nvCxnSpPr>
        <p:spPr>
          <a:xfrm flipH="1">
            <a:off x="4327624" y="2429574"/>
            <a:ext cx="468000" cy="2291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3" name="Shape 233"/>
          <p:cNvCxnSpPr>
            <a:stCxn id="226" idx="2"/>
            <a:endCxn id="217" idx="3"/>
          </p:cNvCxnSpPr>
          <p:nvPr/>
        </p:nvCxnSpPr>
        <p:spPr>
          <a:xfrm flipH="1">
            <a:off x="6859100" y="3511449"/>
            <a:ext cx="752949" cy="54475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4" name="Shape 234"/>
          <p:cNvCxnSpPr>
            <a:stCxn id="219" idx="2"/>
            <a:endCxn id="227" idx="0"/>
          </p:cNvCxnSpPr>
          <p:nvPr/>
        </p:nvCxnSpPr>
        <p:spPr>
          <a:xfrm>
            <a:off x="2674800" y="5530825"/>
            <a:ext cx="723749" cy="397699"/>
          </a:xfrm>
          <a:prstGeom prst="straightConnector1">
            <a:avLst/>
          </a:prstGeom>
          <a:noFill/>
          <a:ln w="19050" cap="flat">
            <a:solidFill>
              <a:schemeClr val="accent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5" name="Shape 235"/>
          <p:cNvCxnSpPr>
            <a:stCxn id="221" idx="2"/>
          </p:cNvCxnSpPr>
          <p:nvPr/>
        </p:nvCxnSpPr>
        <p:spPr>
          <a:xfrm>
            <a:off x="3348124" y="2429574"/>
            <a:ext cx="465900" cy="2018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6" name="Shape 236"/>
          <p:cNvCxnSpPr>
            <a:stCxn id="222" idx="0"/>
            <a:endCxn id="219" idx="2"/>
          </p:cNvCxnSpPr>
          <p:nvPr/>
        </p:nvCxnSpPr>
        <p:spPr>
          <a:xfrm rot="10800000" flipH="1">
            <a:off x="1951049" y="5530825"/>
            <a:ext cx="723750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7" name="Shape 237"/>
          <p:cNvCxnSpPr>
            <a:stCxn id="218" idx="2"/>
            <a:endCxn id="223" idx="0"/>
          </p:cNvCxnSpPr>
          <p:nvPr/>
        </p:nvCxnSpPr>
        <p:spPr>
          <a:xfrm flipH="1">
            <a:off x="4739474" y="5530825"/>
            <a:ext cx="723750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38" name="Shape 238"/>
          <p:cNvCxnSpPr>
            <a:stCxn id="218" idx="2"/>
            <a:endCxn id="224" idx="0"/>
          </p:cNvCxnSpPr>
          <p:nvPr/>
        </p:nvCxnSpPr>
        <p:spPr>
          <a:xfrm>
            <a:off x="5463225" y="5530825"/>
            <a:ext cx="723749" cy="397699"/>
          </a:xfrm>
          <a:prstGeom prst="straightConnector1">
            <a:avLst/>
          </a:prstGeom>
          <a:noFill/>
          <a:ln w="19050" cap="flat">
            <a:solidFill>
              <a:srgbClr val="C27BA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9" name="Shape 239"/>
          <p:cNvSpPr/>
          <p:nvPr/>
        </p:nvSpPr>
        <p:spPr>
          <a:xfrm>
            <a:off x="2732275" y="1320300"/>
            <a:ext cx="3360000" cy="678599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The ARP request from “VM A” for “VM G” is intercepted and answered using a pre-populated neighbor entry.</a:t>
            </a:r>
          </a:p>
        </p:txBody>
      </p:sp>
      <p:cxnSp>
        <p:nvCxnSpPr>
          <p:cNvPr id="240" name="Shape 240"/>
          <p:cNvCxnSpPr/>
          <p:nvPr/>
        </p:nvCxnSpPr>
        <p:spPr>
          <a:xfrm flipH="1">
            <a:off x="2732275" y="3080600"/>
            <a:ext cx="1081799" cy="2126999"/>
          </a:xfrm>
          <a:prstGeom prst="straightConnector1">
            <a:avLst/>
          </a:prstGeom>
          <a:noFill/>
          <a:ln w="38100" cap="flat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1" name="Shape 241"/>
          <p:cNvSpPr/>
          <p:nvPr/>
        </p:nvSpPr>
        <p:spPr>
          <a:xfrm>
            <a:off x="3743150" y="2713937"/>
            <a:ext cx="752999" cy="2934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800"/>
              <a:t>Proxy Arp</a:t>
            </a:r>
          </a:p>
        </p:txBody>
      </p:sp>
      <p:cxnSp>
        <p:nvCxnSpPr>
          <p:cNvPr id="242" name="Shape 242"/>
          <p:cNvCxnSpPr/>
          <p:nvPr/>
        </p:nvCxnSpPr>
        <p:spPr>
          <a:xfrm>
            <a:off x="3401500" y="2429650"/>
            <a:ext cx="412500" cy="2201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43" name="Shape 243"/>
          <p:cNvSpPr/>
          <p:nvPr/>
        </p:nvSpPr>
        <p:spPr>
          <a:xfrm flipH="1">
            <a:off x="334975" y="1618375"/>
            <a:ext cx="2397299" cy="891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Traffic from “VM A” to “VM G” is encapsulated and sent to “Host 4” according to the bridge forwarding table entry.</a:t>
            </a:r>
          </a:p>
        </p:txBody>
      </p:sp>
      <p:cxnSp>
        <p:nvCxnSpPr>
          <p:cNvPr id="244" name="Shape 244"/>
          <p:cNvCxnSpPr>
            <a:stCxn id="245" idx="2"/>
          </p:cNvCxnSpPr>
          <p:nvPr/>
        </p:nvCxnSpPr>
        <p:spPr>
          <a:xfrm>
            <a:off x="1744200" y="3905775"/>
            <a:ext cx="639600" cy="132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46" name="Shape 246"/>
          <p:cNvCxnSpPr>
            <a:stCxn id="247" idx="3"/>
          </p:cNvCxnSpPr>
          <p:nvPr/>
        </p:nvCxnSpPr>
        <p:spPr>
          <a:xfrm>
            <a:off x="2209500" y="3759075"/>
            <a:ext cx="2906400" cy="147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48" name="Shape 248"/>
          <p:cNvCxnSpPr/>
          <p:nvPr/>
        </p:nvCxnSpPr>
        <p:spPr>
          <a:xfrm flipH="1">
            <a:off x="3007124" y="3914925"/>
            <a:ext cx="2622300" cy="131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49" name="Shape 249"/>
          <p:cNvCxnSpPr>
            <a:stCxn id="250" idx="1"/>
            <a:endCxn id="251" idx="3"/>
          </p:cNvCxnSpPr>
          <p:nvPr/>
        </p:nvCxnSpPr>
        <p:spPr>
          <a:xfrm rot="10800000">
            <a:off x="3140024" y="5384125"/>
            <a:ext cx="1857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52" name="Shape 252"/>
          <p:cNvCxnSpPr>
            <a:stCxn id="253" idx="2"/>
          </p:cNvCxnSpPr>
          <p:nvPr/>
        </p:nvCxnSpPr>
        <p:spPr>
          <a:xfrm flipH="1">
            <a:off x="5739525" y="3905775"/>
            <a:ext cx="654299" cy="1338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54" name="Shape 254"/>
          <p:cNvCxnSpPr>
            <a:stCxn id="255" idx="3"/>
          </p:cNvCxnSpPr>
          <p:nvPr/>
        </p:nvCxnSpPr>
        <p:spPr>
          <a:xfrm>
            <a:off x="2209500" y="3759075"/>
            <a:ext cx="31173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56" name="Shape 256"/>
          <p:cNvCxnSpPr/>
          <p:nvPr/>
        </p:nvCxnSpPr>
        <p:spPr>
          <a:xfrm rot="10800000" flipH="1">
            <a:off x="2209500" y="3061587"/>
            <a:ext cx="1503600" cy="67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57" name="Shape 257"/>
          <p:cNvCxnSpPr/>
          <p:nvPr/>
        </p:nvCxnSpPr>
        <p:spPr>
          <a:xfrm rot="10800000">
            <a:off x="4428099" y="3062500"/>
            <a:ext cx="917100" cy="421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58" name="Shape 258"/>
          <p:cNvCxnSpPr>
            <a:stCxn id="259" idx="0"/>
          </p:cNvCxnSpPr>
          <p:nvPr/>
        </p:nvCxnSpPr>
        <p:spPr>
          <a:xfrm rot="10800000">
            <a:off x="4300125" y="3053124"/>
            <a:ext cx="1163099" cy="218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260" name="Shape 260"/>
          <p:cNvCxnSpPr>
            <a:stCxn id="261" idx="0"/>
          </p:cNvCxnSpPr>
          <p:nvPr/>
        </p:nvCxnSpPr>
        <p:spPr>
          <a:xfrm rot="10800000" flipH="1">
            <a:off x="2674800" y="3043825"/>
            <a:ext cx="1157699" cy="2193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-US" dirty="0" smtClean="0"/>
              <a:t>Modular Layer 2 Futures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ML2 Futures: Deprecation Items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The future of the Open vSwitch and Linuxbridge plugins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These are planned for deprecation in Icehouse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ML2 supports all their functionality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ML2 works with the existing OVS and Linuxbrige agents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No new features being added in Icehouse to OVS and Linuxbridge </a:t>
            </a:r>
            <a:r>
              <a:rPr lang="en" dirty="0" smtClean="0"/>
              <a:t>plugins</a:t>
            </a:r>
            <a:endParaRPr lang="en-US" dirty="0" smtClean="0"/>
          </a:p>
          <a:p>
            <a:pPr marL="514350" indent="-381000">
              <a:buSzPct val="80000"/>
            </a:pPr>
            <a:r>
              <a:rPr lang="en-US" dirty="0" smtClean="0"/>
              <a:t>Migration Tool being developed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Plugin vs. ML2 MechanismDriver?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Advantages of writing an ML2 Driver instead of a new monolithic plugin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Much less code to write (or clone) and maintain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New neutron features supported as they are added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Support for heterogeneous deployments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Vendors integrating new plugins should consider an ML2 Driver instead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Existing plugins may want to migrate to ML2 as well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ML2 With Current Agents</a:t>
            </a:r>
          </a:p>
        </p:txBody>
      </p:sp>
      <p:sp>
        <p:nvSpPr>
          <p:cNvPr id="284" name="Shape 284"/>
          <p:cNvSpPr/>
          <p:nvPr/>
        </p:nvSpPr>
        <p:spPr>
          <a:xfrm>
            <a:off x="2978375" y="1914050"/>
            <a:ext cx="1991400" cy="1553699"/>
          </a:xfrm>
          <a:prstGeom prst="rect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Neutron Server</a:t>
            </a:r>
          </a:p>
        </p:txBody>
      </p:sp>
      <p:sp>
        <p:nvSpPr>
          <p:cNvPr id="285" name="Shape 285"/>
          <p:cNvSpPr/>
          <p:nvPr/>
        </p:nvSpPr>
        <p:spPr>
          <a:xfrm>
            <a:off x="3484775" y="2583550"/>
            <a:ext cx="978600" cy="54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ML2 Plugin</a:t>
            </a:r>
          </a:p>
        </p:txBody>
      </p:sp>
      <p:sp>
        <p:nvSpPr>
          <p:cNvPr id="286" name="Shape 286"/>
          <p:cNvSpPr/>
          <p:nvPr/>
        </p:nvSpPr>
        <p:spPr>
          <a:xfrm>
            <a:off x="63515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Host A</a:t>
            </a:r>
          </a:p>
        </p:txBody>
      </p:sp>
      <p:sp>
        <p:nvSpPr>
          <p:cNvPr id="287" name="Shape 287"/>
          <p:cNvSpPr/>
          <p:nvPr/>
        </p:nvSpPr>
        <p:spPr>
          <a:xfrm>
            <a:off x="806825" y="5167100"/>
            <a:ext cx="8799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1000"/>
              <a:t>Linuxbridge Agent</a:t>
            </a:r>
          </a:p>
        </p:txBody>
      </p:sp>
      <p:sp>
        <p:nvSpPr>
          <p:cNvPr id="288" name="Shape 288"/>
          <p:cNvSpPr/>
          <p:nvPr/>
        </p:nvSpPr>
        <p:spPr>
          <a:xfrm>
            <a:off x="245270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B</a:t>
            </a:r>
          </a:p>
        </p:txBody>
      </p:sp>
      <p:sp>
        <p:nvSpPr>
          <p:cNvPr id="289" name="Shape 289"/>
          <p:cNvSpPr/>
          <p:nvPr/>
        </p:nvSpPr>
        <p:spPr>
          <a:xfrm>
            <a:off x="2624375" y="5167100"/>
            <a:ext cx="8799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/>
              <a:t>Hyper-V Agent</a:t>
            </a:r>
          </a:p>
        </p:txBody>
      </p:sp>
      <p:sp>
        <p:nvSpPr>
          <p:cNvPr id="290" name="Shape 290"/>
          <p:cNvSpPr/>
          <p:nvPr/>
        </p:nvSpPr>
        <p:spPr>
          <a:xfrm>
            <a:off x="427025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C</a:t>
            </a:r>
          </a:p>
        </p:txBody>
      </p:sp>
      <p:sp>
        <p:nvSpPr>
          <p:cNvPr id="291" name="Shape 291"/>
          <p:cNvSpPr/>
          <p:nvPr/>
        </p:nvSpPr>
        <p:spPr>
          <a:xfrm>
            <a:off x="4441925" y="5167100"/>
            <a:ext cx="9786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/>
              <a:t>Open vSwitch Agent</a:t>
            </a:r>
          </a:p>
        </p:txBody>
      </p:sp>
      <p:sp>
        <p:nvSpPr>
          <p:cNvPr id="292" name="Shape 292"/>
          <p:cNvSpPr/>
          <p:nvPr/>
        </p:nvSpPr>
        <p:spPr>
          <a:xfrm>
            <a:off x="608780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D</a:t>
            </a:r>
          </a:p>
        </p:txBody>
      </p:sp>
      <p:sp>
        <p:nvSpPr>
          <p:cNvPr id="293" name="Shape 293"/>
          <p:cNvSpPr/>
          <p:nvPr/>
        </p:nvSpPr>
        <p:spPr>
          <a:xfrm>
            <a:off x="6259475" y="5167100"/>
            <a:ext cx="9786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/>
              <a:t>Open vSwitch Agent</a:t>
            </a:r>
          </a:p>
        </p:txBody>
      </p:sp>
      <p:cxnSp>
        <p:nvCxnSpPr>
          <p:cNvPr id="294" name="Shape 294"/>
          <p:cNvCxnSpPr>
            <a:stCxn id="284" idx="2"/>
            <a:endCxn id="286" idx="0"/>
          </p:cNvCxnSpPr>
          <p:nvPr/>
        </p:nvCxnSpPr>
        <p:spPr>
          <a:xfrm flipH="1">
            <a:off x="1261699" y="3467749"/>
            <a:ext cx="2712375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5" name="Shape 295"/>
          <p:cNvCxnSpPr>
            <a:stCxn id="284" idx="2"/>
            <a:endCxn id="288" idx="0"/>
          </p:cNvCxnSpPr>
          <p:nvPr/>
        </p:nvCxnSpPr>
        <p:spPr>
          <a:xfrm flipH="1">
            <a:off x="3079249" y="3467749"/>
            <a:ext cx="894825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6" name="Shape 296"/>
          <p:cNvCxnSpPr>
            <a:stCxn id="284" idx="2"/>
            <a:endCxn id="290" idx="0"/>
          </p:cNvCxnSpPr>
          <p:nvPr/>
        </p:nvCxnSpPr>
        <p:spPr>
          <a:xfrm>
            <a:off x="3974075" y="3467749"/>
            <a:ext cx="922724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7" name="Shape 297"/>
          <p:cNvCxnSpPr>
            <a:stCxn id="284" idx="2"/>
            <a:endCxn id="292" idx="0"/>
          </p:cNvCxnSpPr>
          <p:nvPr/>
        </p:nvCxnSpPr>
        <p:spPr>
          <a:xfrm>
            <a:off x="3974075" y="3467749"/>
            <a:ext cx="2740274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8" name="Shape 298"/>
          <p:cNvSpPr txBox="1"/>
          <p:nvPr/>
        </p:nvSpPr>
        <p:spPr>
          <a:xfrm>
            <a:off x="3340012" y="3964150"/>
            <a:ext cx="1268099" cy="30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000"/>
              <a:t>API Network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457200" y="1854050"/>
            <a:ext cx="2139300" cy="1613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Existing ML2 Plugin works with existing agents</a:t>
            </a:r>
          </a:p>
          <a:p>
            <a:pPr marL="457200" lvl="0" indent="-3048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Separate agents for Linuxbridge, Open vSwitch, and Hyper-V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292779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 b="1" dirty="0" smtClean="0"/>
              <a:t>ML2 With Modular L2 Agent</a:t>
            </a:r>
            <a:endParaRPr lang="en" sz="3600" b="1" dirty="0"/>
          </a:p>
        </p:txBody>
      </p:sp>
      <p:sp>
        <p:nvSpPr>
          <p:cNvPr id="305" name="Shape 305"/>
          <p:cNvSpPr/>
          <p:nvPr/>
        </p:nvSpPr>
        <p:spPr>
          <a:xfrm>
            <a:off x="2978375" y="1914050"/>
            <a:ext cx="1991400" cy="1553699"/>
          </a:xfrm>
          <a:prstGeom prst="rect">
            <a:avLst/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Neutron Server</a:t>
            </a:r>
          </a:p>
        </p:txBody>
      </p:sp>
      <p:sp>
        <p:nvSpPr>
          <p:cNvPr id="306" name="Shape 306"/>
          <p:cNvSpPr/>
          <p:nvPr/>
        </p:nvSpPr>
        <p:spPr>
          <a:xfrm>
            <a:off x="3484775" y="2583550"/>
            <a:ext cx="978600" cy="54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ML2 Plugin</a:t>
            </a:r>
          </a:p>
        </p:txBody>
      </p:sp>
      <p:sp>
        <p:nvSpPr>
          <p:cNvPr id="307" name="Shape 307"/>
          <p:cNvSpPr/>
          <p:nvPr/>
        </p:nvSpPr>
        <p:spPr>
          <a:xfrm>
            <a:off x="63515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A</a:t>
            </a:r>
          </a:p>
        </p:txBody>
      </p:sp>
      <p:sp>
        <p:nvSpPr>
          <p:cNvPr id="308" name="Shape 308"/>
          <p:cNvSpPr/>
          <p:nvPr/>
        </p:nvSpPr>
        <p:spPr>
          <a:xfrm>
            <a:off x="806825" y="5167100"/>
            <a:ext cx="8799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>
                <a:solidFill>
                  <a:srgbClr val="980000"/>
                </a:solidFill>
              </a:rPr>
              <a:t>Modular Agent</a:t>
            </a:r>
          </a:p>
        </p:txBody>
      </p:sp>
      <p:sp>
        <p:nvSpPr>
          <p:cNvPr id="309" name="Shape 309"/>
          <p:cNvSpPr/>
          <p:nvPr/>
        </p:nvSpPr>
        <p:spPr>
          <a:xfrm>
            <a:off x="245270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B</a:t>
            </a:r>
          </a:p>
        </p:txBody>
      </p:sp>
      <p:sp>
        <p:nvSpPr>
          <p:cNvPr id="310" name="Shape 310"/>
          <p:cNvSpPr/>
          <p:nvPr/>
        </p:nvSpPr>
        <p:spPr>
          <a:xfrm>
            <a:off x="2624375" y="5167100"/>
            <a:ext cx="8799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>
                <a:solidFill>
                  <a:srgbClr val="980000"/>
                </a:solidFill>
              </a:rPr>
              <a:t>Modular Agent</a:t>
            </a:r>
          </a:p>
        </p:txBody>
      </p:sp>
      <p:sp>
        <p:nvSpPr>
          <p:cNvPr id="311" name="Shape 311"/>
          <p:cNvSpPr/>
          <p:nvPr/>
        </p:nvSpPr>
        <p:spPr>
          <a:xfrm>
            <a:off x="427025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C</a:t>
            </a:r>
          </a:p>
        </p:txBody>
      </p:sp>
      <p:sp>
        <p:nvSpPr>
          <p:cNvPr id="312" name="Shape 312"/>
          <p:cNvSpPr/>
          <p:nvPr/>
        </p:nvSpPr>
        <p:spPr>
          <a:xfrm>
            <a:off x="4441925" y="5167100"/>
            <a:ext cx="9786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>
                <a:solidFill>
                  <a:srgbClr val="980000"/>
                </a:solidFill>
              </a:rPr>
              <a:t>Modular Agent</a:t>
            </a:r>
          </a:p>
        </p:txBody>
      </p:sp>
      <p:sp>
        <p:nvSpPr>
          <p:cNvPr id="313" name="Shape 313"/>
          <p:cNvSpPr/>
          <p:nvPr/>
        </p:nvSpPr>
        <p:spPr>
          <a:xfrm>
            <a:off x="6087800" y="4377450"/>
            <a:ext cx="1253099" cy="1356300"/>
          </a:xfrm>
          <a:prstGeom prst="rect">
            <a:avLst/>
          </a:prstGeom>
          <a:solidFill>
            <a:schemeClr val="accen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Host D</a:t>
            </a:r>
          </a:p>
        </p:txBody>
      </p:sp>
      <p:sp>
        <p:nvSpPr>
          <p:cNvPr id="314" name="Shape 314"/>
          <p:cNvSpPr/>
          <p:nvPr/>
        </p:nvSpPr>
        <p:spPr>
          <a:xfrm>
            <a:off x="6259475" y="5167100"/>
            <a:ext cx="978600" cy="403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000">
                <a:solidFill>
                  <a:srgbClr val="980000"/>
                </a:solidFill>
              </a:rPr>
              <a:t>Modular Agent</a:t>
            </a:r>
          </a:p>
        </p:txBody>
      </p:sp>
      <p:cxnSp>
        <p:nvCxnSpPr>
          <p:cNvPr id="315" name="Shape 315"/>
          <p:cNvCxnSpPr>
            <a:stCxn id="305" idx="2"/>
            <a:endCxn id="307" idx="0"/>
          </p:cNvCxnSpPr>
          <p:nvPr/>
        </p:nvCxnSpPr>
        <p:spPr>
          <a:xfrm flipH="1">
            <a:off x="1261699" y="3467749"/>
            <a:ext cx="2712375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6" name="Shape 316"/>
          <p:cNvCxnSpPr>
            <a:stCxn id="305" idx="2"/>
            <a:endCxn id="309" idx="0"/>
          </p:cNvCxnSpPr>
          <p:nvPr/>
        </p:nvCxnSpPr>
        <p:spPr>
          <a:xfrm flipH="1">
            <a:off x="3079249" y="3467749"/>
            <a:ext cx="894825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7" name="Shape 317"/>
          <p:cNvCxnSpPr>
            <a:stCxn id="305" idx="2"/>
            <a:endCxn id="311" idx="0"/>
          </p:cNvCxnSpPr>
          <p:nvPr/>
        </p:nvCxnSpPr>
        <p:spPr>
          <a:xfrm>
            <a:off x="3974075" y="3467749"/>
            <a:ext cx="922724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8" name="Shape 318"/>
          <p:cNvCxnSpPr>
            <a:stCxn id="305" idx="2"/>
            <a:endCxn id="313" idx="0"/>
          </p:cNvCxnSpPr>
          <p:nvPr/>
        </p:nvCxnSpPr>
        <p:spPr>
          <a:xfrm>
            <a:off x="3974075" y="3467749"/>
            <a:ext cx="2740274" cy="909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19" name="Shape 319"/>
          <p:cNvSpPr txBox="1"/>
          <p:nvPr/>
        </p:nvSpPr>
        <p:spPr>
          <a:xfrm>
            <a:off x="3340012" y="3964150"/>
            <a:ext cx="1268099" cy="30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000"/>
              <a:t>API Network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457200" y="1854050"/>
            <a:ext cx="2139300" cy="199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Future direction is to combine Open Source Agents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Have a single agent which can support Linuxbridge and Open vSwitch</a:t>
            </a:r>
          </a:p>
          <a:p>
            <a:pPr marL="457200" lvl="0" indent="-3048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/>
              <a:t>Pluggable drivers for additional vSwitches, Infiniband, SR-IOV,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ML2 Demo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the Demo Will Show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ML2 running with multiple MechanismDrivers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dirty="0"/>
              <a:t>openvswitch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Arial"/>
              <a:buChar char="○"/>
            </a:pPr>
            <a:r>
              <a:rPr lang="en" dirty="0"/>
              <a:t>cisco_nexus</a:t>
            </a:r>
          </a:p>
          <a:p>
            <a:pPr marL="457200" lvl="0" indent="-4191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Booting multiple VMs on multiple compute </a:t>
            </a:r>
            <a:r>
              <a:rPr lang="en" dirty="0" smtClean="0"/>
              <a:t>hosts</a:t>
            </a:r>
            <a:endParaRPr lang="en-US" dirty="0" smtClean="0"/>
          </a:p>
          <a:p>
            <a:pPr marL="857250" lvl="1" indent="-419100">
              <a:buFont typeface="Arial"/>
              <a:buChar char="●"/>
            </a:pPr>
            <a:r>
              <a:rPr lang="en-US" dirty="0" smtClean="0"/>
              <a:t>Hosts are running Fedora</a:t>
            </a:r>
            <a:endParaRPr lang="en" dirty="0"/>
          </a:p>
          <a:p>
            <a:pPr marL="457200" lvl="0" indent="-4191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Configuration of VLANs across both virtual and physical infrastructure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ML2 Demo Setup</a:t>
            </a:r>
          </a:p>
        </p:txBody>
      </p:sp>
      <p:sp>
        <p:nvSpPr>
          <p:cNvPr id="337" name="Shape 337"/>
          <p:cNvSpPr/>
          <p:nvPr/>
        </p:nvSpPr>
        <p:spPr>
          <a:xfrm>
            <a:off x="1176721" y="1756464"/>
            <a:ext cx="2020800" cy="2657099"/>
          </a:xfrm>
          <a:prstGeom prst="rect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200"/>
              <a:t>Host 1</a:t>
            </a:r>
          </a:p>
        </p:txBody>
      </p:sp>
      <p:sp>
        <p:nvSpPr>
          <p:cNvPr id="338" name="Shape 338"/>
          <p:cNvSpPr/>
          <p:nvPr/>
        </p:nvSpPr>
        <p:spPr>
          <a:xfrm>
            <a:off x="5946478" y="1756464"/>
            <a:ext cx="2020800" cy="2657099"/>
          </a:xfrm>
          <a:prstGeom prst="rect">
            <a:avLst/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200"/>
              <a:t>Host 2</a:t>
            </a:r>
          </a:p>
        </p:txBody>
      </p:sp>
      <p:sp>
        <p:nvSpPr>
          <p:cNvPr id="339" name="Shape 339"/>
          <p:cNvSpPr/>
          <p:nvPr/>
        </p:nvSpPr>
        <p:spPr>
          <a:xfrm>
            <a:off x="3559502" y="5853526"/>
            <a:ext cx="2025000" cy="772499"/>
          </a:xfrm>
          <a:prstGeom prst="rect">
            <a:avLst/>
          </a:prstGeom>
          <a:solidFill>
            <a:srgbClr val="C9DAF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1200"/>
              <a:t>Cisco Nexus Switch</a:t>
            </a:r>
          </a:p>
        </p:txBody>
      </p:sp>
      <p:sp>
        <p:nvSpPr>
          <p:cNvPr id="340" name="Shape 340"/>
          <p:cNvSpPr/>
          <p:nvPr/>
        </p:nvSpPr>
        <p:spPr>
          <a:xfrm>
            <a:off x="4079601" y="5853526"/>
            <a:ext cx="492300" cy="239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800"/>
              <a:t>eth2/1</a:t>
            </a:r>
          </a:p>
        </p:txBody>
      </p:sp>
      <p:sp>
        <p:nvSpPr>
          <p:cNvPr id="341" name="Shape 341"/>
          <p:cNvSpPr/>
          <p:nvPr/>
        </p:nvSpPr>
        <p:spPr>
          <a:xfrm>
            <a:off x="4571963" y="5853526"/>
            <a:ext cx="492300" cy="239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800"/>
              <a:t>eth2/2</a:t>
            </a:r>
          </a:p>
        </p:txBody>
      </p:sp>
      <p:sp>
        <p:nvSpPr>
          <p:cNvPr id="342" name="Shape 342"/>
          <p:cNvSpPr/>
          <p:nvPr/>
        </p:nvSpPr>
        <p:spPr>
          <a:xfrm>
            <a:off x="1940975" y="4124700"/>
            <a:ext cx="492300" cy="288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eth2</a:t>
            </a:r>
          </a:p>
        </p:txBody>
      </p:sp>
      <p:sp>
        <p:nvSpPr>
          <p:cNvPr id="343" name="Shape 343"/>
          <p:cNvSpPr/>
          <p:nvPr/>
        </p:nvSpPr>
        <p:spPr>
          <a:xfrm>
            <a:off x="2187125" y="2077037"/>
            <a:ext cx="1004400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800"/>
              <a:t>nova compute</a:t>
            </a:r>
          </a:p>
        </p:txBody>
      </p:sp>
      <p:sp>
        <p:nvSpPr>
          <p:cNvPr id="344" name="Shape 344"/>
          <p:cNvSpPr/>
          <p:nvPr/>
        </p:nvSpPr>
        <p:spPr>
          <a:xfrm>
            <a:off x="1176725" y="2077037"/>
            <a:ext cx="1004400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nova api</a:t>
            </a:r>
          </a:p>
        </p:txBody>
      </p:sp>
      <p:sp>
        <p:nvSpPr>
          <p:cNvPr id="345" name="Shape 345"/>
          <p:cNvSpPr/>
          <p:nvPr/>
        </p:nvSpPr>
        <p:spPr>
          <a:xfrm>
            <a:off x="1657025" y="2316150"/>
            <a:ext cx="10601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...</a:t>
            </a:r>
          </a:p>
        </p:txBody>
      </p:sp>
      <p:sp>
        <p:nvSpPr>
          <p:cNvPr id="346" name="Shape 346"/>
          <p:cNvSpPr/>
          <p:nvPr/>
        </p:nvSpPr>
        <p:spPr>
          <a:xfrm>
            <a:off x="1176725" y="2555250"/>
            <a:ext cx="9605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neutron server</a:t>
            </a:r>
          </a:p>
        </p:txBody>
      </p:sp>
      <p:sp>
        <p:nvSpPr>
          <p:cNvPr id="347" name="Shape 347"/>
          <p:cNvSpPr/>
          <p:nvPr/>
        </p:nvSpPr>
        <p:spPr>
          <a:xfrm>
            <a:off x="2137225" y="2555250"/>
            <a:ext cx="10601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neutron ovs agent</a:t>
            </a:r>
          </a:p>
        </p:txBody>
      </p:sp>
      <p:sp>
        <p:nvSpPr>
          <p:cNvPr id="348" name="Shape 348"/>
          <p:cNvSpPr/>
          <p:nvPr/>
        </p:nvSpPr>
        <p:spPr>
          <a:xfrm>
            <a:off x="1176725" y="2796075"/>
            <a:ext cx="9605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neutron dhcp</a:t>
            </a:r>
          </a:p>
        </p:txBody>
      </p:sp>
      <p:sp>
        <p:nvSpPr>
          <p:cNvPr id="349" name="Shape 349"/>
          <p:cNvSpPr/>
          <p:nvPr/>
        </p:nvSpPr>
        <p:spPr>
          <a:xfrm>
            <a:off x="2131325" y="2796075"/>
            <a:ext cx="10601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neutron l3 agent</a:t>
            </a:r>
          </a:p>
        </p:txBody>
      </p:sp>
      <p:sp>
        <p:nvSpPr>
          <p:cNvPr id="350" name="Shape 350"/>
          <p:cNvSpPr/>
          <p:nvPr/>
        </p:nvSpPr>
        <p:spPr>
          <a:xfrm>
            <a:off x="5946475" y="2555250"/>
            <a:ext cx="10601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nova compute</a:t>
            </a:r>
          </a:p>
        </p:txBody>
      </p:sp>
      <p:sp>
        <p:nvSpPr>
          <p:cNvPr id="351" name="Shape 351"/>
          <p:cNvSpPr/>
          <p:nvPr/>
        </p:nvSpPr>
        <p:spPr>
          <a:xfrm>
            <a:off x="7006675" y="2555250"/>
            <a:ext cx="960599" cy="239100"/>
          </a:xfrm>
          <a:prstGeom prst="rect">
            <a:avLst/>
          </a:prstGeom>
          <a:solidFill>
            <a:srgbClr val="3C78D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neutron ovs agent</a:t>
            </a:r>
          </a:p>
        </p:txBody>
      </p:sp>
      <p:cxnSp>
        <p:nvCxnSpPr>
          <p:cNvPr id="352" name="Shape 352"/>
          <p:cNvCxnSpPr>
            <a:stCxn id="342" idx="2"/>
            <a:endCxn id="340" idx="0"/>
          </p:cNvCxnSpPr>
          <p:nvPr/>
        </p:nvCxnSpPr>
        <p:spPr>
          <a:xfrm>
            <a:off x="2187125" y="4413599"/>
            <a:ext cx="2138626" cy="1439926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53" name="Shape 353"/>
          <p:cNvCxnSpPr>
            <a:stCxn id="341" idx="0"/>
            <a:endCxn id="354" idx="2"/>
          </p:cNvCxnSpPr>
          <p:nvPr/>
        </p:nvCxnSpPr>
        <p:spPr>
          <a:xfrm rot="10800000" flipH="1">
            <a:off x="4818113" y="4413511"/>
            <a:ext cx="2138834" cy="144001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5" name="Shape 355"/>
          <p:cNvSpPr/>
          <p:nvPr/>
        </p:nvSpPr>
        <p:spPr>
          <a:xfrm>
            <a:off x="6710725" y="4124700"/>
            <a:ext cx="492300" cy="288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eth2</a:t>
            </a:r>
          </a:p>
        </p:txBody>
      </p:sp>
      <p:sp>
        <p:nvSpPr>
          <p:cNvPr id="356" name="Shape 356"/>
          <p:cNvSpPr/>
          <p:nvPr/>
        </p:nvSpPr>
        <p:spPr>
          <a:xfrm>
            <a:off x="1878725" y="3863250"/>
            <a:ext cx="616799" cy="13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800"/>
              <a:t>br-eth2</a:t>
            </a:r>
          </a:p>
        </p:txBody>
      </p:sp>
      <p:sp>
        <p:nvSpPr>
          <p:cNvPr id="357" name="Shape 357"/>
          <p:cNvSpPr/>
          <p:nvPr/>
        </p:nvSpPr>
        <p:spPr>
          <a:xfrm>
            <a:off x="1878725" y="3601800"/>
            <a:ext cx="616799" cy="13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br-int</a:t>
            </a:r>
          </a:p>
        </p:txBody>
      </p:sp>
      <p:sp>
        <p:nvSpPr>
          <p:cNvPr id="358" name="Shape 358"/>
          <p:cNvSpPr/>
          <p:nvPr/>
        </p:nvSpPr>
        <p:spPr>
          <a:xfrm>
            <a:off x="6648475" y="3863250"/>
            <a:ext cx="616799" cy="13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br-eth2</a:t>
            </a:r>
          </a:p>
        </p:txBody>
      </p:sp>
      <p:sp>
        <p:nvSpPr>
          <p:cNvPr id="359" name="Shape 359"/>
          <p:cNvSpPr/>
          <p:nvPr/>
        </p:nvSpPr>
        <p:spPr>
          <a:xfrm>
            <a:off x="6648475" y="3601800"/>
            <a:ext cx="616799" cy="137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br-int</a:t>
            </a:r>
          </a:p>
        </p:txBody>
      </p:sp>
      <p:cxnSp>
        <p:nvCxnSpPr>
          <p:cNvPr id="360" name="Shape 360"/>
          <p:cNvCxnSpPr>
            <a:stCxn id="357" idx="2"/>
            <a:endCxn id="357" idx="2"/>
          </p:cNvCxnSpPr>
          <p:nvPr/>
        </p:nvCxnSpPr>
        <p:spPr>
          <a:xfrm>
            <a:off x="2187124" y="3739200"/>
            <a:ext cx="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1" name="Shape 361"/>
          <p:cNvCxnSpPr>
            <a:stCxn id="342" idx="0"/>
            <a:endCxn id="356" idx="2"/>
          </p:cNvCxnSpPr>
          <p:nvPr/>
        </p:nvCxnSpPr>
        <p:spPr>
          <a:xfrm rot="10800000">
            <a:off x="2187124" y="4000650"/>
            <a:ext cx="0" cy="12404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2" name="Shape 362"/>
          <p:cNvCxnSpPr/>
          <p:nvPr/>
        </p:nvCxnSpPr>
        <p:spPr>
          <a:xfrm>
            <a:off x="2187125" y="3739199"/>
            <a:ext cx="0" cy="12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3" name="Shape 363"/>
          <p:cNvCxnSpPr/>
          <p:nvPr/>
        </p:nvCxnSpPr>
        <p:spPr>
          <a:xfrm>
            <a:off x="6956875" y="3739199"/>
            <a:ext cx="0" cy="12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4" name="Shape 364"/>
          <p:cNvCxnSpPr/>
          <p:nvPr/>
        </p:nvCxnSpPr>
        <p:spPr>
          <a:xfrm>
            <a:off x="6956875" y="4000574"/>
            <a:ext cx="0" cy="12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65" name="Shape 365"/>
          <p:cNvSpPr/>
          <p:nvPr/>
        </p:nvSpPr>
        <p:spPr>
          <a:xfrm>
            <a:off x="1878725" y="3184337"/>
            <a:ext cx="616799" cy="288899"/>
          </a:xfrm>
          <a:prstGeom prst="rect">
            <a:avLst/>
          </a:prstGeom>
          <a:solidFill>
            <a:srgbClr val="76A5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800"/>
              <a:t>vm1</a:t>
            </a:r>
          </a:p>
        </p:txBody>
      </p:sp>
      <p:cxnSp>
        <p:nvCxnSpPr>
          <p:cNvPr id="366" name="Shape 366"/>
          <p:cNvCxnSpPr>
            <a:stCxn id="365" idx="2"/>
            <a:endCxn id="357" idx="0"/>
          </p:cNvCxnSpPr>
          <p:nvPr/>
        </p:nvCxnSpPr>
        <p:spPr>
          <a:xfrm>
            <a:off x="2187124" y="3473237"/>
            <a:ext cx="0" cy="12856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67" name="Shape 367"/>
          <p:cNvSpPr/>
          <p:nvPr/>
        </p:nvSpPr>
        <p:spPr>
          <a:xfrm>
            <a:off x="2068550" y="1716900"/>
            <a:ext cx="1725300" cy="1338899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1000"/>
              <a:t>VLAN is added on the VIF for VM1 and also on the br-eth2 ports by the ML2 OVS MechanismDriver.</a:t>
            </a:r>
          </a:p>
        </p:txBody>
      </p:sp>
      <p:sp>
        <p:nvSpPr>
          <p:cNvPr id="368" name="Shape 368"/>
          <p:cNvSpPr/>
          <p:nvPr/>
        </p:nvSpPr>
        <p:spPr>
          <a:xfrm>
            <a:off x="3911850" y="4298350"/>
            <a:ext cx="1776599" cy="1338899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000"/>
              <a:t>The ML2 Cisco Nexus MechanismDriver trunks the VLAN on eth2/1.   </a:t>
            </a:r>
          </a:p>
        </p:txBody>
      </p:sp>
      <p:cxnSp>
        <p:nvCxnSpPr>
          <p:cNvPr id="369" name="Shape 369"/>
          <p:cNvCxnSpPr/>
          <p:nvPr/>
        </p:nvCxnSpPr>
        <p:spPr>
          <a:xfrm>
            <a:off x="6956875" y="3473162"/>
            <a:ext cx="0" cy="12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70" name="Shape 370"/>
          <p:cNvSpPr/>
          <p:nvPr/>
        </p:nvSpPr>
        <p:spPr>
          <a:xfrm>
            <a:off x="6648475" y="3184337"/>
            <a:ext cx="616799" cy="288899"/>
          </a:xfrm>
          <a:prstGeom prst="rect">
            <a:avLst/>
          </a:prstGeom>
          <a:solidFill>
            <a:srgbClr val="76A5A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800"/>
              <a:t>vm2</a:t>
            </a:r>
          </a:p>
        </p:txBody>
      </p:sp>
      <p:sp>
        <p:nvSpPr>
          <p:cNvPr id="371" name="Shape 371"/>
          <p:cNvSpPr/>
          <p:nvPr/>
        </p:nvSpPr>
        <p:spPr>
          <a:xfrm>
            <a:off x="6847300" y="1716900"/>
            <a:ext cx="1725300" cy="1338899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000"/>
              <a:t>VLAN is added on the VIF for VM2 and also on the br-eth2 ports by the ML2 OVS MechanismDriver.</a:t>
            </a:r>
          </a:p>
        </p:txBody>
      </p:sp>
      <p:sp>
        <p:nvSpPr>
          <p:cNvPr id="372" name="Shape 372"/>
          <p:cNvSpPr/>
          <p:nvPr/>
        </p:nvSpPr>
        <p:spPr>
          <a:xfrm>
            <a:off x="4536325" y="4298350"/>
            <a:ext cx="1776599" cy="1338899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000"/>
              <a:t>The ML2 Cisco Nexus MechanismDriver trunks the VLAN on eth2/2.   </a:t>
            </a:r>
          </a:p>
        </p:txBody>
      </p:sp>
      <p:sp>
        <p:nvSpPr>
          <p:cNvPr id="373" name="Shape 373"/>
          <p:cNvSpPr/>
          <p:nvPr/>
        </p:nvSpPr>
        <p:spPr>
          <a:xfrm>
            <a:off x="2169847" y="3493375"/>
            <a:ext cx="4915850" cy="2355500"/>
          </a:xfrm>
          <a:custGeom>
            <a:avLst/>
            <a:gdLst/>
            <a:ahLst/>
            <a:cxnLst/>
            <a:rect l="0" t="0" r="0" b="0"/>
            <a:pathLst>
              <a:path w="196634" h="94220" extrusionOk="0">
                <a:moveTo>
                  <a:pt x="1442" y="0"/>
                </a:moveTo>
                <a:cubicBezTo>
                  <a:pt x="1141" y="16181"/>
                  <a:pt x="-4125" y="37705"/>
                  <a:pt x="8308" y="48066"/>
                </a:cubicBezTo>
                <a:cubicBezTo>
                  <a:pt x="17682" y="55877"/>
                  <a:pt x="33008" y="53278"/>
                  <a:pt x="42641" y="60769"/>
                </a:cubicBezTo>
                <a:cubicBezTo>
                  <a:pt x="46944" y="64115"/>
                  <a:pt x="48710" y="70034"/>
                  <a:pt x="52941" y="73472"/>
                </a:cubicBezTo>
                <a:cubicBezTo>
                  <a:pt x="63350" y="81930"/>
                  <a:pt x="76277" y="87567"/>
                  <a:pt x="89334" y="90639"/>
                </a:cubicBezTo>
                <a:cubicBezTo>
                  <a:pt x="95123" y="92001"/>
                  <a:pt x="100925" y="94663"/>
                  <a:pt x="106844" y="94072"/>
                </a:cubicBezTo>
                <a:cubicBezTo>
                  <a:pt x="125179" y="92240"/>
                  <a:pt x="141510" y="80125"/>
                  <a:pt x="155940" y="68666"/>
                </a:cubicBezTo>
                <a:cubicBezTo>
                  <a:pt x="164472" y="61889"/>
                  <a:pt x="174671" y="57143"/>
                  <a:pt x="182376" y="49439"/>
                </a:cubicBezTo>
                <a:cubicBezTo>
                  <a:pt x="194313" y="37501"/>
                  <a:pt x="200903" y="15103"/>
                  <a:pt x="193363" y="0"/>
                </a:cubicBezTo>
              </a:path>
            </a:pathLst>
          </a:custGeom>
          <a:noFill/>
          <a:ln w="38100" cap="flat">
            <a:solidFill>
              <a:srgbClr val="5B0F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374" name="Shape 374"/>
          <p:cNvSpPr/>
          <p:nvPr/>
        </p:nvSpPr>
        <p:spPr>
          <a:xfrm>
            <a:off x="2717225" y="3355050"/>
            <a:ext cx="1725300" cy="1338899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 sz="1000"/>
              <a:t>VM1 can ping VM2 … we’ve successfully completed the standard network test.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Modular Layer 2?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rmAutofit fontScale="92500" lnSpcReduction="10000"/>
          </a:bodyPr>
          <a:lstStyle/>
          <a:p>
            <a:pPr lvl="0" rtl="0">
              <a:buNone/>
            </a:pPr>
            <a:r>
              <a:rPr lang="en" i="1" dirty="0"/>
              <a:t>A new Neutron core plugin in Havana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Modular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Drivers for layer 2 network types and mechanisms - interface with agents, hardware, controllers, ...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Service plugins and their drivers for layer 3+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Works with existing L2 agents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openvswitch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linuxbridge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hyperv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Deprecates existing monolithic plugins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openvswitch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linuxbridge</a:t>
            </a:r>
          </a:p>
          <a:p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/>
        </p:nvSpPr>
        <p:spPr>
          <a:xfrm>
            <a:off x="1514475" y="1204900"/>
            <a:ext cx="6115050" cy="44481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457200" y="285748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/>
              <a:t>Motivations For a</a:t>
            </a:r>
          </a:p>
          <a:p>
            <a:pPr algn="ctr">
              <a:buNone/>
            </a:pPr>
            <a:r>
              <a:rPr lang="en"/>
              <a:t>Modular Layer 2 Plugin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Before Modular Layer 2 ...</a:t>
            </a:r>
          </a:p>
        </p:txBody>
      </p:sp>
      <p:sp>
        <p:nvSpPr>
          <p:cNvPr id="48" name="Shape 48"/>
          <p:cNvSpPr/>
          <p:nvPr/>
        </p:nvSpPr>
        <p:spPr>
          <a:xfrm>
            <a:off x="1235900" y="2574069"/>
            <a:ext cx="2278799" cy="1988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Neutron Server</a:t>
            </a:r>
          </a:p>
        </p:txBody>
      </p:sp>
      <p:sp>
        <p:nvSpPr>
          <p:cNvPr id="49" name="Shape 49"/>
          <p:cNvSpPr/>
          <p:nvPr/>
        </p:nvSpPr>
        <p:spPr>
          <a:xfrm>
            <a:off x="1242992" y="3911260"/>
            <a:ext cx="2278799" cy="6515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Open vSwitch Plugin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3664200" y="3220875"/>
            <a:ext cx="682500" cy="69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/>
              <a:t>OR</a:t>
            </a:r>
          </a:p>
        </p:txBody>
      </p:sp>
      <p:sp>
        <p:nvSpPr>
          <p:cNvPr id="51" name="Shape 51"/>
          <p:cNvSpPr/>
          <p:nvPr/>
        </p:nvSpPr>
        <p:spPr>
          <a:xfrm>
            <a:off x="4346700" y="2574032"/>
            <a:ext cx="2278799" cy="1988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Neutron Server</a:t>
            </a:r>
          </a:p>
        </p:txBody>
      </p:sp>
      <p:sp>
        <p:nvSpPr>
          <p:cNvPr id="52" name="Shape 52"/>
          <p:cNvSpPr/>
          <p:nvPr/>
        </p:nvSpPr>
        <p:spPr>
          <a:xfrm>
            <a:off x="4353792" y="3911222"/>
            <a:ext cx="2278799" cy="6515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Linuxbridge Plugin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6775000" y="3220850"/>
            <a:ext cx="1133100" cy="69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OR 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Before Modular Layer 2 ...</a:t>
            </a:r>
          </a:p>
        </p:txBody>
      </p:sp>
      <p:sp>
        <p:nvSpPr>
          <p:cNvPr id="59" name="Shape 59"/>
          <p:cNvSpPr/>
          <p:nvPr/>
        </p:nvSpPr>
        <p:spPr>
          <a:xfrm>
            <a:off x="1235900" y="2574069"/>
            <a:ext cx="2278799" cy="1988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Neutron Server</a:t>
            </a:r>
          </a:p>
        </p:txBody>
      </p:sp>
      <p:sp>
        <p:nvSpPr>
          <p:cNvPr id="60" name="Shape 60"/>
          <p:cNvSpPr/>
          <p:nvPr/>
        </p:nvSpPr>
        <p:spPr>
          <a:xfrm>
            <a:off x="1242992" y="3911260"/>
            <a:ext cx="2278799" cy="651599"/>
          </a:xfrm>
          <a:prstGeom prst="rect">
            <a:avLst/>
          </a:prstGeom>
          <a:solidFill>
            <a:srgbClr val="D9D9D9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Vendor X Plugin</a:t>
            </a:r>
          </a:p>
        </p:txBody>
      </p:sp>
      <p:sp>
        <p:nvSpPr>
          <p:cNvPr id="61" name="Shape 61"/>
          <p:cNvSpPr/>
          <p:nvPr/>
        </p:nvSpPr>
        <p:spPr>
          <a:xfrm>
            <a:off x="3593550" y="1417650"/>
            <a:ext cx="1956900" cy="1143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I want to write a Neutron Plugin.</a:t>
            </a:r>
          </a:p>
        </p:txBody>
      </p:sp>
      <p:sp>
        <p:nvSpPr>
          <p:cNvPr id="62" name="Shape 62"/>
          <p:cNvSpPr/>
          <p:nvPr/>
        </p:nvSpPr>
        <p:spPr>
          <a:xfrm>
            <a:off x="3593550" y="2930850"/>
            <a:ext cx="1956900" cy="1143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200"/>
              <a:t>But I have to duplicate a lot of DB, segmentation, etc. work.</a:t>
            </a:r>
          </a:p>
        </p:txBody>
      </p:sp>
      <p:sp>
        <p:nvSpPr>
          <p:cNvPr id="63" name="Shape 63"/>
          <p:cNvSpPr/>
          <p:nvPr/>
        </p:nvSpPr>
        <p:spPr>
          <a:xfrm>
            <a:off x="5471600" y="2106575"/>
            <a:ext cx="1956900" cy="1143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6FA8DC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200"/>
              <a:t>What a pain. :(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ML2 Use Cases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rmAutofit fontScale="92500" lnSpcReduction="10000"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Replace existing monolithic plugins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Eliminate redundant code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Reduce development &amp; maintenance effort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New features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Top-of-Rack switch control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Avoid tunnel flooding via L2 population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Many more to come...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Heterogeneous deployments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Specialized hypervisor nodes with distinct network mechanisms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Integrate *aaS appliances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Roll new technologies into existing deployments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5087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Modular Layer 2 Architecture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1563600" y="2375550"/>
            <a:ext cx="6016799" cy="21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i="1"/>
              <a:t>The Modular Layer 2 (ML2) Plugin is a framework allowing OpenStack Neutron to simultaneously utilize the variety of layer 2 networking technologies found in complex real-world data centers.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4570</TotalTime>
  <Words>1297</Words>
  <Application>Microsoft Macintosh PowerPoint</Application>
  <PresentationFormat>On-screen Show (4:3)</PresentationFormat>
  <Paragraphs>265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Custom Theme</vt:lpstr>
      <vt:lpstr>Modular Layer 2 In OpenStack Neutron</vt:lpstr>
      <vt:lpstr>PowerPoint Presentation</vt:lpstr>
      <vt:lpstr>What is Modular Layer 2?</vt:lpstr>
      <vt:lpstr>Motivations For a Modular Layer 2 Plugin</vt:lpstr>
      <vt:lpstr>Before Modular Layer 2 ...</vt:lpstr>
      <vt:lpstr>Before Modular Layer 2 ...</vt:lpstr>
      <vt:lpstr>ML2 Use Cases</vt:lpstr>
      <vt:lpstr>Modular Layer 2 Architecture</vt:lpstr>
      <vt:lpstr>PowerPoint Presentation</vt:lpstr>
      <vt:lpstr>What’s Similar?</vt:lpstr>
      <vt:lpstr>What’s Different?</vt:lpstr>
      <vt:lpstr>ML2 Architecture Diagram</vt:lpstr>
      <vt:lpstr>Multi-Segment Networks</vt:lpstr>
      <vt:lpstr>Type Driver API</vt:lpstr>
      <vt:lpstr>Mechanism Driver API</vt:lpstr>
      <vt:lpstr>Port Binding</vt:lpstr>
      <vt:lpstr>Havana Features</vt:lpstr>
      <vt:lpstr>Type Drivers in Havana</vt:lpstr>
      <vt:lpstr>Mechanism Drivers in Havana</vt:lpstr>
      <vt:lpstr>Before ML2 L2 Population MechanismDriver</vt:lpstr>
      <vt:lpstr>With ML2 L2 Population MechanismDriver</vt:lpstr>
      <vt:lpstr>Modular Layer 2 Futures</vt:lpstr>
      <vt:lpstr>ML2 Futures: Deprecation Items</vt:lpstr>
      <vt:lpstr>Plugin vs. ML2 MechanismDriver?</vt:lpstr>
      <vt:lpstr>ML2 With Current Agents</vt:lpstr>
      <vt:lpstr>ML2 With Modular L2 Agent</vt:lpstr>
      <vt:lpstr>ML2 Demo</vt:lpstr>
      <vt:lpstr>What the Demo Will Show</vt:lpstr>
      <vt:lpstr>ML2 Demo Setup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Layer 2 In OpenStack Neutron</dc:title>
  <cp:lastModifiedBy>Kyle Mestery</cp:lastModifiedBy>
  <cp:revision>6</cp:revision>
  <dcterms:modified xsi:type="dcterms:W3CDTF">2013-11-11T02:42:53Z</dcterms:modified>
</cp:coreProperties>
</file>