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7" r:id="rId2"/>
    <p:sldMasterId id="2147483703" r:id="rId3"/>
  </p:sldMasterIdLst>
  <p:notesMasterIdLst>
    <p:notesMasterId r:id="rId53"/>
  </p:notesMasterIdLst>
  <p:handoutMasterIdLst>
    <p:handoutMasterId r:id="rId54"/>
  </p:handoutMasterIdLst>
  <p:sldIdLst>
    <p:sldId id="294" r:id="rId4"/>
    <p:sldId id="283" r:id="rId5"/>
    <p:sldId id="295" r:id="rId6"/>
    <p:sldId id="284" r:id="rId7"/>
    <p:sldId id="296" r:id="rId8"/>
    <p:sldId id="297" r:id="rId9"/>
    <p:sldId id="298" r:id="rId10"/>
    <p:sldId id="299" r:id="rId11"/>
    <p:sldId id="300" r:id="rId12"/>
    <p:sldId id="285" r:id="rId13"/>
    <p:sldId id="301" r:id="rId14"/>
    <p:sldId id="302" r:id="rId15"/>
    <p:sldId id="286" r:id="rId16"/>
    <p:sldId id="287" r:id="rId17"/>
    <p:sldId id="303" r:id="rId18"/>
    <p:sldId id="304" r:id="rId19"/>
    <p:sldId id="305" r:id="rId20"/>
    <p:sldId id="289" r:id="rId21"/>
    <p:sldId id="290" r:id="rId22"/>
    <p:sldId id="306" r:id="rId23"/>
    <p:sldId id="307" r:id="rId24"/>
    <p:sldId id="308" r:id="rId25"/>
    <p:sldId id="310" r:id="rId26"/>
    <p:sldId id="311" r:id="rId27"/>
    <p:sldId id="327" r:id="rId28"/>
    <p:sldId id="312" r:id="rId29"/>
    <p:sldId id="313" r:id="rId30"/>
    <p:sldId id="314" r:id="rId31"/>
    <p:sldId id="315" r:id="rId32"/>
    <p:sldId id="316" r:id="rId33"/>
    <p:sldId id="293" r:id="rId34"/>
    <p:sldId id="292" r:id="rId35"/>
    <p:sldId id="330" r:id="rId36"/>
    <p:sldId id="331" r:id="rId37"/>
    <p:sldId id="332" r:id="rId38"/>
    <p:sldId id="333" r:id="rId39"/>
    <p:sldId id="334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9" r:id="rId51"/>
    <p:sldId id="328" r:id="rId5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Verdana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F72"/>
    <a:srgbClr val="48AEE5"/>
    <a:srgbClr val="DDDEE0"/>
    <a:srgbClr val="AEAFB3"/>
    <a:srgbClr val="87085C"/>
    <a:srgbClr val="8CB133"/>
    <a:srgbClr val="4996C6"/>
    <a:srgbClr val="EBB632"/>
    <a:srgbClr val="8F8384"/>
    <a:srgbClr val="C0B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97788" autoAdjust="0"/>
  </p:normalViewPr>
  <p:slideViewPr>
    <p:cSldViewPr>
      <p:cViewPr>
        <p:scale>
          <a:sx n="108" d="100"/>
          <a:sy n="108" d="100"/>
        </p:scale>
        <p:origin x="-480" y="-72"/>
      </p:cViewPr>
      <p:guideLst>
        <p:guide orient="horz" pos="3026"/>
        <p:guide orient="horz" pos="113"/>
        <p:guide orient="horz" pos="689"/>
        <p:guide pos="555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F23B6-B138-B846-8CBD-43C55796F08C}" type="datetimeFigureOut">
              <a:rPr lang="en-US" smtClean="0">
                <a:latin typeface="Calibri"/>
              </a:rPr>
              <a:pPr/>
              <a:t>5/13/2014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D40C6-13E9-6B4A-AF4E-A337D20A1B0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781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EC5FA230-7101-9845-B8BB-D66D8F3E29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30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18" cy="5143500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-813295" y="785364"/>
            <a:ext cx="7419926" cy="1863149"/>
          </a:xfrm>
          <a:custGeom>
            <a:avLst/>
            <a:gdLst>
              <a:gd name="connsiteX0" fmla="*/ 7163682 w 7419926"/>
              <a:gd name="connsiteY0" fmla="*/ 1526167 h 2484198"/>
              <a:gd name="connsiteX1" fmla="*/ 7419926 w 7419926"/>
              <a:gd name="connsiteY1" fmla="*/ 1982902 h 2484198"/>
              <a:gd name="connsiteX2" fmla="*/ 7130259 w 7419926"/>
              <a:gd name="connsiteY2" fmla="*/ 1982902 h 2484198"/>
              <a:gd name="connsiteX3" fmla="*/ 7152541 w 7419926"/>
              <a:gd name="connsiteY3" fmla="*/ 1147410 h 2484198"/>
              <a:gd name="connsiteX4" fmla="*/ 7152541 w 7419926"/>
              <a:gd name="connsiteY4" fmla="*/ 2484198 h 2484198"/>
              <a:gd name="connsiteX5" fmla="*/ 7074554 w 7419926"/>
              <a:gd name="connsiteY5" fmla="*/ 1459327 h 2484198"/>
              <a:gd name="connsiteX6" fmla="*/ 6974284 w 7419926"/>
              <a:gd name="connsiteY6" fmla="*/ 1437047 h 2484198"/>
              <a:gd name="connsiteX7" fmla="*/ 6662336 w 7419926"/>
              <a:gd name="connsiteY7" fmla="*/ 1292229 h 2484198"/>
              <a:gd name="connsiteX8" fmla="*/ 5759912 w 7419926"/>
              <a:gd name="connsiteY8" fmla="*/ 902332 h 2484198"/>
              <a:gd name="connsiteX9" fmla="*/ 5537092 w 7419926"/>
              <a:gd name="connsiteY9" fmla="*/ 868913 h 2484198"/>
              <a:gd name="connsiteX10" fmla="*/ 5470245 w 7419926"/>
              <a:gd name="connsiteY10" fmla="*/ 857773 h 2484198"/>
              <a:gd name="connsiteX11" fmla="*/ 7096836 w 7419926"/>
              <a:gd name="connsiteY11" fmla="*/ 1704405 h 2484198"/>
              <a:gd name="connsiteX12" fmla="*/ 6818310 w 7419926"/>
              <a:gd name="connsiteY12" fmla="*/ 1403628 h 2484198"/>
              <a:gd name="connsiteX13" fmla="*/ 6729182 w 7419926"/>
              <a:gd name="connsiteY13" fmla="*/ 1347928 h 2484198"/>
              <a:gd name="connsiteX14" fmla="*/ 6628912 w 7419926"/>
              <a:gd name="connsiteY14" fmla="*/ 1303369 h 2484198"/>
              <a:gd name="connsiteX15" fmla="*/ 6428374 w 7419926"/>
              <a:gd name="connsiteY15" fmla="*/ 1113990 h 2484198"/>
              <a:gd name="connsiteX16" fmla="*/ 6272399 w 7419926"/>
              <a:gd name="connsiteY16" fmla="*/ 913472 h 2484198"/>
              <a:gd name="connsiteX17" fmla="*/ 6194412 w 7419926"/>
              <a:gd name="connsiteY17" fmla="*/ 802073 h 2484198"/>
              <a:gd name="connsiteX18" fmla="*/ 6172130 w 7419926"/>
              <a:gd name="connsiteY18" fmla="*/ 768653 h 2484198"/>
              <a:gd name="connsiteX19" fmla="*/ 0 w 7419926"/>
              <a:gd name="connsiteY19" fmla="*/ 0 h 2484198"/>
              <a:gd name="connsiteX20" fmla="*/ 0 w 7419926"/>
              <a:gd name="connsiteY20" fmla="*/ 0 h 248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19926" h="2484198">
                <a:moveTo>
                  <a:pt x="7163682" y="1526167"/>
                </a:moveTo>
                <a:lnTo>
                  <a:pt x="7419926" y="1982902"/>
                </a:lnTo>
                <a:lnTo>
                  <a:pt x="7130259" y="1982902"/>
                </a:lnTo>
                <a:lnTo>
                  <a:pt x="7152541" y="1147410"/>
                </a:lnTo>
                <a:lnTo>
                  <a:pt x="7152541" y="2484198"/>
                </a:lnTo>
                <a:lnTo>
                  <a:pt x="7074554" y="1459327"/>
                </a:lnTo>
                <a:cubicBezTo>
                  <a:pt x="7041131" y="1451900"/>
                  <a:pt x="7006934" y="1447356"/>
                  <a:pt x="6974284" y="1437047"/>
                </a:cubicBezTo>
                <a:cubicBezTo>
                  <a:pt x="6869381" y="1403923"/>
                  <a:pt x="6756834" y="1337150"/>
                  <a:pt x="6662336" y="1292229"/>
                </a:cubicBezTo>
                <a:cubicBezTo>
                  <a:pt x="6561641" y="1244363"/>
                  <a:pt x="5902628" y="928278"/>
                  <a:pt x="5759912" y="902332"/>
                </a:cubicBezTo>
                <a:cubicBezTo>
                  <a:pt x="5604275" y="874037"/>
                  <a:pt x="5678627" y="884636"/>
                  <a:pt x="5537092" y="868913"/>
                </a:cubicBezTo>
                <a:cubicBezTo>
                  <a:pt x="5485321" y="855972"/>
                  <a:pt x="5507839" y="857773"/>
                  <a:pt x="5470245" y="857773"/>
                </a:cubicBezTo>
                <a:lnTo>
                  <a:pt x="7096836" y="1704405"/>
                </a:lnTo>
                <a:cubicBezTo>
                  <a:pt x="7000794" y="1569960"/>
                  <a:pt x="6966542" y="1496264"/>
                  <a:pt x="6818310" y="1403628"/>
                </a:cubicBezTo>
                <a:cubicBezTo>
                  <a:pt x="6788601" y="1385061"/>
                  <a:pt x="6760145" y="1364319"/>
                  <a:pt x="6729182" y="1347928"/>
                </a:cubicBezTo>
                <a:cubicBezTo>
                  <a:pt x="6696857" y="1330816"/>
                  <a:pt x="6660122" y="1322440"/>
                  <a:pt x="6628912" y="1303369"/>
                </a:cubicBezTo>
                <a:cubicBezTo>
                  <a:pt x="6542018" y="1250273"/>
                  <a:pt x="6494654" y="1191309"/>
                  <a:pt x="6428374" y="1113990"/>
                </a:cubicBezTo>
                <a:cubicBezTo>
                  <a:pt x="6251046" y="907127"/>
                  <a:pt x="6393181" y="1070471"/>
                  <a:pt x="6272399" y="913472"/>
                </a:cubicBezTo>
                <a:cubicBezTo>
                  <a:pt x="6157121" y="763627"/>
                  <a:pt x="6257689" y="912797"/>
                  <a:pt x="6194412" y="802073"/>
                </a:cubicBezTo>
                <a:cubicBezTo>
                  <a:pt x="6187769" y="790448"/>
                  <a:pt x="6172130" y="768653"/>
                  <a:pt x="6172130" y="768653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_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676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20158"/>
            <a:ext cx="4146550" cy="3857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53716"/>
            <a:ext cx="8516866" cy="642771"/>
          </a:xfrm>
        </p:spPr>
        <p:txBody>
          <a:bodyPr/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315200" y="4857750"/>
            <a:ext cx="182880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0" name="Picture 9" descr="Swiftstack_primary_mediu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0950"/>
            <a:ext cx="25908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63" y="-400049"/>
            <a:ext cx="9222629" cy="37002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53716"/>
            <a:ext cx="8516866" cy="642771"/>
          </a:xfrm>
        </p:spPr>
        <p:txBody>
          <a:bodyPr/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3850" y="4953000"/>
            <a:ext cx="9144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 err="1" smtClean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4857750"/>
            <a:ext cx="914400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0" name="Picture 9" descr="Swiftstack_primary_mediu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0950"/>
            <a:ext cx="25908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2.png" descr="cover-01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jpeg" descr="Swiftstack_primary_mediu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9" y="203422"/>
            <a:ext cx="3596942" cy="10790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04805" y="1143001"/>
            <a:ext cx="8516867" cy="75723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304800" y="1900237"/>
            <a:ext cx="4146550" cy="1671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  <a:lvl2pPr marL="0" indent="457200">
              <a:buSzTx/>
              <a:buFontTx/>
              <a:buNone/>
              <a:defRPr sz="2100"/>
            </a:lvl2pPr>
            <a:lvl3pPr marL="0" indent="914400">
              <a:buSzTx/>
              <a:buFontTx/>
              <a:buNone/>
              <a:defRPr sz="2100"/>
            </a:lvl3pPr>
            <a:lvl4pPr marL="0" indent="1371600">
              <a:buSzTx/>
              <a:buFontTx/>
              <a:buNone/>
              <a:defRPr sz="2100"/>
            </a:lvl4pPr>
            <a:lvl5pPr marL="0" indent="1828800"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91423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ry text slide small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304805" y="191691"/>
            <a:ext cx="6384925" cy="90606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304805" y="1097757"/>
            <a:ext cx="6384925" cy="4045744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0046159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ry text slide 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04805" y="191691"/>
            <a:ext cx="6384925" cy="90606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04805" y="1097757"/>
            <a:ext cx="6384925" cy="40457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28650" indent="-342900">
              <a:defRPr sz="2400"/>
            </a:lvl2pPr>
            <a:lvl3pPr marL="914400" indent="-342900">
              <a:defRPr sz="2400"/>
            </a:lvl3pPr>
            <a:lvl4pPr marL="1238250" indent="-381000">
              <a:defRPr sz="2400"/>
            </a:lvl4pPr>
            <a:lvl5pPr marL="1524000" indent="-381000"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130412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ry text slid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801217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63" y="-400049"/>
            <a:ext cx="9222630" cy="37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04800" y="1320157"/>
            <a:ext cx="4146550" cy="1671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  <a:lvl2pPr marL="0" indent="457200">
              <a:buSzTx/>
              <a:buFontTx/>
              <a:buNone/>
              <a:defRPr sz="2100"/>
            </a:lvl2pPr>
            <a:lvl3pPr marL="0" indent="914400">
              <a:buSzTx/>
              <a:buFontTx/>
              <a:buNone/>
              <a:defRPr sz="2100"/>
            </a:lvl3pPr>
            <a:lvl4pPr marL="0" indent="1371600">
              <a:buSzTx/>
              <a:buFontTx/>
              <a:buNone/>
              <a:defRPr sz="2100"/>
            </a:lvl4pPr>
            <a:lvl5pPr marL="0" indent="1828800"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Five</a:t>
            </a:r>
          </a:p>
        </p:txBody>
      </p:sp>
      <p:pic>
        <p:nvPicPr>
          <p:cNvPr id="26" name="image3.jpeg" descr="Swiftstack_primary_mediu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3773302"/>
            <a:ext cx="3596941" cy="107908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304805" y="653716"/>
            <a:ext cx="8516867" cy="66644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/>
        </p:nvSpPr>
        <p:spPr>
          <a:xfrm>
            <a:off x="7315200" y="4857750"/>
            <a:ext cx="1828800" cy="285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9109919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50342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304800" y="695120"/>
            <a:ext cx="4152900" cy="6086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Two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Three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Four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7765842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 column slid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04800" y="191692"/>
            <a:ext cx="8521700" cy="117673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04800" y="1368424"/>
            <a:ext cx="4152900" cy="377507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</a:lvl1pPr>
            <a:lvl2pPr marL="571500" indent="-285750">
              <a:spcBef>
                <a:spcPts val="800"/>
              </a:spcBef>
            </a:lvl2pPr>
            <a:lvl3pPr marL="857250" indent="-285750">
              <a:spcBef>
                <a:spcPts val="800"/>
              </a:spcBef>
            </a:lvl3pPr>
            <a:lvl4pPr marL="1178718" indent="-321468">
              <a:spcBef>
                <a:spcPts val="800"/>
              </a:spcBef>
            </a:lvl4pPr>
            <a:lvl5pPr marL="1485900" indent="-342900">
              <a:spcBef>
                <a:spcPts val="800"/>
              </a:spcBef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141580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50342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04800" y="695120"/>
            <a:ext cx="4152900" cy="6086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Two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Three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Four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118691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5" y="191693"/>
            <a:ext cx="6384925" cy="302419"/>
          </a:xfrm>
        </p:spPr>
        <p:txBody>
          <a:bodyPr/>
          <a:lstStyle>
            <a:lvl1pPr>
              <a:defRPr sz="2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 sz="2100"/>
            </a:lvl1pPr>
            <a:lvl2pPr marL="571500" indent="-285750">
              <a:spcBef>
                <a:spcPts val="600"/>
              </a:spcBef>
              <a:buFont typeface="Lucida Grande"/>
              <a:buChar char="-"/>
              <a:defRPr sz="1800"/>
            </a:lvl2pPr>
            <a:lvl3pPr marL="857250" indent="-285750">
              <a:spcBef>
                <a:spcPts val="400"/>
              </a:spcBef>
              <a:defRPr sz="1800"/>
            </a:lvl3pPr>
            <a:lvl4pPr marL="1143000" indent="-285750">
              <a:spcBef>
                <a:spcPts val="200"/>
              </a:spcBef>
              <a:defRPr sz="1600"/>
            </a:lvl4pPr>
            <a:lvl5pPr marL="1428750" indent="-285750">
              <a:spcBef>
                <a:spcPts val="1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column right imag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04800" y="191692"/>
            <a:ext cx="8521700" cy="117673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04800" y="1368424"/>
            <a:ext cx="4152900" cy="377507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</a:lvl1pPr>
            <a:lvl2pPr marL="571500" indent="-285750">
              <a:spcBef>
                <a:spcPts val="800"/>
              </a:spcBef>
            </a:lvl2pPr>
            <a:lvl3pPr marL="857250" indent="-285750">
              <a:spcBef>
                <a:spcPts val="800"/>
              </a:spcBef>
            </a:lvl3pPr>
            <a:lvl4pPr marL="1178718" indent="-321468">
              <a:spcBef>
                <a:spcPts val="800"/>
              </a:spcBef>
            </a:lvl4pPr>
            <a:lvl5pPr marL="1485900" indent="-342900">
              <a:spcBef>
                <a:spcPts val="800"/>
              </a:spcBef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6905100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column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50342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78362" y="695120"/>
            <a:ext cx="4154488" cy="6086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Two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Three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Four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6439694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left imag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04800" y="191692"/>
            <a:ext cx="8521700" cy="117673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678362" y="1368424"/>
            <a:ext cx="4154488" cy="377507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</a:lvl1pPr>
            <a:lvl2pPr marL="571500" indent="-285750">
              <a:spcBef>
                <a:spcPts val="800"/>
              </a:spcBef>
            </a:lvl2pPr>
            <a:lvl3pPr marL="874058" indent="-302558">
              <a:spcBef>
                <a:spcPts val="800"/>
              </a:spcBef>
            </a:lvl3pPr>
            <a:lvl4pPr marL="1178718" indent="-321468">
              <a:spcBef>
                <a:spcPts val="800"/>
              </a:spcBef>
            </a:lvl4pPr>
            <a:lvl5pPr marL="1485900" indent="-342900">
              <a:spcBef>
                <a:spcPts val="800"/>
              </a:spcBef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4718480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04800" y="190899"/>
            <a:ext cx="8521700" cy="100925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861115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37037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no fo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3673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63" y="-400049"/>
            <a:ext cx="9222630" cy="37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04805" y="653715"/>
            <a:ext cx="8516867" cy="642772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3C3737"/>
                </a:solidFill>
              </a:rPr>
              <a:t>Title Text</a:t>
            </a:r>
          </a:p>
        </p:txBody>
      </p:sp>
      <p:pic>
        <p:nvPicPr>
          <p:cNvPr id="54" name="image3.jpeg" descr="Swiftstack_primary_mediu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3773302"/>
            <a:ext cx="3596941" cy="10790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580167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2.png" descr="cover-01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3.jpeg" descr="Swiftstack_primary_mediu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9" y="203420"/>
            <a:ext cx="3596942" cy="10790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04801" y="1143001"/>
            <a:ext cx="8516867" cy="757238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304800" y="1900237"/>
            <a:ext cx="4146550" cy="1671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  <a:lvl2pPr marL="0" indent="457200">
              <a:buSzTx/>
              <a:buFontTx/>
              <a:buNone/>
              <a:defRPr sz="2100"/>
            </a:lvl2pPr>
            <a:lvl3pPr marL="0" indent="914400">
              <a:buSzTx/>
              <a:buFontTx/>
              <a:buNone/>
              <a:defRPr sz="2100"/>
            </a:lvl3pPr>
            <a:lvl4pPr marL="0" indent="1371600">
              <a:buSzTx/>
              <a:buFontTx/>
              <a:buNone/>
              <a:defRPr sz="2100"/>
            </a:lvl4pPr>
            <a:lvl5pPr marL="0" indent="1828800"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85502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ry text slide small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304801" y="191691"/>
            <a:ext cx="6384925" cy="90606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304801" y="1097757"/>
            <a:ext cx="6384925" cy="4045744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4517832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ry text slide 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04801" y="191691"/>
            <a:ext cx="6384925" cy="90606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04801" y="1097757"/>
            <a:ext cx="6384925" cy="40457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28650" indent="-342900">
              <a:defRPr sz="2400"/>
            </a:lvl2pPr>
            <a:lvl3pPr marL="914400" indent="-342900">
              <a:defRPr sz="2400"/>
            </a:lvl3pPr>
            <a:lvl4pPr marL="1238250" indent="-381000">
              <a:defRPr sz="2400"/>
            </a:lvl4pPr>
            <a:lvl5pPr marL="1524000" indent="-381000"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00969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693"/>
            <a:ext cx="8521700" cy="30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7758"/>
            <a:ext cx="8521700" cy="3764756"/>
          </a:xfrm>
        </p:spPr>
        <p:txBody>
          <a:bodyPr/>
          <a:lstStyle>
            <a:lvl1pPr>
              <a:defRPr sz="2100" baseline="0"/>
            </a:lvl1pPr>
            <a:lvl2pPr>
              <a:spcBef>
                <a:spcPts val="600"/>
              </a:spcBef>
              <a:defRPr sz="1800" baseline="0"/>
            </a:lvl2pPr>
            <a:lvl3pPr>
              <a:spcBef>
                <a:spcPts val="400"/>
              </a:spcBef>
              <a:defRPr sz="1800" baseline="0"/>
            </a:lvl3pPr>
            <a:lvl4pPr>
              <a:spcBef>
                <a:spcPts val="200"/>
              </a:spcBef>
              <a:defRPr sz="1600" baseline="0"/>
            </a:lvl4pPr>
            <a:lvl5pPr>
              <a:spcBef>
                <a:spcPts val="100"/>
              </a:spcBef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imary text slid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4670279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63" y="-400049"/>
            <a:ext cx="9222630" cy="37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04800" y="1320157"/>
            <a:ext cx="4146550" cy="16716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100"/>
            </a:lvl1pPr>
            <a:lvl2pPr marL="0" indent="457200">
              <a:buSzTx/>
              <a:buFontTx/>
              <a:buNone/>
              <a:defRPr sz="2100"/>
            </a:lvl2pPr>
            <a:lvl3pPr marL="0" indent="914400">
              <a:buSzTx/>
              <a:buFontTx/>
              <a:buNone/>
              <a:defRPr sz="2100"/>
            </a:lvl3pPr>
            <a:lvl4pPr marL="0" indent="1371600">
              <a:buSzTx/>
              <a:buFontTx/>
              <a:buNone/>
              <a:defRPr sz="2100"/>
            </a:lvl4pPr>
            <a:lvl5pPr marL="0" indent="1828800"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C3737"/>
                </a:solidFill>
              </a:rPr>
              <a:t>Body Level Five</a:t>
            </a:r>
          </a:p>
        </p:txBody>
      </p:sp>
      <p:pic>
        <p:nvPicPr>
          <p:cNvPr id="26" name="image3.jpeg" descr="Swiftstack_primary_mediu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3773300"/>
            <a:ext cx="3596941" cy="107908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304801" y="653714"/>
            <a:ext cx="8516867" cy="66644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/>
        </p:nvSpPr>
        <p:spPr>
          <a:xfrm>
            <a:off x="7315200" y="4857750"/>
            <a:ext cx="1828800" cy="285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995126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50342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304800" y="695118"/>
            <a:ext cx="4152900" cy="6086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Two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Three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Four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3567098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2 column slid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304800" y="191692"/>
            <a:ext cx="8521700" cy="117673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04800" y="1368424"/>
            <a:ext cx="4152900" cy="377507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</a:lvl1pPr>
            <a:lvl2pPr marL="571500" indent="-285750">
              <a:spcBef>
                <a:spcPts val="800"/>
              </a:spcBef>
            </a:lvl2pPr>
            <a:lvl3pPr marL="857250" indent="-285750">
              <a:spcBef>
                <a:spcPts val="800"/>
              </a:spcBef>
            </a:lvl3pPr>
            <a:lvl4pPr marL="1178718" indent="-321468">
              <a:spcBef>
                <a:spcPts val="800"/>
              </a:spcBef>
            </a:lvl4pPr>
            <a:lvl5pPr marL="1485900" indent="-342900">
              <a:spcBef>
                <a:spcPts val="800"/>
              </a:spcBef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6524712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50342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04800" y="695118"/>
            <a:ext cx="4152900" cy="6086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Two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Three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Four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8848001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column right imag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04800" y="191692"/>
            <a:ext cx="8521700" cy="117673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04800" y="1368424"/>
            <a:ext cx="4152900" cy="377507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</a:lvl1pPr>
            <a:lvl2pPr marL="571500" indent="-285750">
              <a:spcBef>
                <a:spcPts val="800"/>
              </a:spcBef>
            </a:lvl2pPr>
            <a:lvl3pPr marL="857250" indent="-285750">
              <a:spcBef>
                <a:spcPts val="800"/>
              </a:spcBef>
            </a:lvl3pPr>
            <a:lvl4pPr marL="1178718" indent="-321468">
              <a:spcBef>
                <a:spcPts val="800"/>
              </a:spcBef>
            </a:lvl4pPr>
            <a:lvl5pPr marL="1485900" indent="-342900">
              <a:spcBef>
                <a:spcPts val="800"/>
              </a:spcBef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1052182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2 column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50342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678362" y="695118"/>
            <a:ext cx="4154488" cy="6086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  <a:defRPr b="1"/>
            </a:lvl1pPr>
            <a:lvl2pPr marL="0" indent="457200">
              <a:spcBef>
                <a:spcPts val="0"/>
              </a:spcBef>
              <a:buSzTx/>
              <a:buFontTx/>
              <a:buNone/>
              <a:defRPr b="1"/>
            </a:lvl2pPr>
            <a:lvl3pPr marL="0" indent="914400">
              <a:spcBef>
                <a:spcPts val="0"/>
              </a:spcBef>
              <a:buSzTx/>
              <a:buFontTx/>
              <a:buNone/>
              <a:defRPr b="1"/>
            </a:lvl3pPr>
            <a:lvl4pPr marL="0" indent="1371600">
              <a:spcBef>
                <a:spcPts val="0"/>
              </a:spcBef>
              <a:buSzTx/>
              <a:buFontTx/>
              <a:buNone/>
              <a:defRPr b="1"/>
            </a:lvl4pPr>
            <a:lvl5pPr marL="0" indent="1828800">
              <a:spcBef>
                <a:spcPts val="0"/>
              </a:spcBef>
              <a:buSzTx/>
              <a:buFontTx/>
              <a:buNone/>
              <a:defRPr b="1"/>
            </a:lvl5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One</a:t>
            </a:r>
          </a:p>
          <a:p>
            <a:pPr lvl="1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Two</a:t>
            </a:r>
          </a:p>
          <a:p>
            <a:pPr lvl="2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Three</a:t>
            </a:r>
          </a:p>
          <a:p>
            <a:pPr lvl="3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Four</a:t>
            </a:r>
          </a:p>
          <a:p>
            <a:pPr lvl="4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4351573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left image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04800" y="191692"/>
            <a:ext cx="8521700" cy="117673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678362" y="1368424"/>
            <a:ext cx="4154488" cy="3775076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</a:lvl1pPr>
            <a:lvl2pPr marL="571500" indent="-285750">
              <a:spcBef>
                <a:spcPts val="800"/>
              </a:spcBef>
            </a:lvl2pPr>
            <a:lvl3pPr marL="874058" indent="-302558">
              <a:spcBef>
                <a:spcPts val="800"/>
              </a:spcBef>
            </a:lvl3pPr>
            <a:lvl4pPr marL="1178718" indent="-321468">
              <a:spcBef>
                <a:spcPts val="800"/>
              </a:spcBef>
            </a:lvl4pPr>
            <a:lvl5pPr marL="1485900" indent="-342900">
              <a:spcBef>
                <a:spcPts val="800"/>
              </a:spcBef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7898045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04800" y="190897"/>
            <a:ext cx="8521700" cy="100925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61178699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323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5" y="191693"/>
            <a:ext cx="6384925" cy="3024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5" y="1097758"/>
            <a:ext cx="8534399" cy="376475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400"/>
              </a:spcBef>
              <a:defRPr sz="2400"/>
            </a:lvl3pPr>
            <a:lvl4pPr>
              <a:spcBef>
                <a:spcPts val="200"/>
              </a:spcBef>
              <a:defRPr sz="2000"/>
            </a:lvl4pPr>
            <a:lvl5pPr>
              <a:spcBef>
                <a:spcPts val="100"/>
              </a:spcBef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79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no fo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62654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63" y="-400049"/>
            <a:ext cx="9222630" cy="37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304801" y="653715"/>
            <a:ext cx="8516867" cy="642772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3C3737"/>
                </a:solidFill>
              </a:rPr>
              <a:t>Title Text</a:t>
            </a:r>
          </a:p>
        </p:txBody>
      </p:sp>
      <p:pic>
        <p:nvPicPr>
          <p:cNvPr id="54" name="image3.jpeg" descr="Swiftstack_primary_mediu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3773300"/>
            <a:ext cx="3596941" cy="10790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0" y="4857750"/>
            <a:ext cx="9144000" cy="285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157091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693"/>
            <a:ext cx="8521700" cy="30241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23912"/>
            <a:ext cx="4152900" cy="479822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68426"/>
            <a:ext cx="4152900" cy="3398837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300"/>
              </a:spcBef>
              <a:defRPr sz="1600"/>
            </a:lvl2pPr>
            <a:lvl3pPr marL="857250" indent="-285750">
              <a:spcBef>
                <a:spcPts val="200"/>
              </a:spcBef>
              <a:defRPr sz="1600"/>
            </a:lvl3pPr>
            <a:lvl4pPr marL="1143000" indent="-285750">
              <a:spcBef>
                <a:spcPts val="100"/>
              </a:spcBef>
              <a:defRPr sz="1400"/>
            </a:lvl4pPr>
            <a:lvl5pPr marL="1428750" indent="-285750">
              <a:spcBef>
                <a:spcPts val="0"/>
              </a:spcBef>
              <a:spcAft>
                <a:spcPts val="50"/>
              </a:spcAft>
              <a:tabLst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8368" y="823912"/>
            <a:ext cx="4154487" cy="479822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8" y="1368426"/>
            <a:ext cx="4154487" cy="3398837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300"/>
              </a:spcBef>
              <a:defRPr sz="1600"/>
            </a:lvl2pPr>
            <a:lvl3pPr marL="857250" indent="-285750">
              <a:spcBef>
                <a:spcPts val="200"/>
              </a:spcBef>
              <a:defRPr sz="1600"/>
            </a:lvl3pPr>
            <a:lvl4pPr marL="1143000" indent="-285750">
              <a:spcBef>
                <a:spcPts val="100"/>
              </a:spcBef>
              <a:tabLst/>
              <a:defRPr sz="1400"/>
            </a:lvl4pPr>
            <a:lvl5pPr marL="1428750" indent="-285750">
              <a:spcBef>
                <a:spcPts val="0"/>
              </a:spcBef>
              <a:spcAft>
                <a:spcPts val="50"/>
              </a:spcAft>
              <a:tabLst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35"/>
          <p:cNvSpPr>
            <a:spLocks noGrp="1"/>
          </p:cNvSpPr>
          <p:nvPr>
            <p:ph type="ftr" sz="quarter" idx="10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70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slid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693"/>
            <a:ext cx="8521700" cy="30241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68426"/>
            <a:ext cx="4152900" cy="3398837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300"/>
              </a:spcBef>
              <a:defRPr sz="1600"/>
            </a:lvl2pPr>
            <a:lvl3pPr marL="857250" indent="-285750">
              <a:spcBef>
                <a:spcPts val="200"/>
              </a:spcBef>
              <a:defRPr sz="1600"/>
            </a:lvl3pPr>
            <a:lvl4pPr marL="1143000" indent="-285750">
              <a:spcBef>
                <a:spcPts val="100"/>
              </a:spcBef>
              <a:defRPr sz="1400"/>
            </a:lvl4pPr>
            <a:lvl5pPr marL="1428750" indent="-285750">
              <a:spcBef>
                <a:spcPts val="0"/>
              </a:spcBef>
              <a:spcAft>
                <a:spcPts val="50"/>
              </a:spcAft>
              <a:tabLst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8368" y="1368426"/>
            <a:ext cx="4154487" cy="3398837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300"/>
              </a:spcBef>
              <a:defRPr sz="1600"/>
            </a:lvl2pPr>
            <a:lvl3pPr marL="857250" indent="-285750">
              <a:spcBef>
                <a:spcPts val="200"/>
              </a:spcBef>
              <a:defRPr sz="1600"/>
            </a:lvl3pPr>
            <a:lvl4pPr marL="1143000" indent="-285750">
              <a:spcBef>
                <a:spcPts val="100"/>
              </a:spcBef>
              <a:tabLst/>
              <a:defRPr sz="1400"/>
            </a:lvl4pPr>
            <a:lvl5pPr marL="1428750" indent="-285750">
              <a:spcBef>
                <a:spcPts val="0"/>
              </a:spcBef>
              <a:spcAft>
                <a:spcPts val="50"/>
              </a:spcAft>
              <a:tabLst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35"/>
          <p:cNvSpPr>
            <a:spLocks noGrp="1"/>
          </p:cNvSpPr>
          <p:nvPr>
            <p:ph type="ftr" sz="quarter" idx="10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60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900"/>
            <a:ext cx="8521700" cy="303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5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fo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2" y="190900"/>
            <a:ext cx="6312806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1097758"/>
            <a:ext cx="6312806" cy="37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H="1">
            <a:off x="-304800" y="1275160"/>
            <a:ext cx="228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H="1">
            <a:off x="-304800" y="248841"/>
            <a:ext cx="228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 flipH="1">
            <a:off x="-304800" y="1140620"/>
            <a:ext cx="2286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9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457200" y="4914902"/>
            <a:ext cx="6159500" cy="119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27" y="4934666"/>
            <a:ext cx="221924" cy="119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425FA74-A56D-4948-A2E1-B532027C1AD6}" type="slidenum">
              <a:rPr lang="en-US" sz="600" smtClean="0">
                <a:latin typeface="Calibri"/>
                <a:cs typeface="Calibri"/>
              </a:rPr>
              <a:pPr algn="r"/>
              <a:t>‹#›</a:t>
            </a:fld>
            <a:endParaRPr lang="en-US" sz="600" dirty="0" err="1" smtClean="0">
              <a:latin typeface="Calibri"/>
              <a:cs typeface="Calibri"/>
            </a:endParaRPr>
          </a:p>
        </p:txBody>
      </p:sp>
      <p:pic>
        <p:nvPicPr>
          <p:cNvPr id="2" name="Picture 1" descr="Swiftstack_primary_mediu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76750"/>
            <a:ext cx="1371600" cy="548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86" r:id="rId4"/>
    <p:sldLayoutId id="2147483682" r:id="rId5"/>
    <p:sldLayoutId id="2147483685" r:id="rId6"/>
    <p:sldLayoutId id="2147483654" r:id="rId7"/>
    <p:sldLayoutId id="2147483666" r:id="rId8"/>
    <p:sldLayoutId id="2147483674" r:id="rId9"/>
    <p:sldLayoutId id="2147483651" r:id="rId10"/>
    <p:sldLayoutId id="214748368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3C3737"/>
          </a:solidFill>
          <a:latin typeface="Calibri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0" indent="0" algn="l" rtl="0" eaLnBrk="1" fontAlgn="base" hangingPunct="1">
        <a:spcBef>
          <a:spcPts val="1000"/>
        </a:spcBef>
        <a:spcAft>
          <a:spcPct val="0"/>
        </a:spcAft>
        <a:buFont typeface="Arial"/>
        <a:buNone/>
        <a:defRPr sz="2100">
          <a:solidFill>
            <a:schemeClr val="tx1"/>
          </a:solidFill>
          <a:latin typeface="Calibri"/>
          <a:ea typeface="+mn-ea"/>
          <a:cs typeface="+mn-cs"/>
        </a:defRPr>
      </a:lvl1pPr>
      <a:lvl2pPr marL="571500" indent="-285750" algn="l" rtl="0" eaLnBrk="1" fontAlgn="base" hangingPunct="1">
        <a:spcBef>
          <a:spcPts val="60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</a:defRPr>
      </a:lvl2pPr>
      <a:lvl3pPr marL="857250" indent="-285750" algn="l" rtl="0" eaLnBrk="1" fontAlgn="base" hangingPunct="1">
        <a:spcBef>
          <a:spcPts val="400"/>
        </a:spcBef>
        <a:spcAft>
          <a:spcPct val="0"/>
        </a:spcAft>
        <a:buFont typeface="Arial"/>
        <a:buChar char="•"/>
        <a:defRPr sz="1800">
          <a:solidFill>
            <a:schemeClr val="tx1"/>
          </a:solidFill>
          <a:latin typeface="Calibri"/>
          <a:ea typeface="+mn-ea"/>
        </a:defRPr>
      </a:lvl3pPr>
      <a:lvl4pPr marL="1143000" indent="-285750" algn="l" rtl="0" eaLnBrk="1" fontAlgn="base" hangingPunct="1">
        <a:spcBef>
          <a:spcPts val="200"/>
        </a:spcBef>
        <a:spcAft>
          <a:spcPct val="0"/>
        </a:spcAft>
        <a:buFont typeface="Lucida Grande"/>
        <a:buChar char="-"/>
        <a:defRPr sz="1600">
          <a:solidFill>
            <a:schemeClr val="tx1"/>
          </a:solidFill>
          <a:latin typeface="Calibri"/>
          <a:ea typeface="+mn-ea"/>
        </a:defRPr>
      </a:lvl4pPr>
      <a:lvl5pPr marL="1428750" indent="-285750" algn="l" rtl="0" eaLnBrk="1" fontAlgn="base" hangingPunct="1">
        <a:spcBef>
          <a:spcPts val="100"/>
        </a:spcBef>
        <a:spcAft>
          <a:spcPct val="0"/>
        </a:spcAft>
        <a:buFont typeface="Arial"/>
        <a:buChar char="•"/>
        <a:defRPr sz="1600">
          <a:solidFill>
            <a:schemeClr val="tx1"/>
          </a:solidFill>
          <a:latin typeface="Calibri"/>
          <a:ea typeface="+mn-ea"/>
        </a:defRPr>
      </a:lvl5pPr>
      <a:lvl6pPr marL="1830388" indent="-230188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6pPr>
      <a:lvl7pPr marL="2287588" indent="-230188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7pPr>
      <a:lvl8pPr marL="2744788" indent="-230188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8pPr>
      <a:lvl9pPr marL="3201988" indent="-230188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-304800" y="1275162"/>
            <a:ext cx="228600" cy="1"/>
          </a:xfrm>
          <a:prstGeom prst="line">
            <a:avLst/>
          </a:prstGeom>
          <a:ln w="63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Shape 3"/>
          <p:cNvSpPr/>
          <p:nvPr/>
        </p:nvSpPr>
        <p:spPr>
          <a:xfrm flipH="1" flipV="1">
            <a:off x="-304800" y="248843"/>
            <a:ext cx="228600" cy="1"/>
          </a:xfrm>
          <a:prstGeom prst="line">
            <a:avLst/>
          </a:prstGeom>
          <a:ln w="63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" name="Shape 4"/>
          <p:cNvSpPr/>
          <p:nvPr/>
        </p:nvSpPr>
        <p:spPr>
          <a:xfrm flipH="1">
            <a:off x="-304800" y="1140621"/>
            <a:ext cx="228600" cy="1"/>
          </a:xfrm>
          <a:prstGeom prst="line">
            <a:avLst/>
          </a:prstGeom>
          <a:ln w="63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5" name="Shape 5"/>
          <p:cNvSpPr/>
          <p:nvPr/>
        </p:nvSpPr>
        <p:spPr>
          <a:xfrm>
            <a:off x="194131" y="4928422"/>
            <a:ext cx="22192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3C3737"/>
                </a:solidFill>
              </a:rPr>
              <a:t>‹#›</a:t>
            </a:r>
          </a:p>
        </p:txBody>
      </p:sp>
      <p:pic>
        <p:nvPicPr>
          <p:cNvPr id="6" name="image1.png" descr="Swiftstack_primary_small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001000" y="4852790"/>
            <a:ext cx="914400" cy="27432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90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04800" y="1097757"/>
            <a:ext cx="8521700" cy="404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676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ransition spd="med"/>
  <p:txStyles>
    <p:titleStyle>
      <a:lvl1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1pPr>
      <a:lvl2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2pPr>
      <a:lvl3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3pPr>
      <a:lvl4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4pPr>
      <a:lvl5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5pPr>
      <a:lvl6pPr indent="4572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6pPr>
      <a:lvl7pPr indent="9144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7pPr>
      <a:lvl8pPr indent="13716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8pPr>
      <a:lvl9pPr indent="18288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85750" indent="-285750">
        <a:spcBef>
          <a:spcPts val="1000"/>
        </a:spcBef>
        <a:buSzPct val="100000"/>
        <a:buFont typeface="Arial"/>
        <a:buChar char="•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1pPr>
      <a:lvl2pPr marL="607218" indent="-321468">
        <a:spcBef>
          <a:spcPts val="1000"/>
        </a:spcBef>
        <a:buSzPct val="100000"/>
        <a:buFont typeface="Arial"/>
        <a:buChar char="-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2pPr>
      <a:lvl3pPr marL="892968" indent="-321468">
        <a:spcBef>
          <a:spcPts val="1000"/>
        </a:spcBef>
        <a:buSzPct val="100000"/>
        <a:buFont typeface="Arial"/>
        <a:buChar char="•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3pPr>
      <a:lvl4pPr marL="1224642" indent="-367392">
        <a:spcBef>
          <a:spcPts val="1000"/>
        </a:spcBef>
        <a:buSzPct val="100000"/>
        <a:buFont typeface="Arial"/>
        <a:buChar char="-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4pPr>
      <a:lvl5pPr marL="1510392" indent="-367392">
        <a:spcBef>
          <a:spcPts val="1000"/>
        </a:spcBef>
        <a:buSzPct val="100000"/>
        <a:buFont typeface="Arial"/>
        <a:buChar char="•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5pPr>
      <a:lvl6pPr marL="1830388" indent="-230187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6pPr>
      <a:lvl7pPr marL="2287588" indent="-230188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7pPr>
      <a:lvl8pPr marL="2744788" indent="-230188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8pPr>
      <a:lvl9pPr marL="3201988" indent="-230188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>
            <a:off x="-304800" y="1275160"/>
            <a:ext cx="228600" cy="1"/>
          </a:xfrm>
          <a:prstGeom prst="line">
            <a:avLst/>
          </a:prstGeom>
          <a:ln w="63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Shape 3"/>
          <p:cNvSpPr/>
          <p:nvPr/>
        </p:nvSpPr>
        <p:spPr>
          <a:xfrm flipH="1" flipV="1">
            <a:off x="-304800" y="248841"/>
            <a:ext cx="228600" cy="1"/>
          </a:xfrm>
          <a:prstGeom prst="line">
            <a:avLst/>
          </a:prstGeom>
          <a:ln w="63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4" name="Shape 4"/>
          <p:cNvSpPr/>
          <p:nvPr/>
        </p:nvSpPr>
        <p:spPr>
          <a:xfrm flipH="1">
            <a:off x="-304800" y="1140619"/>
            <a:ext cx="228600" cy="1"/>
          </a:xfrm>
          <a:prstGeom prst="line">
            <a:avLst/>
          </a:prstGeom>
          <a:ln w="63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5" name="Shape 5"/>
          <p:cNvSpPr/>
          <p:nvPr/>
        </p:nvSpPr>
        <p:spPr>
          <a:xfrm>
            <a:off x="194127" y="4928421"/>
            <a:ext cx="221925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3C3737"/>
                </a:solidFill>
              </a:rPr>
              <a:t>‹#›</a:t>
            </a:r>
          </a:p>
        </p:txBody>
      </p:sp>
      <p:pic>
        <p:nvPicPr>
          <p:cNvPr id="6" name="image1.png" descr="Swiftstack_primary_small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001000" y="4852788"/>
            <a:ext cx="914400" cy="27432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04800" y="191691"/>
            <a:ext cx="8521700" cy="90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04800" y="1097757"/>
            <a:ext cx="8521700" cy="4045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737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152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ransition spd="med"/>
  <p:txStyles>
    <p:titleStyle>
      <a:lvl1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1pPr>
      <a:lvl2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2pPr>
      <a:lvl3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3pPr>
      <a:lvl4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4pPr>
      <a:lvl5pPr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5pPr>
      <a:lvl6pPr indent="4572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6pPr>
      <a:lvl7pPr indent="9144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7pPr>
      <a:lvl8pPr indent="13716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8pPr>
      <a:lvl9pPr indent="1828800">
        <a:defRPr sz="2400" b="1">
          <a:solidFill>
            <a:srgbClr val="3C3737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85750" indent="-285750">
        <a:spcBef>
          <a:spcPts val="1000"/>
        </a:spcBef>
        <a:buSzPct val="100000"/>
        <a:buFont typeface="Arial"/>
        <a:buChar char="•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1pPr>
      <a:lvl2pPr marL="607218" indent="-321468">
        <a:spcBef>
          <a:spcPts val="1000"/>
        </a:spcBef>
        <a:buSzPct val="100000"/>
        <a:buFont typeface="Arial"/>
        <a:buChar char="-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2pPr>
      <a:lvl3pPr marL="892968" indent="-321468">
        <a:spcBef>
          <a:spcPts val="1000"/>
        </a:spcBef>
        <a:buSzPct val="100000"/>
        <a:buFont typeface="Arial"/>
        <a:buChar char="•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3pPr>
      <a:lvl4pPr marL="1224642" indent="-367392">
        <a:spcBef>
          <a:spcPts val="1000"/>
        </a:spcBef>
        <a:buSzPct val="100000"/>
        <a:buFont typeface="Arial"/>
        <a:buChar char="-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4pPr>
      <a:lvl5pPr marL="1510392" indent="-367392">
        <a:spcBef>
          <a:spcPts val="1000"/>
        </a:spcBef>
        <a:buSzPct val="100000"/>
        <a:buFont typeface="Arial"/>
        <a:buChar char="•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5pPr>
      <a:lvl6pPr marL="1830388" indent="-230187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6pPr>
      <a:lvl7pPr marL="2287588" indent="-230188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7pPr>
      <a:lvl8pPr marL="2744788" indent="-230188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8pPr>
      <a:lvl9pPr marL="3201988" indent="-230188">
        <a:spcBef>
          <a:spcPts val="1000"/>
        </a:spcBef>
        <a:buSzPct val="100000"/>
        <a:buFont typeface="Arial"/>
        <a:buChar char="–"/>
        <a:defRPr>
          <a:solidFill>
            <a:srgbClr val="3C3737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5826" y="1215703"/>
            <a:ext cx="7467600" cy="642938"/>
          </a:xfrm>
        </p:spPr>
        <p:txBody>
          <a:bodyPr/>
          <a:lstStyle/>
          <a:p>
            <a:r>
              <a:rPr lang="en-US" sz="4200" dirty="0"/>
              <a:t>Economy File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2023865"/>
            <a:ext cx="7315200" cy="385763"/>
          </a:xfrm>
        </p:spPr>
        <p:txBody>
          <a:bodyPr/>
          <a:lstStyle/>
          <a:p>
            <a:r>
              <a:rPr lang="en-US" b="1" dirty="0"/>
              <a:t>Lessons Learned: </a:t>
            </a:r>
            <a:r>
              <a:rPr lang="en-US" dirty="0"/>
              <a:t>Deploying Very Low Cost Cloud Storage Technology in a Traditional Research HPC Environment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3714750"/>
            <a:ext cx="5557284" cy="1295400"/>
          </a:xfrm>
          <a:prstGeom prst="rect">
            <a:avLst/>
          </a:prstGeom>
        </p:spPr>
        <p:txBody>
          <a:bodyPr lIns="0" rIns="0" bIns="0">
            <a:noAutofit/>
          </a:bodyPr>
          <a:lstStyle>
            <a:lvl1pPr marL="0" indent="0" algn="l" rtl="0" eaLnBrk="1" fontAlgn="base" hangingPunct="1">
              <a:spcBef>
                <a:spcPts val="1000"/>
              </a:spcBef>
              <a:spcAft>
                <a:spcPct val="0"/>
              </a:spcAft>
              <a:buFont typeface="Arial"/>
              <a:buNone/>
              <a:defRPr sz="21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571500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</a:defRPr>
            </a:lvl2pPr>
            <a:lvl3pPr marL="857250" indent="-285750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chemeClr val="tx1"/>
                </a:solidFill>
                <a:latin typeface="Calibri"/>
                <a:ea typeface="+mn-ea"/>
              </a:defRPr>
            </a:lvl3pPr>
            <a:lvl4pPr marL="1143000" indent="-285750" algn="l" rtl="0" eaLnBrk="1" fontAlgn="base" hangingPunct="1">
              <a:spcBef>
                <a:spcPts val="200"/>
              </a:spcBef>
              <a:spcAft>
                <a:spcPct val="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Calibri"/>
                <a:ea typeface="+mn-ea"/>
              </a:defRPr>
            </a:lvl4pPr>
            <a:lvl5pPr marL="1428750" indent="-285750" algn="l" rtl="0" eaLnBrk="1" fontAlgn="base" hangingPunct="1">
              <a:spcBef>
                <a:spcPts val="100"/>
              </a:spcBef>
              <a:spcAft>
                <a:spcPct val="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Calibri"/>
                <a:ea typeface="+mn-ea"/>
              </a:defRPr>
            </a:lvl5pPr>
            <a:lvl6pPr marL="1830388" indent="-230188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87588" indent="-230188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44788" indent="-230188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201988" indent="-230188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b="1" dirty="0" smtClean="0"/>
              <a:t>Dirk Petersen </a:t>
            </a:r>
            <a:br>
              <a:rPr lang="en-US" sz="1600" b="1" dirty="0" smtClean="0"/>
            </a:br>
            <a:r>
              <a:rPr lang="en-US" sz="1600" dirty="0" smtClean="0"/>
              <a:t>Scientific Computing Manager at </a:t>
            </a:r>
            <a:br>
              <a:rPr lang="en-US" sz="1600" dirty="0" smtClean="0"/>
            </a:br>
            <a:r>
              <a:rPr lang="en-US" sz="1600" dirty="0" smtClean="0"/>
              <a:t>Fred Hutchinson Cancer Research Center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050" dirty="0" smtClean="0"/>
              <a:t>(graphs by Robert McDermott, Solution Architecture, FHCRC) </a:t>
            </a:r>
            <a:endParaRPr lang="en-US" sz="1050" dirty="0"/>
          </a:p>
        </p:txBody>
      </p:sp>
      <p:pic>
        <p:nvPicPr>
          <p:cNvPr id="12" name="Picture 11" descr="Swiftstack_primary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1371600" cy="548640"/>
          </a:xfrm>
          <a:prstGeom prst="rect">
            <a:avLst/>
          </a:prstGeom>
        </p:spPr>
      </p:pic>
      <p:pic>
        <p:nvPicPr>
          <p:cNvPr id="14" name="Picture 4" descr="https://media.licdn.com/media/p/1/000/228/061/0c6d5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80" y="341943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Detailed Priorities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1500" y="971552"/>
            <a:ext cx="3619500" cy="3628799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accent6"/>
                </a:solidFill>
              </a:rPr>
              <a:t>Must </a:t>
            </a:r>
            <a:r>
              <a:rPr lang="en-US" b="1" dirty="0" smtClean="0">
                <a:solidFill>
                  <a:schemeClr val="accent6"/>
                </a:solidFill>
              </a:rPr>
              <a:t>Have</a:t>
            </a:r>
            <a:endParaRPr lang="en-US" b="1" dirty="0">
              <a:solidFill>
                <a:schemeClr val="accent6"/>
              </a:solidFill>
            </a:endParaRP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 smtClean="0"/>
              <a:t>Scalability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Data resilience and self-</a:t>
            </a:r>
            <a:r>
              <a:rPr lang="en-US" dirty="0" smtClean="0"/>
              <a:t>protection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Protection from accidental </a:t>
            </a:r>
            <a:r>
              <a:rPr lang="en-US" dirty="0" smtClean="0"/>
              <a:t>deletion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Adequate </a:t>
            </a:r>
            <a:r>
              <a:rPr lang="en-US" dirty="0" smtClean="0"/>
              <a:t>performance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CIFS and mountable file </a:t>
            </a:r>
            <a:r>
              <a:rPr lang="en-US" dirty="0" smtClean="0"/>
              <a:t>system with </a:t>
            </a:r>
            <a:r>
              <a:rPr lang="en-US" u="sng" dirty="0" smtClean="0"/>
              <a:t>&gt;16 groups per user</a:t>
            </a:r>
            <a:endParaRPr lang="en-US" u="sng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POSIX like file </a:t>
            </a:r>
            <a:r>
              <a:rPr lang="en-US" dirty="0" smtClean="0"/>
              <a:t>system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Low </a:t>
            </a:r>
            <a:r>
              <a:rPr lang="en-US" dirty="0" smtClean="0"/>
              <a:t>cost (&lt;$20/TB/</a:t>
            </a:r>
            <a:r>
              <a:rPr lang="en-US" dirty="0" err="1" smtClean="0"/>
              <a:t>mo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Long term </a:t>
            </a:r>
            <a:r>
              <a:rPr lang="en-US" dirty="0" smtClean="0"/>
              <a:t>storage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 smtClean="0"/>
              <a:t>Supportable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Monitoring and </a:t>
            </a:r>
            <a:r>
              <a:rPr lang="en-US" dirty="0" smtClean="0"/>
              <a:t>logging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Self-service </a:t>
            </a:r>
            <a:r>
              <a:rPr lang="en-US" dirty="0" smtClean="0"/>
              <a:t>access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Active Directory </a:t>
            </a:r>
            <a:r>
              <a:rPr lang="en-US" dirty="0" smtClean="0"/>
              <a:t>integration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99.5% Availability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78368" y="971552"/>
            <a:ext cx="4154487" cy="3628799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b="1" dirty="0">
                <a:solidFill>
                  <a:srgbClr val="FF6600"/>
                </a:solidFill>
              </a:rPr>
              <a:t>Should </a:t>
            </a:r>
            <a:r>
              <a:rPr lang="en-US" b="1" dirty="0" smtClean="0">
                <a:solidFill>
                  <a:srgbClr val="FF6600"/>
                </a:solidFill>
              </a:rPr>
              <a:t>Have</a:t>
            </a:r>
            <a:endParaRPr lang="en-US" b="1" dirty="0">
              <a:solidFill>
                <a:srgbClr val="FF6600"/>
              </a:solidFill>
            </a:endParaRP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Growth covered by </a:t>
            </a:r>
            <a:r>
              <a:rPr lang="en-US" dirty="0" smtClean="0"/>
              <a:t>chargeback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Ability to leverage the </a:t>
            </a:r>
            <a:r>
              <a:rPr lang="en-US" dirty="0" smtClean="0"/>
              <a:t>cloud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Ability to create an off-site </a:t>
            </a:r>
            <a:r>
              <a:rPr lang="en-US" dirty="0" smtClean="0"/>
              <a:t>replica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Role based access for sys </a:t>
            </a:r>
            <a:r>
              <a:rPr lang="en-US" dirty="0" smtClean="0"/>
              <a:t>admin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Symbolic </a:t>
            </a:r>
            <a:r>
              <a:rPr lang="en-US" dirty="0" smtClean="0"/>
              <a:t>links</a:t>
            </a: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endParaRPr lang="en-US" dirty="0" smtClean="0"/>
          </a:p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accent4"/>
                </a:solidFill>
              </a:rPr>
              <a:t>Nice to </a:t>
            </a:r>
            <a:r>
              <a:rPr lang="en-US" b="1" dirty="0" smtClean="0">
                <a:solidFill>
                  <a:schemeClr val="accent4"/>
                </a:solidFill>
              </a:rPr>
              <a:t>Have</a:t>
            </a:r>
            <a:endParaRPr lang="en-US" b="1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Capacity </a:t>
            </a:r>
            <a:r>
              <a:rPr lang="en-US" dirty="0" smtClean="0"/>
              <a:t>quotas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Migration </a:t>
            </a:r>
            <a:r>
              <a:rPr lang="en-US" dirty="0" smtClean="0"/>
              <a:t>tools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u="sng" dirty="0"/>
              <a:t>Broader storage </a:t>
            </a:r>
            <a:r>
              <a:rPr lang="en-US" u="sng" dirty="0" smtClean="0"/>
              <a:t>strategy</a:t>
            </a:r>
            <a:endParaRPr lang="en-US" u="sng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Write Once Read Many (WORM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Unified management </a:t>
            </a:r>
            <a:r>
              <a:rPr lang="en-US" dirty="0" smtClean="0"/>
              <a:t>interface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High-</a:t>
            </a:r>
            <a:r>
              <a:rPr lang="en-US" dirty="0" smtClean="0"/>
              <a:t>availability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Multi-tenant partitioning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67200" y="971550"/>
            <a:ext cx="0" cy="38100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67200" y="2647950"/>
            <a:ext cx="35052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9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Object Storage?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b="1" dirty="0"/>
              <a:t>We liked Object/Cloud Storage because: 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1800" dirty="0"/>
              <a:t>Scaling of capacities – no forced end of life because of lack of </a:t>
            </a:r>
            <a:r>
              <a:rPr lang="en-US" sz="1800" dirty="0" smtClean="0"/>
              <a:t>capacity</a:t>
            </a:r>
            <a:endParaRPr lang="en-US" sz="1800" dirty="0"/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1800" dirty="0"/>
              <a:t>Manageability – e.g. no RAID or lower level OS management </a:t>
            </a:r>
            <a:r>
              <a:rPr lang="en-US" sz="1800" dirty="0" smtClean="0"/>
              <a:t>involved</a:t>
            </a:r>
            <a:endParaRPr lang="en-US" sz="1800" dirty="0"/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1800" dirty="0"/>
              <a:t>Resiliency – built-in protection, no out of band process (e.g. tape)   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1800" dirty="0"/>
              <a:t>Consistency / </a:t>
            </a:r>
            <a:r>
              <a:rPr lang="en-US" sz="1800" u="sng" dirty="0"/>
              <a:t>predictability </a:t>
            </a:r>
            <a:r>
              <a:rPr lang="en-US" sz="1800" dirty="0"/>
              <a:t>– no performance penalties because of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data </a:t>
            </a:r>
            <a:r>
              <a:rPr lang="en-US" sz="1800" dirty="0"/>
              <a:t>striping, RAID </a:t>
            </a:r>
            <a:r>
              <a:rPr lang="en-US" sz="1800" dirty="0" smtClean="0"/>
              <a:t>rebuilds</a:t>
            </a:r>
            <a:endParaRPr lang="en-US" sz="1800" dirty="0"/>
          </a:p>
          <a:p>
            <a:pPr marL="342900" indent="-342900">
              <a:spcBef>
                <a:spcPts val="800"/>
              </a:spcBef>
              <a:buFont typeface="Arial"/>
              <a:buChar char="•"/>
            </a:pPr>
            <a:r>
              <a:rPr lang="en-US" sz="1800" dirty="0"/>
              <a:t>Flexibility – integration and extensibility better than file-based </a:t>
            </a:r>
          </a:p>
          <a:p>
            <a:pPr>
              <a:spcBef>
                <a:spcPts val="800"/>
              </a:spcBef>
            </a:pPr>
            <a:r>
              <a:rPr lang="en-US" b="1" dirty="0"/>
              <a:t>But object storage was not a core requirement.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We </a:t>
            </a:r>
            <a:r>
              <a:rPr lang="en-US" b="1" dirty="0"/>
              <a:t>would have accepted a </a:t>
            </a:r>
            <a:r>
              <a:rPr lang="en-US" b="1" dirty="0" smtClean="0"/>
              <a:t>POSIX </a:t>
            </a:r>
            <a:r>
              <a:rPr lang="en-US" b="1" dirty="0" err="1" smtClean="0"/>
              <a:t>filesystem</a:t>
            </a:r>
            <a:r>
              <a:rPr lang="en-US" b="1" dirty="0" smtClean="0"/>
              <a:t> </a:t>
            </a:r>
            <a:r>
              <a:rPr lang="en-US" b="1" dirty="0"/>
              <a:t>as well.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1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Swift/</a:t>
            </a:r>
            <a:r>
              <a:rPr lang="en-US" dirty="0" err="1"/>
              <a:t>SwiftStack</a:t>
            </a:r>
            <a:r>
              <a:rPr lang="en-US" dirty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1"/>
            <a:ext cx="8521700" cy="3764756"/>
          </a:xfrm>
        </p:spPr>
        <p:txBody>
          <a:bodyPr/>
          <a:lstStyle/>
          <a:p>
            <a:r>
              <a:rPr lang="en-US" sz="1800" kern="1200" dirty="0"/>
              <a:t>We liked Swift/SwiftStack because:</a:t>
            </a:r>
            <a:endParaRPr lang="en-US" sz="1800" dirty="0"/>
          </a:p>
          <a:p>
            <a:pPr lvl="1"/>
            <a:r>
              <a:rPr lang="en-US" sz="1400" dirty="0"/>
              <a:t>Proven – used by </a:t>
            </a:r>
            <a:r>
              <a:rPr lang="en-US" sz="1400" u="sng" dirty="0"/>
              <a:t>some big clouds</a:t>
            </a:r>
            <a:r>
              <a:rPr lang="en-US" sz="1400" dirty="0"/>
              <a:t>: HP Cloud, Rackspace, IBM, Disney </a:t>
            </a:r>
            <a:r>
              <a:rPr lang="en-US" sz="1400" dirty="0" smtClean="0"/>
              <a:t>  (&gt;50PB)</a:t>
            </a:r>
            <a:endParaRPr lang="en-US" sz="1400" kern="1200" dirty="0" smtClean="0"/>
          </a:p>
          <a:p>
            <a:pPr lvl="1"/>
            <a:r>
              <a:rPr lang="en-US" sz="1400" kern="1200" dirty="0"/>
              <a:t>Manageability – </a:t>
            </a:r>
            <a:r>
              <a:rPr lang="en-US" sz="1400" u="sng" kern="1200" dirty="0" err="1"/>
              <a:t>SwiftStack</a:t>
            </a:r>
            <a:r>
              <a:rPr lang="en-US" sz="1400" kern="1200" dirty="0"/>
              <a:t> makes Swift easier to install &amp; </a:t>
            </a:r>
            <a:r>
              <a:rPr lang="en-US" sz="1400" dirty="0"/>
              <a:t>maintain</a:t>
            </a:r>
            <a:r>
              <a:rPr lang="en-US" sz="1400" kern="1200" dirty="0"/>
              <a:t> than any other </a:t>
            </a:r>
            <a:r>
              <a:rPr lang="en-US" sz="1400" dirty="0"/>
              <a:t>storage</a:t>
            </a:r>
            <a:r>
              <a:rPr lang="en-US" sz="1400" kern="1200" dirty="0"/>
              <a:t> system we currently </a:t>
            </a:r>
            <a:r>
              <a:rPr lang="en-US" sz="1400" kern="1200" dirty="0" smtClean="0"/>
              <a:t>support</a:t>
            </a:r>
          </a:p>
          <a:p>
            <a:pPr lvl="1"/>
            <a:r>
              <a:rPr lang="en-US" sz="1400" kern="1200" dirty="0" smtClean="0"/>
              <a:t>Low </a:t>
            </a:r>
            <a:r>
              <a:rPr lang="en-US" sz="1400" kern="1200" dirty="0"/>
              <a:t>cost – open source base plus commodity hardware</a:t>
            </a:r>
            <a:endParaRPr lang="en-US" sz="1400" dirty="0"/>
          </a:p>
          <a:p>
            <a:pPr lvl="1"/>
            <a:r>
              <a:rPr lang="en-US" sz="1400" kern="1200" dirty="0"/>
              <a:t>Longevity – </a:t>
            </a:r>
            <a:r>
              <a:rPr lang="en-US" sz="1400" u="sng" kern="1200" dirty="0"/>
              <a:t>archive life of 20+ years </a:t>
            </a:r>
            <a:r>
              <a:rPr lang="en-US" sz="1400" kern="1200" dirty="0"/>
              <a:t>better supported by open source project vs. any corporate storage line (3PAR -&gt; HP) </a:t>
            </a:r>
            <a:endParaRPr lang="en-US" sz="1400" dirty="0"/>
          </a:p>
          <a:p>
            <a:pPr lvl="1"/>
            <a:r>
              <a:rPr lang="en-US" sz="1400" dirty="0" smtClean="0"/>
              <a:t>Performance</a:t>
            </a:r>
            <a:r>
              <a:rPr lang="en-US" sz="1400" b="1" dirty="0" smtClean="0"/>
              <a:t> </a:t>
            </a:r>
            <a:r>
              <a:rPr lang="en-US" sz="1400" dirty="0"/>
              <a:t>– shared nothing architecture has no bottlenecks</a:t>
            </a:r>
          </a:p>
          <a:p>
            <a:pPr lvl="1"/>
            <a:r>
              <a:rPr lang="en-US" sz="1400" dirty="0"/>
              <a:t>Durability – redundant data accessible even when two drives, nodes, </a:t>
            </a:r>
            <a:r>
              <a:rPr lang="en-US" sz="1400" u="sng" dirty="0"/>
              <a:t>data centers fail </a:t>
            </a:r>
            <a:r>
              <a:rPr lang="en-US" sz="1400" dirty="0"/>
              <a:t>due to unique as possible data distribution</a:t>
            </a:r>
          </a:p>
          <a:p>
            <a:pPr lvl="1"/>
            <a:r>
              <a:rPr lang="en-US" sz="1400" kern="1200" dirty="0"/>
              <a:t>Cloudiness</a:t>
            </a:r>
            <a:r>
              <a:rPr lang="en-US" sz="1400" b="1" kern="1200" dirty="0"/>
              <a:t> </a:t>
            </a:r>
            <a:r>
              <a:rPr lang="en-US" sz="1400" kern="1200" dirty="0"/>
              <a:t>– scientific  applications can start adopting cloud storage paradigm (</a:t>
            </a:r>
            <a:r>
              <a:rPr lang="en-US" sz="1400" dirty="0"/>
              <a:t>e.g. </a:t>
            </a:r>
            <a:r>
              <a:rPr lang="en-US" sz="1400" dirty="0" err="1"/>
              <a:t>RESTful</a:t>
            </a:r>
            <a:r>
              <a:rPr lang="en-US" sz="1400" dirty="0"/>
              <a:t> API) and </a:t>
            </a:r>
            <a:r>
              <a:rPr lang="en-US" sz="1400" kern="1200" dirty="0"/>
              <a:t>data will be easy to migrate to public cloud when ready (This wil</a:t>
            </a:r>
            <a:r>
              <a:rPr lang="en-US" sz="1400" dirty="0"/>
              <a:t>l take many years !!)</a:t>
            </a:r>
          </a:p>
          <a:p>
            <a:pPr lvl="1"/>
            <a:r>
              <a:rPr lang="en-US" sz="1400" u="sng" dirty="0"/>
              <a:t>Future</a:t>
            </a:r>
            <a:r>
              <a:rPr lang="en-US" sz="1400" dirty="0"/>
              <a:t> – young project/product, still adding features and growing</a:t>
            </a:r>
          </a:p>
          <a:p>
            <a:r>
              <a:rPr lang="en-US" sz="1800" dirty="0"/>
              <a:t>Swift met both current and potential future needs</a:t>
            </a:r>
            <a:r>
              <a:rPr lang="en-US" sz="1800" kern="1200" dirty="0"/>
              <a:t> 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3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>
            <a:stCxn id="44" idx="0"/>
            <a:endCxn id="69" idx="2"/>
          </p:cNvCxnSpPr>
          <p:nvPr/>
        </p:nvCxnSpPr>
        <p:spPr bwMode="auto">
          <a:xfrm flipH="1" flipV="1">
            <a:off x="4567432" y="1848374"/>
            <a:ext cx="4568" cy="294798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6559378" y="1840747"/>
            <a:ext cx="537497" cy="508939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2057400" y="1829004"/>
            <a:ext cx="533400" cy="51415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057400" y="2447972"/>
            <a:ext cx="5029200" cy="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Conceptual View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4800" y="2143172"/>
            <a:ext cx="1752600" cy="2286000"/>
            <a:chOff x="304800" y="2266950"/>
            <a:chExt cx="1752600" cy="22860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04800" y="2266950"/>
              <a:ext cx="1752600" cy="609600"/>
            </a:xfrm>
            <a:prstGeom prst="rect">
              <a:avLst/>
            </a:prstGeom>
            <a:solidFill>
              <a:srgbClr val="AEAF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4800" y="2266950"/>
              <a:ext cx="1752600" cy="2286000"/>
            </a:xfrm>
            <a:prstGeom prst="rect">
              <a:avLst/>
            </a:prstGeom>
            <a:noFill/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81141" y="2902949"/>
              <a:ext cx="1599919" cy="1611683"/>
              <a:chOff x="1295400" y="2266950"/>
              <a:chExt cx="2590800" cy="2609850"/>
            </a:xfrm>
          </p:grpSpPr>
          <p:pic>
            <p:nvPicPr>
              <p:cNvPr id="21" name="Picture 20" descr="large_object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35623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22" name="Picture 21" descr="large_object_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750" y="35623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23" name="Picture 22" descr="large_object_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2669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24" name="Picture 23" descr="large_object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750" y="2266950"/>
                <a:ext cx="1314450" cy="1314450"/>
              </a:xfrm>
              <a:prstGeom prst="rect">
                <a:avLst/>
              </a:prstGeom>
            </p:spPr>
          </p:pic>
        </p:grpSp>
        <p:pic>
          <p:nvPicPr>
            <p:cNvPr id="37" name="Picture 36" descr="large_controller_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295512"/>
              <a:ext cx="533400" cy="5334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69837" y="2305098"/>
              <a:ext cx="934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libri"/>
                  <a:cs typeface="Calibri"/>
                </a:rPr>
                <a:t>Object </a:t>
              </a:r>
            </a:p>
            <a:p>
              <a:r>
                <a:rPr lang="en-US" b="1" dirty="0" smtClean="0">
                  <a:latin typeface="Calibri"/>
                  <a:cs typeface="Calibri"/>
                </a:rPr>
                <a:t>Controller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95700" y="2143172"/>
            <a:ext cx="1752600" cy="2286000"/>
            <a:chOff x="304800" y="2266950"/>
            <a:chExt cx="1752600" cy="22860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04800" y="2266950"/>
              <a:ext cx="1752600" cy="609600"/>
            </a:xfrm>
            <a:prstGeom prst="rect">
              <a:avLst/>
            </a:prstGeom>
            <a:solidFill>
              <a:srgbClr val="AEAF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04800" y="2266950"/>
              <a:ext cx="1752600" cy="2286000"/>
            </a:xfrm>
            <a:prstGeom prst="rect">
              <a:avLst/>
            </a:prstGeom>
            <a:noFill/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141" y="2902949"/>
              <a:ext cx="1599919" cy="1611683"/>
              <a:chOff x="1295400" y="2266950"/>
              <a:chExt cx="2590800" cy="2609850"/>
            </a:xfrm>
          </p:grpSpPr>
          <p:pic>
            <p:nvPicPr>
              <p:cNvPr id="48" name="Picture 47" descr="large_object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35623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49" name="Picture 48" descr="large_object_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750" y="35623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50" name="Picture 49" descr="large_object_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2669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51" name="Picture 50" descr="large_object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750" y="2266950"/>
                <a:ext cx="1314450" cy="1314450"/>
              </a:xfrm>
              <a:prstGeom prst="rect">
                <a:avLst/>
              </a:prstGeom>
            </p:spPr>
          </p:pic>
        </p:grpSp>
        <p:pic>
          <p:nvPicPr>
            <p:cNvPr id="46" name="Picture 45" descr="large_controller_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295512"/>
              <a:ext cx="533400" cy="5334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369837" y="2305098"/>
              <a:ext cx="934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libri"/>
                  <a:cs typeface="Calibri"/>
                </a:rPr>
                <a:t>Object </a:t>
              </a:r>
            </a:p>
            <a:p>
              <a:r>
                <a:rPr lang="en-US" b="1" dirty="0" smtClean="0">
                  <a:latin typeface="Calibri"/>
                  <a:cs typeface="Calibri"/>
                </a:rPr>
                <a:t>Controller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86600" y="2143172"/>
            <a:ext cx="1752600" cy="2286000"/>
            <a:chOff x="304800" y="2266950"/>
            <a:chExt cx="1752600" cy="22860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04800" y="2266950"/>
              <a:ext cx="1752600" cy="609600"/>
            </a:xfrm>
            <a:prstGeom prst="rect">
              <a:avLst/>
            </a:prstGeom>
            <a:solidFill>
              <a:srgbClr val="AEAF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04800" y="2266950"/>
              <a:ext cx="1752600" cy="2286000"/>
            </a:xfrm>
            <a:prstGeom prst="rect">
              <a:avLst/>
            </a:prstGeom>
            <a:noFill/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81141" y="2902949"/>
              <a:ext cx="1599919" cy="1611683"/>
              <a:chOff x="1295400" y="2266950"/>
              <a:chExt cx="2590800" cy="2609850"/>
            </a:xfrm>
          </p:grpSpPr>
          <p:pic>
            <p:nvPicPr>
              <p:cNvPr id="58" name="Picture 57" descr="large_object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35623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59" name="Picture 58" descr="large_object_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750" y="35623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60" name="Picture 59" descr="large_object_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5400" y="2266950"/>
                <a:ext cx="1314450" cy="1314450"/>
              </a:xfrm>
              <a:prstGeom prst="rect">
                <a:avLst/>
              </a:prstGeom>
            </p:spPr>
          </p:pic>
          <p:pic>
            <p:nvPicPr>
              <p:cNvPr id="61" name="Picture 60" descr="large_object_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1750" y="2266950"/>
                <a:ext cx="1314450" cy="1314450"/>
              </a:xfrm>
              <a:prstGeom prst="rect">
                <a:avLst/>
              </a:prstGeom>
            </p:spPr>
          </p:pic>
        </p:grpSp>
        <p:pic>
          <p:nvPicPr>
            <p:cNvPr id="56" name="Picture 55" descr="large_controller_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295512"/>
              <a:ext cx="533400" cy="533400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69837" y="2305098"/>
              <a:ext cx="9342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libri"/>
                  <a:cs typeface="Calibri"/>
                </a:rPr>
                <a:t>Object </a:t>
              </a:r>
            </a:p>
            <a:p>
              <a:r>
                <a:rPr lang="en-US" b="1" dirty="0" smtClean="0">
                  <a:latin typeface="Calibri"/>
                  <a:cs typeface="Calibri"/>
                </a:rPr>
                <a:t>Controller</a:t>
              </a:r>
              <a:endParaRPr lang="en-US" b="1" dirty="0">
                <a:latin typeface="Calibri"/>
                <a:cs typeface="Calibri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381003" y="1809750"/>
            <a:ext cx="347211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000" b="1" dirty="0" smtClean="0">
                <a:solidFill>
                  <a:srgbClr val="AEAFB3"/>
                </a:solidFill>
                <a:latin typeface="Calibri"/>
                <a:cs typeface="Calibri"/>
              </a:rPr>
              <a:t>E2</a:t>
            </a:r>
            <a:endParaRPr lang="en-US" sz="2000" b="1" dirty="0">
              <a:solidFill>
                <a:srgbClr val="AEAFB3"/>
              </a:solidFill>
              <a:latin typeface="Calibri"/>
              <a:cs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10003" y="1809750"/>
            <a:ext cx="307135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000" b="1" dirty="0" smtClean="0">
                <a:solidFill>
                  <a:srgbClr val="AEAFB3"/>
                </a:solidFill>
                <a:latin typeface="Calibri"/>
                <a:cs typeface="Calibri"/>
              </a:rPr>
              <a:t>J4</a:t>
            </a:r>
            <a:endParaRPr lang="en-US" sz="2000" b="1" dirty="0">
              <a:solidFill>
                <a:srgbClr val="AEAFB3"/>
              </a:solidFill>
              <a:latin typeface="Calibri"/>
              <a:cs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9003" y="1809750"/>
            <a:ext cx="446597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000" b="1" dirty="0" smtClean="0">
                <a:solidFill>
                  <a:srgbClr val="AEAFB3"/>
                </a:solidFill>
                <a:latin typeface="Calibri"/>
                <a:cs typeface="Calibri"/>
              </a:rPr>
              <a:t>M4</a:t>
            </a:r>
            <a:endParaRPr lang="en-US" sz="2000" b="1" dirty="0">
              <a:solidFill>
                <a:srgbClr val="AEAFB3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581664" y="1290620"/>
            <a:ext cx="3971536" cy="557754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10660" y="1385844"/>
            <a:ext cx="8421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latin typeface="Calibri"/>
                <a:cs typeface="Calibri"/>
              </a:rPr>
              <a:t>CIFS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011966" y="1385844"/>
            <a:ext cx="40376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 dirty="0" smtClean="0">
                <a:latin typeface="Calibri"/>
                <a:cs typeface="Calibri"/>
              </a:rPr>
              <a:t>NFS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52481" y="1385556"/>
            <a:ext cx="1438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EAFB3"/>
                </a:solidFill>
                <a:latin typeface="Calibri"/>
                <a:cs typeface="Calibri"/>
              </a:rPr>
              <a:t>Storage Gateway</a:t>
            </a:r>
            <a:endParaRPr lang="en-US" b="1" dirty="0">
              <a:solidFill>
                <a:srgbClr val="AEAFB3"/>
              </a:solidFill>
              <a:latin typeface="Calibri"/>
              <a:cs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90800" y="742950"/>
            <a:ext cx="425758" cy="215444"/>
          </a:xfrm>
          <a:prstGeom prst="rect">
            <a:avLst/>
          </a:prstGeom>
        </p:spPr>
        <p:txBody>
          <a:bodyPr wrap="none" tIns="0" rIns="0" bIns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Files</a:t>
            </a:r>
            <a:endParaRPr lang="en-US" b="1" dirty="0">
              <a:latin typeface="Calibri"/>
              <a:cs typeface="Calibri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190742" y="683060"/>
            <a:ext cx="2807356" cy="299293"/>
            <a:chOff x="5384005" y="285750"/>
            <a:chExt cx="2807356" cy="299293"/>
          </a:xfrm>
        </p:grpSpPr>
        <p:pic>
          <p:nvPicPr>
            <p:cNvPr id="74" name="Picture 73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29"/>
            <a:stretch/>
          </p:blipFill>
          <p:spPr>
            <a:xfrm>
              <a:off x="5384005" y="285750"/>
              <a:ext cx="811724" cy="299293"/>
            </a:xfrm>
            <a:prstGeom prst="rect">
              <a:avLst/>
            </a:prstGeom>
          </p:spPr>
        </p:pic>
        <p:pic>
          <p:nvPicPr>
            <p:cNvPr id="75" name="Picture 74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301"/>
            <a:stretch/>
          </p:blipFill>
          <p:spPr>
            <a:xfrm>
              <a:off x="6053285" y="285750"/>
              <a:ext cx="811724" cy="289780"/>
            </a:xfrm>
            <a:prstGeom prst="rect">
              <a:avLst/>
            </a:prstGeom>
          </p:spPr>
        </p:pic>
        <p:pic>
          <p:nvPicPr>
            <p:cNvPr id="76" name="Picture 75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29"/>
            <a:stretch/>
          </p:blipFill>
          <p:spPr>
            <a:xfrm>
              <a:off x="6710357" y="285750"/>
              <a:ext cx="811724" cy="299293"/>
            </a:xfrm>
            <a:prstGeom prst="rect">
              <a:avLst/>
            </a:prstGeom>
          </p:spPr>
        </p:pic>
        <p:pic>
          <p:nvPicPr>
            <p:cNvPr id="77" name="Picture 76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301"/>
            <a:stretch/>
          </p:blipFill>
          <p:spPr>
            <a:xfrm>
              <a:off x="7379637" y="285750"/>
              <a:ext cx="811724" cy="289780"/>
            </a:xfrm>
            <a:prstGeom prst="rect">
              <a:avLst/>
            </a:prstGeom>
          </p:spPr>
        </p:pic>
      </p:grpSp>
      <p:cxnSp>
        <p:nvCxnSpPr>
          <p:cNvPr id="91" name="Straight Connector 90"/>
          <p:cNvCxnSpPr/>
          <p:nvPr/>
        </p:nvCxnSpPr>
        <p:spPr bwMode="auto">
          <a:xfrm flipV="1">
            <a:off x="4562675" y="1004845"/>
            <a:ext cx="0" cy="22860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V="1">
            <a:off x="3810000" y="1004845"/>
            <a:ext cx="0" cy="22860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5334000" y="1004845"/>
            <a:ext cx="0" cy="22860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triangle" w="sm" len="med"/>
            <a:tailEnd type="triangle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90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Swift Data Redundancy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97759"/>
            <a:ext cx="8521700" cy="407193"/>
          </a:xfrm>
        </p:spPr>
        <p:txBody>
          <a:bodyPr/>
          <a:lstStyle/>
          <a:p>
            <a:r>
              <a:rPr lang="en-US" dirty="0"/>
              <a:t>Swift places 3+ replicas of all data as </a:t>
            </a:r>
            <a:r>
              <a:rPr lang="en-US" b="1" dirty="0"/>
              <a:t>unique as </a:t>
            </a:r>
            <a:r>
              <a:rPr lang="en-US" b="1" dirty="0" smtClean="0"/>
              <a:t>possible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331407" y="2038352"/>
            <a:ext cx="2305424" cy="704435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4033" y="1914200"/>
            <a:ext cx="928573" cy="928573"/>
            <a:chOff x="5562600" y="1809750"/>
            <a:chExt cx="1409700" cy="1409700"/>
          </a:xfrm>
        </p:grpSpPr>
        <p:pic>
          <p:nvPicPr>
            <p:cNvPr id="5" name="Picture 4" descr="large_storage_node_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809750"/>
              <a:ext cx="1409700" cy="1409700"/>
            </a:xfrm>
            <a:prstGeom prst="rect">
              <a:avLst/>
            </a:prstGeom>
          </p:spPr>
        </p:pic>
        <p:pic>
          <p:nvPicPr>
            <p:cNvPr id="90" name="Picture 89" descr="large_object_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812" y="2283093"/>
              <a:ext cx="463014" cy="463014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995361" y="1914200"/>
            <a:ext cx="928573" cy="928573"/>
            <a:chOff x="5562600" y="1809750"/>
            <a:chExt cx="1409700" cy="1409700"/>
          </a:xfrm>
        </p:grpSpPr>
        <p:pic>
          <p:nvPicPr>
            <p:cNvPr id="93" name="Picture 92" descr="large_storage_node_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809750"/>
              <a:ext cx="1409700" cy="1409700"/>
            </a:xfrm>
            <a:prstGeom prst="rect">
              <a:avLst/>
            </a:prstGeom>
          </p:spPr>
        </p:pic>
        <p:pic>
          <p:nvPicPr>
            <p:cNvPr id="94" name="Picture 93" descr="large_object_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812" y="2283093"/>
              <a:ext cx="463014" cy="463014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1804931" y="1928373"/>
            <a:ext cx="928573" cy="928573"/>
            <a:chOff x="5562600" y="1809750"/>
            <a:chExt cx="1409700" cy="1409700"/>
          </a:xfrm>
        </p:grpSpPr>
        <p:pic>
          <p:nvPicPr>
            <p:cNvPr id="98" name="Picture 97" descr="large_storage_node_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809750"/>
              <a:ext cx="1409700" cy="1409700"/>
            </a:xfrm>
            <a:prstGeom prst="rect">
              <a:avLst/>
            </a:prstGeom>
          </p:spPr>
        </p:pic>
        <p:pic>
          <p:nvPicPr>
            <p:cNvPr id="99" name="Picture 98" descr="large_object_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812" y="2283093"/>
              <a:ext cx="463014" cy="46301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8604" y="1590662"/>
            <a:ext cx="2311339" cy="5539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defTabSz="365125">
              <a:defRPr/>
            </a:pPr>
            <a:r>
              <a:rPr lang="en-US" sz="1200" b="1" dirty="0">
                <a:latin typeface="Calibri"/>
                <a:cs typeface="Calibri"/>
                <a:sym typeface="ArialUnicodeMS" charset="0"/>
              </a:rPr>
              <a:t>Single Node </a:t>
            </a:r>
            <a:r>
              <a:rPr lang="en-US" sz="1200" b="1" dirty="0" smtClean="0">
                <a:latin typeface="Calibri"/>
                <a:cs typeface="Calibri"/>
                <a:sym typeface="ArialUnicodeMS" charset="0"/>
              </a:rPr>
              <a:t>Cluster</a:t>
            </a:r>
          </a:p>
          <a:p>
            <a:pPr defTabSz="365125">
              <a:defRPr/>
            </a:pPr>
            <a:r>
              <a:rPr lang="en-US" sz="1200" dirty="0" smtClean="0">
                <a:latin typeface="Calibri"/>
                <a:cs typeface="Calibri"/>
                <a:sym typeface="ArialUnicodeMS" charset="0"/>
              </a:rPr>
              <a:t>Disks </a:t>
            </a:r>
            <a:r>
              <a:rPr lang="en-US" sz="1200" dirty="0">
                <a:latin typeface="Calibri"/>
                <a:cs typeface="Calibri"/>
                <a:sym typeface="ArialUnicodeMS" charset="0"/>
              </a:rPr>
              <a:t>are </a:t>
            </a:r>
            <a:r>
              <a:rPr lang="ja-JP" altLang="en-US" sz="1200" dirty="0">
                <a:latin typeface="Calibri"/>
                <a:cs typeface="Calibri"/>
                <a:sym typeface="ArialUnicodeMS" charset="0"/>
              </a:rPr>
              <a:t>“</a:t>
            </a:r>
            <a:r>
              <a:rPr lang="en-US" sz="1200" dirty="0">
                <a:latin typeface="Calibri"/>
                <a:cs typeface="Calibri"/>
                <a:sym typeface="ArialUnicodeMS" charset="0"/>
              </a:rPr>
              <a:t>as-unique-as-possible</a:t>
            </a:r>
            <a:r>
              <a:rPr lang="ja-JP" altLang="en-US" sz="1200" dirty="0">
                <a:latin typeface="Calibri"/>
                <a:cs typeface="Calibri"/>
                <a:sym typeface="ArialUnicodeMS" charset="0"/>
              </a:rPr>
              <a:t>”</a:t>
            </a:r>
            <a:endParaRPr lang="en-US" sz="1200" dirty="0">
              <a:latin typeface="Calibri"/>
              <a:cs typeface="Calibri"/>
            </a:endParaRPr>
          </a:p>
          <a:p>
            <a:pPr defTabSz="365125">
              <a:defRPr/>
            </a:pP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674811" y="2038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04" name="Picture 103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95" y="2043107"/>
            <a:ext cx="304989" cy="304989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4572000" y="1590662"/>
            <a:ext cx="2971800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defTabSz="365125">
              <a:defRPr/>
            </a:pPr>
            <a:r>
              <a:rPr lang="en-US" sz="1200" b="1" dirty="0" smtClean="0">
                <a:latin typeface="Calibri"/>
                <a:cs typeface="Calibri"/>
                <a:sym typeface="ArialUnicodeMS" charset="0"/>
              </a:rPr>
              <a:t>Large Cluster</a:t>
            </a:r>
          </a:p>
          <a:p>
            <a:pPr defTabSz="365125">
              <a:defRPr/>
            </a:pPr>
            <a:r>
              <a:rPr lang="en-US" sz="1200" dirty="0">
                <a:latin typeface="Calibri"/>
                <a:cs typeface="Calibri"/>
                <a:sym typeface="ArialUnicodeMS" charset="0"/>
              </a:rPr>
              <a:t>Storage Racks are “as-unique-as-possible”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674296" y="2419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543576" y="2038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543061" y="2419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410318" y="2038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409803" y="2419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7277148" y="2038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276633" y="2419351"/>
            <a:ext cx="811593" cy="320846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2" name="Picture 121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4" y="2419352"/>
            <a:ext cx="304989" cy="304989"/>
          </a:xfrm>
          <a:prstGeom prst="rect">
            <a:avLst/>
          </a:prstGeom>
        </p:spPr>
      </p:pic>
      <p:pic>
        <p:nvPicPr>
          <p:cNvPr id="123" name="Picture 122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38352"/>
            <a:ext cx="304989" cy="304989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4572000" y="2952750"/>
            <a:ext cx="3505200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defTabSz="365125">
              <a:defRPr/>
            </a:pPr>
            <a:r>
              <a:rPr lang="en-US" sz="1200" b="1" dirty="0" smtClean="0">
                <a:latin typeface="Calibri"/>
                <a:cs typeface="Calibri"/>
                <a:sym typeface="ArialUnicodeMS" charset="0"/>
              </a:rPr>
              <a:t>Multi-Region</a:t>
            </a:r>
          </a:p>
          <a:p>
            <a:pPr defTabSz="365125">
              <a:defRPr/>
            </a:pPr>
            <a:r>
              <a:rPr lang="en-US" sz="1200" dirty="0" smtClean="0">
                <a:latin typeface="Calibri"/>
                <a:cs typeface="Calibri"/>
                <a:sym typeface="ArialUnicodeMS" charset="0"/>
              </a:rPr>
              <a:t>Distributed  </a:t>
            </a:r>
            <a:r>
              <a:rPr lang="en-US" sz="1200" dirty="0">
                <a:latin typeface="Calibri"/>
                <a:cs typeface="Calibri"/>
                <a:sym typeface="ArialUnicodeMS" charset="0"/>
              </a:rPr>
              <a:t>data centers are “as-unique-as-possible”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4800" y="2952750"/>
            <a:ext cx="3505200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defTabSz="365125">
              <a:defRPr/>
            </a:pPr>
            <a:r>
              <a:rPr lang="en-US" sz="1200" b="1" dirty="0" smtClean="0">
                <a:latin typeface="Calibri"/>
                <a:cs typeface="Calibri"/>
                <a:sym typeface="ArialUnicodeMS" charset="0"/>
              </a:rPr>
              <a:t>Small Cluster</a:t>
            </a:r>
          </a:p>
          <a:p>
            <a:pPr defTabSz="365125">
              <a:defRPr/>
            </a:pPr>
            <a:r>
              <a:rPr lang="en-US" sz="1200" dirty="0">
                <a:latin typeface="Calibri"/>
                <a:cs typeface="Calibri"/>
                <a:sym typeface="ArialUnicodeMS" charset="0"/>
              </a:rPr>
              <a:t>Storage Nodes are “as-unique-as-possible”</a:t>
            </a:r>
            <a:endParaRPr lang="en-US" sz="1200" dirty="0">
              <a:latin typeface="Calibri"/>
              <a:cs typeface="Calibri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682001" y="3419463"/>
            <a:ext cx="2799544" cy="1497312"/>
            <a:chOff x="4648200" y="2744787"/>
            <a:chExt cx="4419600" cy="2363787"/>
          </a:xfrm>
        </p:grpSpPr>
        <p:pic>
          <p:nvPicPr>
            <p:cNvPr id="128" name="Picture 30" descr="global_map.pdf"/>
            <p:cNvPicPr>
              <a:picLocks noChangeAspect="1"/>
            </p:cNvPicPr>
            <p:nvPr/>
          </p:nvPicPr>
          <p:blipFill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744787"/>
              <a:ext cx="4419600" cy="2363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9" name="AutoShape 31"/>
            <p:cNvSpPr>
              <a:spLocks/>
            </p:cNvSpPr>
            <p:nvPr/>
          </p:nvSpPr>
          <p:spPr bwMode="auto">
            <a:xfrm>
              <a:off x="5200650" y="3636962"/>
              <a:ext cx="265113" cy="184150"/>
            </a:xfrm>
            <a:custGeom>
              <a:avLst/>
              <a:gdLst>
                <a:gd name="T0" fmla="*/ 10800 w 21600"/>
                <a:gd name="T1" fmla="+- 0 13941 6282"/>
                <a:gd name="T2" fmla="*/ 13941 h 15318"/>
                <a:gd name="T3" fmla="*/ 10800 w 21600"/>
                <a:gd name="T4" fmla="+- 0 13941 6282"/>
                <a:gd name="T5" fmla="*/ 13941 h 15318"/>
                <a:gd name="T6" fmla="*/ 10800 w 21600"/>
                <a:gd name="T7" fmla="+- 0 13941 6282"/>
                <a:gd name="T8" fmla="*/ 13941 h 15318"/>
                <a:gd name="T9" fmla="*/ 10800 w 21600"/>
                <a:gd name="T10" fmla="+- 0 13941 6282"/>
                <a:gd name="T11" fmla="*/ 13941 h 1531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5318">
                  <a:moveTo>
                    <a:pt x="0" y="1284"/>
                  </a:moveTo>
                  <a:cubicBezTo>
                    <a:pt x="0" y="1284"/>
                    <a:pt x="12081" y="-6282"/>
                    <a:pt x="21599" y="15318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34" tIns="2234" rIns="2234" bIns="2234" anchor="ctr"/>
            <a:lstStyle/>
            <a:p>
              <a:pPr defTabSz="466725">
                <a:defRPr/>
              </a:pPr>
              <a:endParaRPr lang="en-US" sz="3200" dirty="0">
                <a:latin typeface="ArialUnicodeMS" charset="0"/>
                <a:cs typeface="ArialUnicodeMS" charset="0"/>
                <a:sym typeface="ArialUnicodeMS" charset="0"/>
              </a:endParaRPr>
            </a:p>
          </p:txBody>
        </p:sp>
        <p:sp>
          <p:nvSpPr>
            <p:cNvPr id="130" name="AutoShape 32"/>
            <p:cNvSpPr>
              <a:spLocks/>
            </p:cNvSpPr>
            <p:nvPr/>
          </p:nvSpPr>
          <p:spPr bwMode="auto">
            <a:xfrm>
              <a:off x="5508625" y="3751262"/>
              <a:ext cx="1214438" cy="165100"/>
            </a:xfrm>
            <a:custGeom>
              <a:avLst/>
              <a:gdLst>
                <a:gd name="T0" fmla="*/ 10800 w 21600"/>
                <a:gd name="T1" fmla="*/ 7621 h 15242"/>
                <a:gd name="T2" fmla="*/ 10800 w 21600"/>
                <a:gd name="T3" fmla="*/ 7621 h 15242"/>
                <a:gd name="T4" fmla="*/ 10800 w 21600"/>
                <a:gd name="T5" fmla="*/ 7621 h 15242"/>
                <a:gd name="T6" fmla="*/ 10800 w 21600"/>
                <a:gd name="T7" fmla="*/ 7621 h 15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15242">
                  <a:moveTo>
                    <a:pt x="0" y="13913"/>
                  </a:moveTo>
                  <a:cubicBezTo>
                    <a:pt x="0" y="13913"/>
                    <a:pt x="6937" y="21600"/>
                    <a:pt x="21599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234" tIns="2234" rIns="2234" bIns="2234" anchor="ctr"/>
            <a:lstStyle/>
            <a:p>
              <a:pPr defTabSz="466725">
                <a:defRPr/>
              </a:pPr>
              <a:endParaRPr lang="en-US" sz="3200" dirty="0">
                <a:latin typeface="ArialUnicodeMS" charset="0"/>
                <a:cs typeface="ArialUnicodeMS" charset="0"/>
                <a:sym typeface="ArialUnicodeMS" charset="0"/>
              </a:endParaRPr>
            </a:p>
          </p:txBody>
        </p:sp>
        <p:pic>
          <p:nvPicPr>
            <p:cNvPr id="131" name="Picture 33" descr="SS_interim_icon_27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38" y="3519487"/>
              <a:ext cx="201612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2" name="Picture 34" descr="SS_interim_icon_27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213" y="3759199"/>
              <a:ext cx="201612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3" name="Picture 35" descr="SS_interim_icon_27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5" y="3622674"/>
              <a:ext cx="20002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34" name="Rectangle 133"/>
          <p:cNvSpPr/>
          <p:nvPr/>
        </p:nvSpPr>
        <p:spPr bwMode="auto">
          <a:xfrm>
            <a:off x="381000" y="3486151"/>
            <a:ext cx="1165000" cy="381001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35" name="Picture 134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8" y="3490907"/>
            <a:ext cx="362171" cy="362171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 bwMode="auto">
          <a:xfrm>
            <a:off x="1600200" y="3486152"/>
            <a:ext cx="1165000" cy="381001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39" name="Picture 138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4" y="3490908"/>
            <a:ext cx="362171" cy="362171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 bwMode="auto">
          <a:xfrm>
            <a:off x="381000" y="3929664"/>
            <a:ext cx="1165000" cy="381001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41" name="Picture 140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4" y="3934420"/>
            <a:ext cx="362171" cy="362171"/>
          </a:xfrm>
          <a:prstGeom prst="rect">
            <a:avLst/>
          </a:prstGeom>
        </p:spPr>
      </p:pic>
      <p:sp>
        <p:nvSpPr>
          <p:cNvPr id="144" name="Rectangle 143"/>
          <p:cNvSpPr/>
          <p:nvPr/>
        </p:nvSpPr>
        <p:spPr bwMode="auto">
          <a:xfrm>
            <a:off x="1600765" y="3929664"/>
            <a:ext cx="1165000" cy="381001"/>
          </a:xfrm>
          <a:prstGeom prst="rect">
            <a:avLst/>
          </a:prstGeom>
          <a:noFill/>
          <a:ln w="25400" cap="flat" cmpd="sng" algn="ctr">
            <a:solidFill>
              <a:srgbClr val="AEAF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45" name="Picture 144" descr="large_objec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53" y="3934420"/>
            <a:ext cx="362171" cy="362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889" y="4577277"/>
            <a:ext cx="40046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FAQ: can we run only 2 replicas</a:t>
            </a:r>
            <a:r>
              <a:rPr lang="en-US" sz="800" dirty="0" smtClean="0"/>
              <a:t>? Yes we can , but </a:t>
            </a:r>
            <a:r>
              <a:rPr lang="en-US" sz="800" u="sng" dirty="0" smtClean="0"/>
              <a:t>maintenance</a:t>
            </a:r>
            <a:r>
              <a:rPr lang="en-US" sz="800" dirty="0" smtClean="0"/>
              <a:t> / </a:t>
            </a:r>
            <a:r>
              <a:rPr lang="en-US" sz="800" u="sng" dirty="0" smtClean="0"/>
              <a:t>quorum</a:t>
            </a:r>
            <a:endParaRPr lang="en-US" sz="800" u="sng" dirty="0"/>
          </a:p>
        </p:txBody>
      </p:sp>
    </p:spTree>
    <p:extLst>
      <p:ext uri="{BB962C8B-B14F-4D97-AF65-F5344CB8AC3E}">
        <p14:creationId xmlns:p14="http://schemas.microsoft.com/office/powerpoint/2010/main" val="32849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</a:t>
            </a:r>
            <a:r>
              <a:rPr lang="en-US" dirty="0" smtClean="0"/>
              <a:t>Why does Swift look so familiar?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Common foundations meant we could </a:t>
            </a:r>
            <a:r>
              <a:rPr lang="en-US" b="1" dirty="0" smtClean="0"/>
              <a:t>leverage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Ops staff </a:t>
            </a:r>
            <a:r>
              <a:rPr lang="en-US" sz="1600" dirty="0" smtClean="0"/>
              <a:t>expertise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Existing applications and best </a:t>
            </a:r>
            <a:r>
              <a:rPr lang="en-US" sz="1600" dirty="0" smtClean="0"/>
              <a:t>practices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Existing Troubleshooting tools (e.g. </a:t>
            </a:r>
            <a:r>
              <a:rPr lang="en-US" sz="1600" dirty="0" err="1"/>
              <a:t>wireshark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b="1" dirty="0"/>
              <a:t>Swift object storage building </a:t>
            </a:r>
            <a:r>
              <a:rPr lang="en-US" b="1" dirty="0" smtClean="0"/>
              <a:t>blocks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u="sng" dirty="0"/>
              <a:t>Linux, Python, &amp; </a:t>
            </a:r>
            <a:r>
              <a:rPr lang="en-US" sz="1600" u="sng" dirty="0" err="1"/>
              <a:t>rsync</a:t>
            </a:r>
            <a:r>
              <a:rPr lang="en-US" sz="1600" u="sng" dirty="0"/>
              <a:t> </a:t>
            </a:r>
            <a:r>
              <a:rPr lang="en-US" sz="1600" u="sng" dirty="0" smtClean="0"/>
              <a:t>foundation</a:t>
            </a:r>
            <a:endParaRPr lang="en-US" sz="1600" u="sng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Swift open source storage (written in Python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Compatible </a:t>
            </a:r>
            <a:r>
              <a:rPr lang="en-US" sz="1600" dirty="0" err="1"/>
              <a:t>filesystem</a:t>
            </a:r>
            <a:r>
              <a:rPr lang="en-US" sz="1600" dirty="0"/>
              <a:t> gateway (Linux / fuse mount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On commodity hardware with consumer </a:t>
            </a:r>
            <a:r>
              <a:rPr lang="en-US" sz="1600" dirty="0" smtClean="0"/>
              <a:t>drives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Managed by always up to date </a:t>
            </a:r>
            <a:r>
              <a:rPr lang="en-US" sz="1600" dirty="0" err="1"/>
              <a:t>SwiftStack</a:t>
            </a:r>
            <a:r>
              <a:rPr lang="en-US" sz="1600" dirty="0"/>
              <a:t> Controller installed in the </a:t>
            </a:r>
            <a:r>
              <a:rPr lang="en-US" sz="1600" dirty="0" smtClean="0"/>
              <a:t>cloud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b="1" dirty="0"/>
              <a:t>Hutch’s Scientific Computing / HPC building </a:t>
            </a:r>
            <a:r>
              <a:rPr lang="en-US" b="1" dirty="0" smtClean="0"/>
              <a:t>blocks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u="sng" dirty="0"/>
              <a:t>Linux, Python, &amp; </a:t>
            </a:r>
            <a:r>
              <a:rPr lang="en-US" sz="1600" u="sng" dirty="0" err="1"/>
              <a:t>rsync</a:t>
            </a:r>
            <a:r>
              <a:rPr lang="en-US" sz="1600" u="sng" dirty="0"/>
              <a:t> </a:t>
            </a:r>
            <a:r>
              <a:rPr lang="en-US" sz="1600" u="sng" dirty="0" smtClean="0"/>
              <a:t>foundation</a:t>
            </a:r>
            <a:endParaRPr lang="en-US" sz="1600" u="sng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Running on commodity hardware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1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NextGen</a:t>
            </a:r>
            <a:r>
              <a:rPr lang="en-US" dirty="0"/>
              <a:t> Storage  Architecture at the Hutch – Where Swift Fits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7" name="Picture 6" descr="NextGen-Storage-Architect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/>
          <a:stretch/>
        </p:blipFill>
        <p:spPr>
          <a:xfrm>
            <a:off x="1567853" y="666751"/>
            <a:ext cx="5975948" cy="40148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6174743" y="672302"/>
            <a:ext cx="773509" cy="398043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08170" y="4098928"/>
            <a:ext cx="71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alibri"/>
                <a:cs typeface="Calibri"/>
              </a:rPr>
              <a:t>$3/</a:t>
            </a: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TB/</a:t>
            </a:r>
            <a:b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Month</a:t>
            </a:r>
            <a:endParaRPr lang="en-US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8328" y="4098928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$40/TB/</a:t>
            </a:r>
            <a:b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Month</a:t>
            </a:r>
            <a:endParaRPr lang="en-US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8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What were the other options?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 err="1"/>
              <a:t>Gluster</a:t>
            </a:r>
            <a:r>
              <a:rPr lang="en-US" b="1" dirty="0"/>
              <a:t> </a:t>
            </a:r>
            <a:r>
              <a:rPr lang="en-US" b="1" dirty="0" smtClean="0"/>
              <a:t>FS </a:t>
            </a:r>
            <a:r>
              <a:rPr lang="en-US" b="1" dirty="0"/>
              <a:t>worked well for us as scratch </a:t>
            </a:r>
            <a:r>
              <a:rPr lang="en-US" b="1" dirty="0" smtClean="0"/>
              <a:t>file system </a:t>
            </a:r>
            <a:r>
              <a:rPr lang="en-US" b="1" dirty="0"/>
              <a:t>but: </a:t>
            </a:r>
            <a:endParaRPr lang="en-US" b="1" dirty="0" smtClean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Could </a:t>
            </a:r>
            <a:r>
              <a:rPr lang="en-US" sz="1600" dirty="0"/>
              <a:t>not find any proof of </a:t>
            </a:r>
            <a:r>
              <a:rPr lang="en-US" sz="1600" u="sng" dirty="0"/>
              <a:t>scalability</a:t>
            </a:r>
            <a:r>
              <a:rPr lang="en-US" sz="1600" dirty="0"/>
              <a:t> (&lt;</a:t>
            </a:r>
            <a:r>
              <a:rPr lang="en-US" sz="1600" dirty="0" smtClean="0"/>
              <a:t>1PB) </a:t>
            </a:r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Replication </a:t>
            </a:r>
            <a:r>
              <a:rPr lang="en-US" sz="1600" dirty="0"/>
              <a:t>features seem complex and not widely in use (e.g. web sites like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dirty="0" err="1"/>
              <a:t>GlusterFS</a:t>
            </a:r>
            <a:r>
              <a:rPr lang="en-US" sz="1600" dirty="0"/>
              <a:t> replication do's and don'ts</a:t>
            </a:r>
            <a:r>
              <a:rPr lang="en-US" sz="1600" dirty="0" smtClean="0"/>
              <a:t>”)</a:t>
            </a:r>
            <a:endParaRPr lang="en-US" sz="16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Need to manage some kind raid on the underlying storage box </a:t>
            </a:r>
          </a:p>
          <a:p>
            <a:pPr>
              <a:spcBef>
                <a:spcPts val="200"/>
              </a:spcBef>
            </a:pPr>
            <a:r>
              <a:rPr lang="en-US" b="1" dirty="0"/>
              <a:t>Looked at fully integrated and commercial HSM </a:t>
            </a:r>
            <a:r>
              <a:rPr lang="en-US" b="1" dirty="0" smtClean="0"/>
              <a:t>solutions</a:t>
            </a:r>
            <a:endParaRPr lang="en-US" b="1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Hierarchical Storage Management “file stubbing” can work but</a:t>
            </a:r>
            <a:r>
              <a:rPr lang="en-US" sz="1600" dirty="0" smtClean="0"/>
              <a:t>…</a:t>
            </a:r>
            <a:endParaRPr lang="en-US" sz="16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Peers warned of too much management and </a:t>
            </a:r>
            <a:r>
              <a:rPr lang="en-US" sz="1600" u="sng" dirty="0"/>
              <a:t>unpredictable</a:t>
            </a:r>
            <a:r>
              <a:rPr lang="en-US" sz="1600" dirty="0"/>
              <a:t> performance at </a:t>
            </a:r>
            <a:r>
              <a:rPr lang="en-US" sz="1600" dirty="0" smtClean="0"/>
              <a:t>times</a:t>
            </a:r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dirty="0" smtClean="0"/>
              <a:t>Many require </a:t>
            </a:r>
            <a:r>
              <a:rPr lang="en-US" sz="1600" u="sng" dirty="0" smtClean="0"/>
              <a:t>forklift</a:t>
            </a:r>
            <a:r>
              <a:rPr lang="en-US" sz="1600" dirty="0" smtClean="0"/>
              <a:t> upgrades at some point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b="1" dirty="0"/>
              <a:t>Plus reviewed  a number of commercial object storage vendors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but </a:t>
            </a:r>
            <a:r>
              <a:rPr lang="en-US" b="1" dirty="0"/>
              <a:t>didn’t meet cost/access requirements </a:t>
            </a:r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600" u="sng" dirty="0" smtClean="0"/>
              <a:t>Erasure </a:t>
            </a:r>
            <a:r>
              <a:rPr lang="en-US" sz="1600" u="sng" dirty="0"/>
              <a:t>coding </a:t>
            </a:r>
            <a:r>
              <a:rPr lang="en-US" sz="1600" dirty="0"/>
              <a:t>is less effective if you sustain a datacenter drop-out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Economy File Project – how Swift compares to other OSS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Economy File Project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82787"/>
              </p:ext>
            </p:extLst>
          </p:nvPr>
        </p:nvGraphicFramePr>
        <p:xfrm>
          <a:off x="334621" y="1143001"/>
          <a:ext cx="8469881" cy="2966280"/>
        </p:xfrm>
        <a:graphic>
          <a:graphicData uri="http://schemas.openxmlformats.org/drawingml/2006/table">
            <a:tbl>
              <a:tblPr/>
              <a:tblGrid>
                <a:gridCol w="2179983"/>
                <a:gridCol w="2057400"/>
                <a:gridCol w="2133600"/>
                <a:gridCol w="209889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  <a:sym typeface="Effra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Swift *)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/>
                          <a:cs typeface="Calibri"/>
                        </a:rPr>
                        <a:t>Ceph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/>
                          <a:cs typeface="Calibri"/>
                        </a:rPr>
                        <a:t>Gluster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</a:tr>
              <a:tr h="5262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Founded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2010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2007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2005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2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Language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Python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C++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2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Lines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of Code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72000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524000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798000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Contributors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in 12 </a:t>
                      </a:r>
                      <a:r>
                        <a:rPr lang="en-US" sz="1600" b="1" baseline="0" dirty="0" err="1" smtClean="0">
                          <a:latin typeface="Calibri"/>
                          <a:cs typeface="Calibri"/>
                        </a:rPr>
                        <a:t>mo</a:t>
                      </a:r>
                      <a:endParaRPr lang="en-US" sz="1600" b="1" dirty="0" smtClean="0">
                        <a:latin typeface="Calibri"/>
                        <a:cs typeface="Calibri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87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126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73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200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Commits / month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100+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500+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100+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66667" y="4095750"/>
            <a:ext cx="18373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solidFill>
                  <a:prstClr val="black"/>
                </a:solidFill>
                <a:latin typeface="Calibri"/>
                <a:cs typeface="Calibri"/>
              </a:rPr>
              <a:t>*) without CIFS/NFS gateway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161228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  <a:cs typeface="Calibri"/>
              </a:rPr>
              <a:t>Is a young and lean code base a benefit?</a:t>
            </a:r>
          </a:p>
        </p:txBody>
      </p:sp>
    </p:spTree>
    <p:extLst>
      <p:ext uri="{BB962C8B-B14F-4D97-AF65-F5344CB8AC3E}">
        <p14:creationId xmlns:p14="http://schemas.microsoft.com/office/powerpoint/2010/main" val="2508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not in the public cloud?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sz="2100" b="1" dirty="0"/>
              <a:t>Still uncertainties with storing genomic data in public cloud</a:t>
            </a:r>
            <a:r>
              <a:rPr lang="en-US" sz="2100" b="1" dirty="0" smtClean="0"/>
              <a:t>…</a:t>
            </a:r>
          </a:p>
          <a:p>
            <a:pPr marL="857250" lvl="1">
              <a:spcBef>
                <a:spcPts val="100"/>
              </a:spcBef>
            </a:pPr>
            <a:r>
              <a:rPr lang="en-US" dirty="0" smtClean="0"/>
              <a:t>NIH </a:t>
            </a:r>
            <a:r>
              <a:rPr lang="en-US" dirty="0"/>
              <a:t>policies and </a:t>
            </a:r>
            <a:r>
              <a:rPr lang="en-US" u="sng" dirty="0"/>
              <a:t>fuzziness</a:t>
            </a:r>
            <a:r>
              <a:rPr lang="en-US" dirty="0"/>
              <a:t> – what is really ok</a:t>
            </a:r>
            <a:r>
              <a:rPr lang="en-US" dirty="0" smtClean="0"/>
              <a:t>?</a:t>
            </a:r>
            <a:endParaRPr lang="en-US" dirty="0"/>
          </a:p>
          <a:p>
            <a:pPr marL="1143000" lvl="2">
              <a:spcBef>
                <a:spcPts val="100"/>
              </a:spcBef>
            </a:pPr>
            <a:r>
              <a:rPr lang="en-US" dirty="0"/>
              <a:t>Genomic data must be secure to protect research </a:t>
            </a:r>
            <a:r>
              <a:rPr lang="en-US" dirty="0" smtClean="0"/>
              <a:t>participants</a:t>
            </a:r>
            <a:endParaRPr lang="en-US" dirty="0"/>
          </a:p>
          <a:p>
            <a:pPr marL="1143000" lvl="2">
              <a:spcBef>
                <a:spcPts val="100"/>
              </a:spcBef>
            </a:pPr>
            <a:r>
              <a:rPr lang="en-US" dirty="0"/>
              <a:t>Desire to audit data access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which only AWS provides?</a:t>
            </a:r>
            <a:r>
              <a:rPr lang="en-US" dirty="0" smtClean="0"/>
              <a:t>)</a:t>
            </a:r>
            <a:endParaRPr lang="en-US" dirty="0"/>
          </a:p>
          <a:p>
            <a:pPr marL="857250" lvl="1">
              <a:spcBef>
                <a:spcPts val="100"/>
              </a:spcBef>
            </a:pPr>
            <a:r>
              <a:rPr lang="en-US" dirty="0"/>
              <a:t>All our compute is still local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100" b="1" dirty="0"/>
              <a:t>But prepared for future migration</a:t>
            </a:r>
          </a:p>
          <a:p>
            <a:pPr lvl="1"/>
            <a:r>
              <a:rPr lang="en-US" dirty="0"/>
              <a:t>Swift has S3 API (e.g. </a:t>
            </a:r>
            <a:r>
              <a:rPr lang="en-US" dirty="0" err="1" smtClean="0"/>
              <a:t>boto</a:t>
            </a:r>
            <a:r>
              <a:rPr lang="en-US" dirty="0" smtClean="0"/>
              <a:t>, galaxy)</a:t>
            </a:r>
            <a:endParaRPr lang="en-US" dirty="0"/>
          </a:p>
          <a:p>
            <a:pPr lvl="1"/>
            <a:r>
              <a:rPr lang="en-US" dirty="0"/>
              <a:t>Programmers can develop cloud compatible apps today</a:t>
            </a:r>
          </a:p>
          <a:p>
            <a:pPr lvl="1"/>
            <a:r>
              <a:rPr lang="en-US" dirty="0"/>
              <a:t>No big forklift upgrades prior migration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26" y="3257551"/>
            <a:ext cx="1629427" cy="651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593" y="3197626"/>
            <a:ext cx="1425748" cy="6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at Fred Hutch, Seattle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72728"/>
            <a:ext cx="4152900" cy="479822"/>
          </a:xfrm>
        </p:spPr>
        <p:txBody>
          <a:bodyPr/>
          <a:lstStyle/>
          <a:p>
            <a:r>
              <a:rPr lang="en-US" dirty="0">
                <a:cs typeface="Calibri"/>
              </a:rPr>
              <a:t>What we’ll cover</a:t>
            </a:r>
            <a:r>
              <a:rPr lang="en-US" dirty="0" smtClean="0">
                <a:cs typeface="Calibri"/>
              </a:rPr>
              <a:t>:</a:t>
            </a:r>
            <a:endParaRPr lang="en-US" dirty="0"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u="sng" dirty="0" smtClean="0"/>
              <a:t>Who </a:t>
            </a:r>
            <a:r>
              <a:rPr lang="en-US" sz="2000" dirty="0" smtClean="0"/>
              <a:t>we </a:t>
            </a:r>
            <a:r>
              <a:rPr lang="en-US" sz="2000" dirty="0"/>
              <a:t>are and what we </a:t>
            </a:r>
            <a:r>
              <a:rPr lang="en-US" sz="2000" dirty="0" smtClean="0"/>
              <a:t>do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u="sng" dirty="0"/>
              <a:t>Why</a:t>
            </a:r>
            <a:r>
              <a:rPr lang="en-US" sz="2000" dirty="0"/>
              <a:t> did we do it – requirements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project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What </a:t>
            </a:r>
            <a:r>
              <a:rPr lang="en-US" sz="2000" u="sng" dirty="0"/>
              <a:t>else</a:t>
            </a:r>
            <a:r>
              <a:rPr lang="en-US" sz="2000" dirty="0"/>
              <a:t> we tried </a:t>
            </a:r>
            <a:r>
              <a:rPr lang="en-US" sz="2000" dirty="0" smtClean="0"/>
              <a:t>first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What we </a:t>
            </a:r>
            <a:r>
              <a:rPr lang="en-US" sz="2000" u="sng" dirty="0"/>
              <a:t>deployed</a:t>
            </a:r>
            <a:r>
              <a:rPr lang="en-US" sz="2000" dirty="0"/>
              <a:t> – architecture, software, </a:t>
            </a:r>
            <a:r>
              <a:rPr lang="en-US" sz="2000" dirty="0" smtClean="0"/>
              <a:t>hardware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do we </a:t>
            </a:r>
            <a:r>
              <a:rPr lang="en-US" sz="2000" u="sng" dirty="0" smtClean="0"/>
              <a:t>manage</a:t>
            </a:r>
            <a:r>
              <a:rPr lang="en-US" sz="2000" dirty="0" smtClean="0"/>
              <a:t> it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did it </a:t>
            </a:r>
            <a:r>
              <a:rPr lang="en-US" sz="2000" u="sng" dirty="0"/>
              <a:t>cost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How well </a:t>
            </a:r>
            <a:r>
              <a:rPr lang="en-US" sz="2000" u="sng" dirty="0"/>
              <a:t>does it work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What was the </a:t>
            </a:r>
            <a:r>
              <a:rPr lang="en-US" sz="2000" u="sng" dirty="0" smtClean="0"/>
              <a:t>timeline</a:t>
            </a:r>
            <a:endParaRPr lang="en-US" sz="2000" u="sng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What </a:t>
            </a:r>
            <a:r>
              <a:rPr lang="en-US" sz="2000" dirty="0" smtClean="0"/>
              <a:t>we </a:t>
            </a:r>
            <a:r>
              <a:rPr lang="en-US" sz="2000" u="sng" dirty="0"/>
              <a:t>learned</a:t>
            </a:r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not in the public cloud?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</a:pPr>
            <a:r>
              <a:rPr lang="en-US" b="1" dirty="0"/>
              <a:t>Costs and perception are changing</a:t>
            </a:r>
            <a:r>
              <a:rPr lang="en-US" b="1" dirty="0" smtClean="0"/>
              <a:t>…</a:t>
            </a:r>
            <a:endParaRPr lang="en-US" b="1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sz="1600" dirty="0"/>
              <a:t>Amazon and Google just dropped storage prices </a:t>
            </a:r>
            <a:r>
              <a:rPr lang="en-US" sz="1600" dirty="0" smtClean="0"/>
              <a:t>significantly</a:t>
            </a:r>
            <a:endParaRPr lang="en-US" sz="1600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sz="1600" dirty="0"/>
              <a:t>Cheap compared to high performance NAS tier at </a:t>
            </a:r>
            <a:br>
              <a:rPr lang="en-US" sz="1600" dirty="0"/>
            </a:br>
            <a:r>
              <a:rPr lang="en-US" sz="1600" dirty="0"/>
              <a:t>$40-60 /TB/</a:t>
            </a:r>
            <a:r>
              <a:rPr lang="en-US" sz="1600" dirty="0" smtClean="0"/>
              <a:t>month</a:t>
            </a:r>
            <a:endParaRPr lang="en-US" sz="1600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sz="1600" dirty="0"/>
              <a:t>But you still need a fast </a:t>
            </a:r>
            <a:r>
              <a:rPr lang="en-US" sz="1600" dirty="0" smtClean="0"/>
              <a:t>POSIX </a:t>
            </a:r>
            <a:r>
              <a:rPr lang="en-US" sz="1600" dirty="0" err="1" smtClean="0"/>
              <a:t>fs</a:t>
            </a:r>
            <a:endParaRPr lang="en-US" sz="1600" dirty="0"/>
          </a:p>
          <a:p>
            <a:pPr>
              <a:spcBef>
                <a:spcPts val="100"/>
              </a:spcBef>
            </a:pPr>
            <a:endParaRPr lang="en-US" b="1" dirty="0" smtClean="0"/>
          </a:p>
          <a:p>
            <a:pPr>
              <a:spcBef>
                <a:spcPts val="100"/>
              </a:spcBef>
            </a:pPr>
            <a:r>
              <a:rPr lang="en-US" b="1" dirty="0" smtClean="0"/>
              <a:t>Swift </a:t>
            </a:r>
            <a:r>
              <a:rPr lang="en-US" b="1" dirty="0"/>
              <a:t>storage very low cost at only $13/TB/</a:t>
            </a:r>
            <a:r>
              <a:rPr lang="en-US" b="1" dirty="0" smtClean="0"/>
              <a:t>month</a:t>
            </a:r>
            <a:endParaRPr lang="en-US" b="1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sz="1600" dirty="0"/>
              <a:t>half the cost/TB of Amazon S3 or Google Cloud </a:t>
            </a:r>
            <a:r>
              <a:rPr lang="en-US" sz="1600" dirty="0" smtClean="0"/>
              <a:t>Storage</a:t>
            </a:r>
            <a:endParaRPr lang="en-US" sz="1600" dirty="0"/>
          </a:p>
          <a:p>
            <a:pPr>
              <a:spcBef>
                <a:spcPts val="100"/>
              </a:spcBef>
            </a:pPr>
            <a:endParaRPr lang="en-US" b="1" dirty="0" smtClean="0"/>
          </a:p>
          <a:p>
            <a:pPr>
              <a:spcBef>
                <a:spcPts val="100"/>
              </a:spcBef>
            </a:pPr>
            <a:r>
              <a:rPr lang="en-US" b="1" dirty="0" smtClean="0"/>
              <a:t>But </a:t>
            </a:r>
            <a:r>
              <a:rPr lang="en-US" b="1" dirty="0"/>
              <a:t>cloud will be chosen often because we need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/>
              <a:t>“Switzerland”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77001" y="1047751"/>
            <a:ext cx="2203695" cy="3141078"/>
            <a:chOff x="5989271" y="971550"/>
            <a:chExt cx="2203695" cy="3141078"/>
          </a:xfrm>
        </p:grpSpPr>
        <p:sp>
          <p:nvSpPr>
            <p:cNvPr id="10" name="Rectangle 9"/>
            <p:cNvSpPr/>
            <p:nvPr/>
          </p:nvSpPr>
          <p:spPr>
            <a:xfrm>
              <a:off x="6784705" y="971550"/>
              <a:ext cx="1394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800" b="1" dirty="0" smtClean="0">
                  <a:latin typeface="Calibri"/>
                  <a:cs typeface="Calibri"/>
                </a:rPr>
                <a:t>$/TB/Month</a:t>
              </a:r>
              <a:endParaRPr lang="en-US" sz="1800" b="1" dirty="0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19800" y="1276350"/>
              <a:ext cx="304800" cy="25908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29400" y="2105406"/>
              <a:ext cx="304800" cy="1761744"/>
            </a:xfrm>
            <a:prstGeom prst="rect">
              <a:avLst/>
            </a:prstGeom>
            <a:solidFill>
              <a:srgbClr val="8CB1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239000" y="2312670"/>
              <a:ext cx="304800" cy="155448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848600" y="3038094"/>
              <a:ext cx="304800" cy="829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89271" y="3943350"/>
              <a:ext cx="38100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NAS</a:t>
              </a:r>
              <a:endParaRPr lang="en-US" sz="1100" b="1" dirty="0">
                <a:latin typeface="Calibri"/>
                <a:cs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86280" y="3943351"/>
              <a:ext cx="60032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Amazon</a:t>
              </a:r>
              <a:endParaRPr lang="en-US" sz="1100" b="1" dirty="0">
                <a:latin typeface="Calibri"/>
                <a:cs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89532" y="3943351"/>
              <a:ext cx="606668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Google</a:t>
              </a:r>
              <a:endParaRPr lang="en-US" sz="1100" b="1" dirty="0">
                <a:latin typeface="Calibri"/>
                <a:cs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1966" y="3943350"/>
              <a:ext cx="38100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Swift</a:t>
              </a:r>
              <a:endParaRPr lang="en-US" sz="1100" b="1" dirty="0">
                <a:latin typeface="Calibri"/>
                <a:cs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89271" y="1047750"/>
              <a:ext cx="38100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40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86280" y="1885950"/>
              <a:ext cx="60032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27</a:t>
              </a:r>
              <a:endParaRPr lang="en-US" sz="1100" b="1" dirty="0">
                <a:latin typeface="Calibri"/>
                <a:cs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89532" y="2114550"/>
              <a:ext cx="606668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25</a:t>
              </a:r>
              <a:endParaRPr lang="en-US" sz="1100" b="1" dirty="0">
                <a:latin typeface="Calibri"/>
                <a:cs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11966" y="2849198"/>
              <a:ext cx="38100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 smtClean="0">
                  <a:latin typeface="Calibri"/>
                  <a:cs typeface="Calibri"/>
                </a:rPr>
                <a:t>13</a:t>
              </a:r>
              <a:endParaRPr lang="en-US" sz="1100" b="1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What we deployed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95351"/>
            <a:ext cx="8521700" cy="3764756"/>
          </a:xfrm>
        </p:spPr>
        <p:txBody>
          <a:bodyPr/>
          <a:lstStyle/>
          <a:p>
            <a:r>
              <a:rPr lang="en-US" sz="2000" dirty="0"/>
              <a:t>Setup three zones in Swift for durability</a:t>
            </a:r>
          </a:p>
          <a:p>
            <a:pPr lvl="1"/>
            <a:r>
              <a:rPr lang="en-US" sz="1400" u="sng" dirty="0"/>
              <a:t>One zone per datacenter </a:t>
            </a:r>
            <a:r>
              <a:rPr lang="en-US" sz="1400" dirty="0"/>
              <a:t>/ building redundancy and durability</a:t>
            </a:r>
          </a:p>
          <a:p>
            <a:r>
              <a:rPr lang="en-US" sz="2000" dirty="0"/>
              <a:t>Swift Storage Nodes</a:t>
            </a:r>
          </a:p>
          <a:p>
            <a:pPr lvl="1"/>
            <a:r>
              <a:rPr lang="en-US" sz="1400" dirty="0"/>
              <a:t>Two in each zone –Swift Proxy Nodes</a:t>
            </a:r>
          </a:p>
          <a:p>
            <a:pPr lvl="1"/>
            <a:r>
              <a:rPr lang="en-US" sz="1400" dirty="0"/>
              <a:t>Two proxy nodes initially – will scale based on traffic</a:t>
            </a:r>
          </a:p>
          <a:p>
            <a:r>
              <a:rPr lang="en-US" sz="2000" dirty="0"/>
              <a:t>SwiftStack Management Node</a:t>
            </a:r>
          </a:p>
          <a:p>
            <a:pPr lvl="1"/>
            <a:r>
              <a:rPr lang="en-US" sz="1400" dirty="0"/>
              <a:t>Management only, not in path of user’s storage requests</a:t>
            </a:r>
          </a:p>
          <a:p>
            <a:pPr lvl="1"/>
            <a:r>
              <a:rPr lang="en-US" sz="1400" u="sng" dirty="0"/>
              <a:t>Management node in the cloud</a:t>
            </a:r>
            <a:r>
              <a:rPr lang="en-US" sz="1400" dirty="0"/>
              <a:t>, local install optional</a:t>
            </a:r>
          </a:p>
          <a:p>
            <a:r>
              <a:rPr lang="en-US" sz="2000" dirty="0" err="1"/>
              <a:t>Filesystem</a:t>
            </a:r>
            <a:r>
              <a:rPr lang="en-US" sz="2000" dirty="0"/>
              <a:t> gateway in one zone</a:t>
            </a:r>
          </a:p>
          <a:p>
            <a:pPr lvl="1"/>
            <a:r>
              <a:rPr lang="en-US" sz="1400" dirty="0"/>
              <a:t>Only one initially – currently the only single point of failure</a:t>
            </a:r>
          </a:p>
          <a:p>
            <a:r>
              <a:rPr lang="en-US" sz="2000" dirty="0"/>
              <a:t>Initial deployment easily scaled/reconfigured with SwiftStack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2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Hutch Campus &amp; storage resiliency from 3 zones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38" y="645528"/>
            <a:ext cx="5452662" cy="414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Architecture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1334" y="232436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 err="1" smtClean="0"/>
          </a:p>
        </p:txBody>
      </p:sp>
      <p:pic>
        <p:nvPicPr>
          <p:cNvPr id="84" name="Picture 83" descr="3-sites-1-reg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42952"/>
            <a:ext cx="5867400" cy="41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Swift Storage Nodes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4273" y="830506"/>
            <a:ext cx="5013531" cy="3798644"/>
          </a:xfrm>
        </p:spPr>
        <p:txBody>
          <a:bodyPr/>
          <a:lstStyle/>
          <a:p>
            <a:r>
              <a:rPr lang="en-US" sz="1800" b="1" dirty="0" err="1"/>
              <a:t>Supermicro</a:t>
            </a:r>
            <a:r>
              <a:rPr lang="en-US" sz="1800" b="1" dirty="0"/>
              <a:t> SC847 4U Chassis – configured by Silicon Mechanics</a:t>
            </a:r>
          </a:p>
          <a:p>
            <a:pPr lvl="1"/>
            <a:r>
              <a:rPr lang="en-US" sz="1600" dirty="0"/>
              <a:t>144TB raw capacity (~130TiB usable)</a:t>
            </a:r>
          </a:p>
          <a:p>
            <a:pPr lvl="2"/>
            <a:r>
              <a:rPr lang="en-US" sz="1600" dirty="0"/>
              <a:t>No RAID controllers &amp; no storage lost to RAID</a:t>
            </a:r>
          </a:p>
          <a:p>
            <a:pPr lvl="2"/>
            <a:r>
              <a:rPr lang="en-US" sz="1600" dirty="0"/>
              <a:t>36 x 4TB 3.5” Seagate </a:t>
            </a:r>
            <a:r>
              <a:rPr lang="en-US" sz="1600" u="sng" dirty="0"/>
              <a:t>SATA desktop drives </a:t>
            </a:r>
            <a:r>
              <a:rPr lang="en-US" sz="1600" dirty="0"/>
              <a:t>(24 front, 12 back)</a:t>
            </a:r>
          </a:p>
          <a:p>
            <a:pPr lvl="2"/>
            <a:r>
              <a:rPr lang="en-US" sz="1600" dirty="0"/>
              <a:t>2 x 120GB SSDs (OS + metadata)</a:t>
            </a:r>
          </a:p>
          <a:p>
            <a:pPr lvl="1"/>
            <a:r>
              <a:rPr lang="en-US" sz="1600" dirty="0"/>
              <a:t>10Gb Base-T connectivity</a:t>
            </a:r>
          </a:p>
          <a:p>
            <a:pPr lvl="1"/>
            <a:r>
              <a:rPr lang="en-US" sz="1600" dirty="0"/>
              <a:t>Two Intel Xeon E5 CPUs and 64 GB RAM</a:t>
            </a:r>
          </a:p>
          <a:p>
            <a:pPr lvl="1"/>
            <a:r>
              <a:rPr lang="en-US" sz="1600" dirty="0"/>
              <a:t>$13,239 each + tax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4" descr="Double-Sided Storage Solutions from Super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73" y="2495550"/>
            <a:ext cx="413926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Swift Storage Nodes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2" y="895351"/>
            <a:ext cx="5105398" cy="3764756"/>
          </a:xfrm>
        </p:spPr>
        <p:txBody>
          <a:bodyPr/>
          <a:lstStyle/>
          <a:p>
            <a:r>
              <a:rPr lang="en-US" sz="1800" b="1" dirty="0"/>
              <a:t>What grade of drive</a:t>
            </a:r>
            <a:r>
              <a:rPr lang="en-US" sz="1800" b="1" dirty="0" smtClean="0"/>
              <a:t>?</a:t>
            </a:r>
            <a:endParaRPr lang="en-US" sz="1800" b="1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Use consumer vs. enterprise grade drives to save cost</a:t>
            </a:r>
            <a:r>
              <a:rPr lang="en-US" sz="1600" dirty="0" smtClean="0"/>
              <a:t>?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But how long will consumer grade drives live 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Open question, but </a:t>
            </a:r>
            <a:r>
              <a:rPr lang="en-US" sz="1600" dirty="0" err="1"/>
              <a:t>Blackblaze</a:t>
            </a:r>
            <a:r>
              <a:rPr lang="en-US" sz="1600" dirty="0"/>
              <a:t> thinks a median of </a:t>
            </a:r>
            <a:r>
              <a:rPr lang="en-US" sz="1600" dirty="0" smtClean="0"/>
              <a:t>6 </a:t>
            </a:r>
            <a:r>
              <a:rPr lang="en-US" sz="1600" dirty="0"/>
              <a:t>years isn’t bad at all </a:t>
            </a:r>
            <a:endParaRPr lang="en-US" sz="1600" dirty="0" smtClean="0"/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What’s the server lifecycle?</a:t>
            </a:r>
            <a:endParaRPr lang="en-US" sz="1600" dirty="0"/>
          </a:p>
          <a:p>
            <a:r>
              <a:rPr lang="en-US" sz="1800" b="1" dirty="0"/>
              <a:t>And how to replace them</a:t>
            </a:r>
            <a:r>
              <a:rPr lang="en-US" sz="1800" b="1" dirty="0" smtClean="0"/>
              <a:t>?</a:t>
            </a:r>
            <a:endParaRPr lang="en-US" sz="1800" b="1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Est. 20 drives/</a:t>
            </a:r>
            <a:r>
              <a:rPr lang="en-US" sz="1600" dirty="0" err="1"/>
              <a:t>mo</a:t>
            </a:r>
            <a:r>
              <a:rPr lang="en-US" sz="1600" dirty="0"/>
              <a:t> will fail (in 3 </a:t>
            </a:r>
            <a:r>
              <a:rPr lang="en-US" sz="1600" dirty="0" err="1"/>
              <a:t>P</a:t>
            </a:r>
            <a:r>
              <a:rPr lang="en-US" sz="1600" dirty="0" err="1" smtClean="0"/>
              <a:t>iB</a:t>
            </a:r>
            <a:r>
              <a:rPr lang="en-US" sz="1600" dirty="0" smtClean="0"/>
              <a:t> </a:t>
            </a:r>
            <a:r>
              <a:rPr lang="en-US" sz="1600" dirty="0"/>
              <a:t>system) so 1 fails per </a:t>
            </a:r>
            <a:r>
              <a:rPr lang="en-US" sz="1600" dirty="0" smtClean="0"/>
              <a:t>day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eplace </a:t>
            </a:r>
            <a:r>
              <a:rPr lang="en-US" sz="1600" dirty="0"/>
              <a:t>failed drives every day or just once a month</a:t>
            </a:r>
            <a:r>
              <a:rPr lang="en-US" sz="16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With a </a:t>
            </a:r>
            <a:r>
              <a:rPr lang="en-US" sz="1600" u="sng" dirty="0" smtClean="0"/>
              <a:t>bigger</a:t>
            </a:r>
            <a:r>
              <a:rPr lang="en-US" sz="1600" dirty="0" smtClean="0"/>
              <a:t> drive?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04" y="438150"/>
            <a:ext cx="320320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Networking Components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2" y="1097758"/>
            <a:ext cx="5867398" cy="3764756"/>
          </a:xfrm>
        </p:spPr>
        <p:txBody>
          <a:bodyPr/>
          <a:lstStyle/>
          <a:p>
            <a:r>
              <a:rPr lang="fr-FR" b="1" dirty="0"/>
              <a:t>NETGEAR PROSAFE XS712T </a:t>
            </a:r>
          </a:p>
          <a:p>
            <a:pPr marL="342900" indent="-342900">
              <a:buFont typeface="Arial"/>
              <a:buChar char="•"/>
            </a:pPr>
            <a:r>
              <a:rPr lang="fr-FR" sz="1800" dirty="0"/>
              <a:t>12 ports 10Gb Base-</a:t>
            </a:r>
            <a:r>
              <a:rPr lang="fr-FR" sz="1800" dirty="0" err="1"/>
              <a:t>T</a:t>
            </a:r>
            <a:r>
              <a:rPr lang="fr-FR" sz="1800" dirty="0"/>
              <a:t> (Cat-6)</a:t>
            </a:r>
          </a:p>
          <a:p>
            <a:pPr marL="342900" indent="-342900">
              <a:buFont typeface="Arial"/>
              <a:buChar char="•"/>
            </a:pPr>
            <a:r>
              <a:rPr lang="fr-FR" sz="1800" dirty="0"/>
              <a:t>2 ports 10Gb SFP+</a:t>
            </a:r>
          </a:p>
          <a:p>
            <a:pPr marL="342900" indent="-342900">
              <a:buFont typeface="Arial"/>
              <a:buChar char="•"/>
            </a:pPr>
            <a:r>
              <a:rPr lang="fr-FR" sz="1800" dirty="0"/>
              <a:t>$1,430</a:t>
            </a:r>
            <a:r>
              <a:rPr lang="en-US" sz="1800" dirty="0"/>
              <a:t> each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Used in each zone</a:t>
            </a:r>
            <a:endParaRPr lang="fr-FR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25" name="Picture 24" descr="netgear-sw-hir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1572" r="4081" b="41054"/>
          <a:stretch/>
        </p:blipFill>
        <p:spPr>
          <a:xfrm>
            <a:off x="1066800" y="3432035"/>
            <a:ext cx="6887620" cy="8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</a:t>
            </a:r>
            <a:r>
              <a:rPr lang="en-US" dirty="0" smtClean="0"/>
              <a:t>POC </a:t>
            </a:r>
            <a:r>
              <a:rPr lang="en-US" dirty="0"/>
              <a:t>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97" name="Picture 96" descr="economy-file-swift-stack-p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66750"/>
            <a:ext cx="6012770" cy="41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What did it cost?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1"/>
            <a:ext cx="8521700" cy="37647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Totals for </a:t>
            </a:r>
            <a:r>
              <a:rPr lang="en-US" b="1" dirty="0" smtClean="0"/>
              <a:t>storage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216 4TB storage drives across six storage </a:t>
            </a:r>
            <a:r>
              <a:rPr lang="en-US" sz="1800" dirty="0" smtClean="0"/>
              <a:t>nodes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864TB of raw </a:t>
            </a:r>
            <a:r>
              <a:rPr lang="en-US" sz="1800" dirty="0" smtClean="0"/>
              <a:t>storage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u="sng" dirty="0"/>
              <a:t>260TB of usable </a:t>
            </a:r>
            <a:r>
              <a:rPr lang="en-US" sz="1800" dirty="0"/>
              <a:t>capacity after Swift </a:t>
            </a:r>
            <a:r>
              <a:rPr lang="en-US" sz="1800" dirty="0" smtClean="0"/>
              <a:t>redundancy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Costs for hardware </a:t>
            </a:r>
            <a:r>
              <a:rPr lang="en-US" b="1" dirty="0" smtClean="0"/>
              <a:t>alone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Total cost is </a:t>
            </a:r>
            <a:r>
              <a:rPr lang="en-US" sz="1800" u="sng" dirty="0"/>
              <a:t>$83,437 </a:t>
            </a:r>
            <a:r>
              <a:rPr lang="en-US" sz="1800" dirty="0"/>
              <a:t>for all nodes and </a:t>
            </a:r>
            <a:r>
              <a:rPr lang="en-US" sz="1800" dirty="0" smtClean="0"/>
              <a:t>switches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$320 per TB of usable </a:t>
            </a:r>
            <a:r>
              <a:rPr lang="en-US" sz="1800" dirty="0" smtClean="0"/>
              <a:t>capacity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Expected cost over 5Y life is </a:t>
            </a:r>
            <a:r>
              <a:rPr lang="en-US" sz="1800" u="sng" dirty="0"/>
              <a:t>$5.35/TB/month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plus replacement of drives that are out of warranty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Operating </a:t>
            </a:r>
            <a:r>
              <a:rPr lang="en-US" b="1" dirty="0" smtClean="0"/>
              <a:t>costs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Mainly from .25 FTE and software licenses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 smtClean="0"/>
              <a:t>Power</a:t>
            </a:r>
            <a:r>
              <a:rPr lang="en-US" sz="1800" dirty="0"/>
              <a:t>/cooling costs very low due to cheap </a:t>
            </a:r>
            <a:r>
              <a:rPr lang="en-US" sz="1800" u="sng" dirty="0"/>
              <a:t>NW hydro power</a:t>
            </a:r>
          </a:p>
          <a:p>
            <a:pPr>
              <a:spcBef>
                <a:spcPts val="200"/>
              </a:spcBef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8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How we manage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40594"/>
            <a:ext cx="8521700" cy="37647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Needed system to require minimal </a:t>
            </a:r>
            <a:r>
              <a:rPr lang="en-US" b="1" dirty="0" smtClean="0"/>
              <a:t>management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Production deployment took about </a:t>
            </a:r>
            <a:r>
              <a:rPr lang="en-US" sz="1800" u="sng" dirty="0"/>
              <a:t>7 days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Managed by Enterprise  Storage Ops team of </a:t>
            </a:r>
            <a:r>
              <a:rPr lang="en-US" sz="1800" dirty="0" smtClean="0"/>
              <a:t>3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Find a hardware vendor (e.g. Silicon Mechanics) </a:t>
            </a:r>
            <a:r>
              <a:rPr lang="en-US" b="1" dirty="0" smtClean="0"/>
              <a:t>who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Has experience in Swift deployment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Will offer consumer hard drives ready to go in </a:t>
            </a:r>
            <a:r>
              <a:rPr lang="en-US" sz="1800" u="sng" dirty="0"/>
              <a:t>drive </a:t>
            </a:r>
            <a:r>
              <a:rPr lang="en-US" sz="1800" u="sng" dirty="0" smtClean="0"/>
              <a:t>carriers</a:t>
            </a:r>
            <a:endParaRPr lang="en-US" sz="1800" u="sng" dirty="0"/>
          </a:p>
          <a:p>
            <a:pPr>
              <a:spcBef>
                <a:spcPts val="200"/>
              </a:spcBef>
            </a:pPr>
            <a:r>
              <a:rPr lang="en-US" b="1" dirty="0"/>
              <a:t>Should take less than 0.25 FTE to </a:t>
            </a:r>
            <a:r>
              <a:rPr lang="en-US" b="1" dirty="0" smtClean="0"/>
              <a:t>operate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Make sure you have a </a:t>
            </a:r>
            <a:r>
              <a:rPr lang="en-US" sz="1800" u="sng" dirty="0"/>
              <a:t>parts depot </a:t>
            </a:r>
            <a:r>
              <a:rPr lang="en-US" sz="1800" dirty="0"/>
              <a:t>for low cost stuff </a:t>
            </a:r>
            <a:br>
              <a:rPr lang="en-US" sz="1800" dirty="0"/>
            </a:br>
            <a:r>
              <a:rPr lang="en-US" sz="1800" dirty="0"/>
              <a:t>(e.g. switches, drives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Also needed robust, mature management </a:t>
            </a:r>
            <a:r>
              <a:rPr lang="en-US" b="1" dirty="0" smtClean="0"/>
              <a:t>tools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 err="1"/>
              <a:t>SwiftStack’s</a:t>
            </a:r>
            <a:r>
              <a:rPr lang="en-US" sz="1800" dirty="0"/>
              <a:t> automation made roll-out and management </a:t>
            </a:r>
            <a:r>
              <a:rPr lang="en-US" sz="1800" dirty="0" smtClean="0"/>
              <a:t>simple and you </a:t>
            </a:r>
            <a:r>
              <a:rPr lang="en-US" sz="1800" u="sng" dirty="0" smtClean="0"/>
              <a:t>never</a:t>
            </a:r>
            <a:r>
              <a:rPr lang="en-US" sz="1800" dirty="0" smtClean="0"/>
              <a:t> need to </a:t>
            </a:r>
            <a:r>
              <a:rPr lang="en-US" sz="1800" u="sng" dirty="0" smtClean="0"/>
              <a:t>upgrade</a:t>
            </a:r>
            <a:r>
              <a:rPr lang="en-US" sz="1800" dirty="0" smtClean="0"/>
              <a:t> this cloud app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8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Who are we and what do we do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895352"/>
            <a:ext cx="4152900" cy="3628799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2100" b="1" dirty="0"/>
              <a:t>What is Fred </a:t>
            </a:r>
            <a:r>
              <a:rPr lang="en-US" sz="2100" b="1" dirty="0" smtClean="0"/>
              <a:t>Hutch?</a:t>
            </a:r>
            <a:endParaRPr lang="en-US" sz="2100" b="1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u="sng" dirty="0" smtClean="0"/>
              <a:t>Cancer </a:t>
            </a:r>
            <a:r>
              <a:rPr lang="en-US" u="sng" dirty="0"/>
              <a:t>&amp; HIV </a:t>
            </a:r>
            <a:r>
              <a:rPr lang="en-US" dirty="0"/>
              <a:t>research </a:t>
            </a: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 smtClean="0"/>
              <a:t>3 </a:t>
            </a:r>
            <a:r>
              <a:rPr lang="en-US" dirty="0"/>
              <a:t>Nobel Laureates</a:t>
            </a: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 smtClean="0"/>
              <a:t>$</a:t>
            </a:r>
            <a:r>
              <a:rPr lang="en-US" dirty="0"/>
              <a:t>430M </a:t>
            </a:r>
            <a:r>
              <a:rPr lang="en-US" u="sng" dirty="0" smtClean="0"/>
              <a:t>budget</a:t>
            </a:r>
            <a:r>
              <a:rPr lang="en-US" dirty="0" smtClean="0"/>
              <a:t> / 85% NIH funding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 smtClean="0"/>
              <a:t>Seattle </a:t>
            </a:r>
            <a:r>
              <a:rPr lang="en-US" dirty="0"/>
              <a:t>Campus with 13 buildings, 15 </a:t>
            </a:r>
            <a:r>
              <a:rPr lang="en-US" dirty="0" smtClean="0"/>
              <a:t>acre campus</a:t>
            </a:r>
            <a:r>
              <a:rPr lang="en-US" dirty="0"/>
              <a:t>, 1.5+ million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r>
              <a:rPr lang="en-US" dirty="0"/>
              <a:t> of </a:t>
            </a:r>
            <a:r>
              <a:rPr lang="en-US" dirty="0" smtClean="0"/>
              <a:t>facility </a:t>
            </a:r>
            <a:r>
              <a:rPr lang="en-US" dirty="0"/>
              <a:t>space</a:t>
            </a:r>
          </a:p>
          <a:p>
            <a:pPr>
              <a:spcBef>
                <a:spcPts val="100"/>
              </a:spcBef>
            </a:pPr>
            <a:endParaRPr lang="en-US" b="1" dirty="0" smtClean="0"/>
          </a:p>
          <a:p>
            <a:pPr>
              <a:spcBef>
                <a:spcPts val="100"/>
              </a:spcBef>
            </a:pPr>
            <a:r>
              <a:rPr lang="en-US" sz="2100" b="1" dirty="0" smtClean="0"/>
              <a:t>Research </a:t>
            </a:r>
            <a:r>
              <a:rPr lang="en-US" sz="2100" b="1" dirty="0"/>
              <a:t>at “The Hutch</a:t>
            </a:r>
            <a:r>
              <a:rPr lang="en-US" sz="2100" b="1" dirty="0" smtClean="0"/>
              <a:t>”</a:t>
            </a:r>
            <a:endParaRPr lang="en-US" sz="2100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2,700 </a:t>
            </a:r>
            <a:r>
              <a:rPr lang="en-US" dirty="0" smtClean="0"/>
              <a:t>employees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u="sng" dirty="0"/>
              <a:t>220 Faculty</a:t>
            </a:r>
            <a:r>
              <a:rPr lang="en-US" dirty="0"/>
              <a:t>, many with custom </a:t>
            </a:r>
            <a:r>
              <a:rPr lang="en-US" dirty="0" smtClean="0"/>
              <a:t>requirements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13 research programs </a:t>
            </a: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14 core facilities </a:t>
            </a: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u="sng" dirty="0"/>
              <a:t>Conservative</a:t>
            </a:r>
            <a:r>
              <a:rPr lang="en-US" dirty="0"/>
              <a:t> use of information technology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78368" y="1076553"/>
            <a:ext cx="4154487" cy="3628799"/>
          </a:xfrm>
        </p:spPr>
        <p:txBody>
          <a:bodyPr/>
          <a:lstStyle/>
          <a:p>
            <a:pPr>
              <a:spcBef>
                <a:spcPts val="100"/>
              </a:spcBef>
            </a:pPr>
            <a:endParaRPr lang="en-US" sz="2100" b="1" dirty="0" smtClean="0"/>
          </a:p>
          <a:p>
            <a:pPr>
              <a:spcBef>
                <a:spcPts val="100"/>
              </a:spcBef>
            </a:pPr>
            <a:endParaRPr lang="en-US" sz="2100" b="1" dirty="0"/>
          </a:p>
          <a:p>
            <a:pPr>
              <a:spcBef>
                <a:spcPts val="100"/>
              </a:spcBef>
            </a:pPr>
            <a:endParaRPr lang="en-US" sz="2100" b="1" dirty="0" smtClean="0"/>
          </a:p>
          <a:p>
            <a:pPr>
              <a:spcBef>
                <a:spcPts val="100"/>
              </a:spcBef>
            </a:pPr>
            <a:endParaRPr lang="en-US" sz="2100" b="1" dirty="0"/>
          </a:p>
          <a:p>
            <a:pPr>
              <a:spcBef>
                <a:spcPts val="100"/>
              </a:spcBef>
            </a:pPr>
            <a:endParaRPr lang="en-US" sz="2100" b="1" dirty="0" smtClean="0"/>
          </a:p>
          <a:p>
            <a:pPr>
              <a:spcBef>
                <a:spcPts val="100"/>
              </a:spcBef>
            </a:pPr>
            <a:r>
              <a:rPr lang="en-US" sz="2100" b="1" dirty="0" smtClean="0"/>
              <a:t>IT </a:t>
            </a:r>
            <a:r>
              <a:rPr lang="en-US" sz="2100" b="1" dirty="0"/>
              <a:t>at “The Hutch</a:t>
            </a:r>
            <a:r>
              <a:rPr lang="en-US" sz="2100" b="1" dirty="0" smtClean="0"/>
              <a:t>”</a:t>
            </a:r>
            <a:endParaRPr lang="en-US" sz="2100" b="1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u="sng" dirty="0" smtClean="0"/>
              <a:t>Multiple </a:t>
            </a:r>
            <a:r>
              <a:rPr lang="en-US" u="sng" dirty="0"/>
              <a:t>data centers </a:t>
            </a:r>
            <a:r>
              <a:rPr lang="en-US" dirty="0"/>
              <a:t>with &gt;1000kw </a:t>
            </a:r>
            <a:r>
              <a:rPr lang="en-US" dirty="0" smtClean="0"/>
              <a:t>capacity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 smtClean="0"/>
              <a:t>100 </a:t>
            </a:r>
            <a:r>
              <a:rPr lang="en-US" dirty="0"/>
              <a:t>staff in Center IT plus divisional IT </a:t>
            </a:r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Team of 3 </a:t>
            </a:r>
            <a:r>
              <a:rPr lang="en-US" dirty="0" err="1"/>
              <a:t>Sysadmins</a:t>
            </a:r>
            <a:r>
              <a:rPr lang="en-US" dirty="0"/>
              <a:t> to support </a:t>
            </a:r>
            <a:r>
              <a:rPr lang="en-US" dirty="0" smtClean="0"/>
              <a:t>storage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IT funded by </a:t>
            </a:r>
            <a:r>
              <a:rPr lang="en-US" dirty="0" err="1"/>
              <a:t>indirects</a:t>
            </a:r>
            <a:r>
              <a:rPr lang="en-US" dirty="0"/>
              <a:t> (F&amp;A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spcBef>
                <a:spcPts val="100"/>
              </a:spcBef>
              <a:buFont typeface="Arial"/>
              <a:buChar char="•"/>
            </a:pPr>
            <a:r>
              <a:rPr lang="en-US" dirty="0"/>
              <a:t>Storage </a:t>
            </a:r>
            <a:r>
              <a:rPr lang="en-US" u="sng" dirty="0"/>
              <a:t>Chargebacks</a:t>
            </a:r>
            <a:r>
              <a:rPr lang="en-US" dirty="0"/>
              <a:t> starting July 2014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241" y="1000240"/>
            <a:ext cx="3711763" cy="14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Managed by </a:t>
            </a:r>
            <a:r>
              <a:rPr lang="en-US" dirty="0" err="1"/>
              <a:t>SwiftStack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71551"/>
            <a:ext cx="8521700" cy="37647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Open source Swift functional but</a:t>
            </a:r>
            <a:r>
              <a:rPr lang="en-US" b="1" dirty="0" smtClean="0"/>
              <a:t>…</a:t>
            </a:r>
            <a:endParaRPr lang="en-US" b="1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Lacking some </a:t>
            </a:r>
            <a:r>
              <a:rPr lang="en-US" sz="1800" u="sng" dirty="0"/>
              <a:t>enterprise</a:t>
            </a:r>
            <a:r>
              <a:rPr lang="en-US" sz="1800" dirty="0"/>
              <a:t> features like </a:t>
            </a:r>
            <a:r>
              <a:rPr lang="en-US" sz="1800" dirty="0" smtClean="0"/>
              <a:t>delete protection, monitoring, user management and </a:t>
            </a:r>
            <a:r>
              <a:rPr lang="en-US" sz="1800" dirty="0" err="1" smtClean="0"/>
              <a:t>cifs</a:t>
            </a:r>
            <a:r>
              <a:rPr lang="en-US" sz="1800" dirty="0" smtClean="0"/>
              <a:t>/</a:t>
            </a:r>
            <a:r>
              <a:rPr lang="en-US" sz="1800" dirty="0" err="1" smtClean="0"/>
              <a:t>nfs</a:t>
            </a:r>
            <a:endParaRPr lang="en-US" sz="18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Deployment requires a lot of </a:t>
            </a:r>
            <a:r>
              <a:rPr lang="en-US" sz="1800" u="sng" dirty="0"/>
              <a:t>manual</a:t>
            </a:r>
            <a:r>
              <a:rPr lang="en-US" sz="1800" dirty="0"/>
              <a:t> </a:t>
            </a:r>
            <a:r>
              <a:rPr lang="en-US" sz="1800" dirty="0" smtClean="0"/>
              <a:t>tasks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With the proprietary SwiftStack </a:t>
            </a:r>
            <a:r>
              <a:rPr lang="en-US" b="1" dirty="0" smtClean="0"/>
              <a:t>Controller</a:t>
            </a:r>
            <a:endParaRPr lang="en-US" b="1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Provides </a:t>
            </a:r>
            <a:r>
              <a:rPr lang="en-US" sz="1800" dirty="0" smtClean="0"/>
              <a:t>cloud-</a:t>
            </a:r>
            <a:r>
              <a:rPr lang="en-US" sz="1800" dirty="0"/>
              <a:t>based management console w/runtime on Swift </a:t>
            </a:r>
            <a:r>
              <a:rPr lang="en-US" sz="1800" dirty="0" smtClean="0"/>
              <a:t>nodes</a:t>
            </a:r>
            <a:endParaRPr lang="en-US" sz="18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 err="1" smtClean="0"/>
              <a:t>Filesystem</a:t>
            </a:r>
            <a:r>
              <a:rPr lang="en-US" sz="1800" dirty="0" smtClean="0"/>
              <a:t> gateway, undelete feature, user web portal to Swift</a:t>
            </a:r>
            <a:endParaRPr lang="en-US" sz="18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Competent Swift support 24x7 </a:t>
            </a:r>
            <a:r>
              <a:rPr lang="en-US" sz="1600" dirty="0"/>
              <a:t>(a global </a:t>
            </a:r>
            <a:r>
              <a:rPr lang="en-US" sz="1600" dirty="0" smtClean="0"/>
              <a:t>company </a:t>
            </a:r>
            <a:r>
              <a:rPr lang="en-US" sz="1600" dirty="0"/>
              <a:t>. . staff in Taiwan responding at </a:t>
            </a:r>
            <a:r>
              <a:rPr lang="en-US" sz="1600" u="sng" dirty="0"/>
              <a:t>2am</a:t>
            </a:r>
            <a:r>
              <a:rPr lang="en-US" sz="1600" dirty="0"/>
              <a:t> PST)</a:t>
            </a:r>
            <a:endParaRPr lang="en-US" sz="1800" dirty="0"/>
          </a:p>
          <a:p>
            <a:pPr>
              <a:spcBef>
                <a:spcPts val="200"/>
              </a:spcBef>
            </a:pP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7492" y="3810805"/>
            <a:ext cx="6722787" cy="833444"/>
            <a:chOff x="347488" y="3714750"/>
            <a:chExt cx="7387605" cy="915864"/>
          </a:xfrm>
        </p:grpSpPr>
        <p:sp>
          <p:nvSpPr>
            <p:cNvPr id="5" name="Rectangle 4"/>
            <p:cNvSpPr/>
            <p:nvPr/>
          </p:nvSpPr>
          <p:spPr bwMode="auto">
            <a:xfrm>
              <a:off x="347488" y="3714750"/>
              <a:ext cx="2053605" cy="91480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014488" y="3714750"/>
              <a:ext cx="2053605" cy="91480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81488" y="3715156"/>
              <a:ext cx="2053605" cy="91480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pic>
          <p:nvPicPr>
            <p:cNvPr id="11" name="Picture 10" descr="large_storage_nodes_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488" y="3867556"/>
              <a:ext cx="605810" cy="6058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2332" y="3769235"/>
              <a:ext cx="879564" cy="8107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large_object_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98" b="63129"/>
            <a:stretch/>
          </p:blipFill>
          <p:spPr>
            <a:xfrm>
              <a:off x="423688" y="3986041"/>
              <a:ext cx="515458" cy="299293"/>
            </a:xfrm>
            <a:prstGeom prst="rect">
              <a:avLst/>
            </a:prstGeom>
          </p:spPr>
        </p:pic>
        <p:pic>
          <p:nvPicPr>
            <p:cNvPr id="14" name="Picture 13" descr="large_object_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98" b="64301"/>
            <a:stretch/>
          </p:blipFill>
          <p:spPr>
            <a:xfrm>
              <a:off x="423688" y="4214641"/>
              <a:ext cx="515458" cy="289780"/>
            </a:xfrm>
            <a:prstGeom prst="rect">
              <a:avLst/>
            </a:prstGeom>
          </p:spPr>
        </p:pic>
        <p:pic>
          <p:nvPicPr>
            <p:cNvPr id="15" name="Picture 14" descr="large_object_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56" b="64301"/>
            <a:stretch/>
          </p:blipFill>
          <p:spPr>
            <a:xfrm>
              <a:off x="423688" y="3757441"/>
              <a:ext cx="510121" cy="28978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 flipH="1">
              <a:off x="957089" y="4400956"/>
              <a:ext cx="152399" cy="261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1112534" y="3932379"/>
              <a:ext cx="0" cy="479446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957090" y="4172356"/>
              <a:ext cx="304798" cy="261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957089" y="3943756"/>
              <a:ext cx="152399" cy="261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4103422" y="3936927"/>
              <a:ext cx="930790" cy="456587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200" b="1" dirty="0" err="1" smtClean="0">
                  <a:latin typeface="Calibri"/>
                  <a:cs typeface="Calibri"/>
                </a:rPr>
                <a:t>SwiftStack</a:t>
              </a:r>
              <a:endParaRPr lang="en-US" sz="1200" b="1" dirty="0" smtClean="0">
                <a:latin typeface="Calibri"/>
                <a:cs typeface="Calibri"/>
              </a:endParaRPr>
            </a:p>
            <a:p>
              <a:r>
                <a:rPr lang="en-US" sz="1200" b="1" dirty="0" smtClean="0">
                  <a:latin typeface="Calibri"/>
                  <a:cs typeface="Calibri"/>
                </a:rPr>
                <a:t>Runtime</a:t>
              </a:r>
              <a:endParaRPr lang="en-US" sz="1200" b="1" dirty="0">
                <a:latin typeface="Calibri"/>
                <a:cs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61888" y="3936928"/>
              <a:ext cx="1124065" cy="456587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200" b="1" dirty="0" err="1" smtClean="0">
                  <a:latin typeface="Calibri"/>
                  <a:cs typeface="Calibri"/>
                </a:rPr>
                <a:t>SwiftStack</a:t>
              </a:r>
              <a:r>
                <a:rPr lang="en-US" sz="1200" b="1" dirty="0" smtClean="0">
                  <a:latin typeface="Calibri"/>
                  <a:cs typeface="Calibri"/>
                </a:rPr>
                <a:t> FS</a:t>
              </a:r>
            </a:p>
            <a:p>
              <a:r>
                <a:rPr lang="en-US" sz="1200" b="1" dirty="0" smtClean="0">
                  <a:latin typeface="Calibri"/>
                  <a:cs typeface="Calibri"/>
                </a:rPr>
                <a:t>Gateway</a:t>
              </a:r>
              <a:endParaRPr lang="en-US" sz="1200" b="1" dirty="0">
                <a:latin typeface="Calibri"/>
                <a:cs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48288" y="3899574"/>
              <a:ext cx="930790" cy="456587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200" b="1" dirty="0" err="1" smtClean="0">
                  <a:latin typeface="Calibri"/>
                  <a:cs typeface="Calibri"/>
                </a:rPr>
                <a:t>SwiftStack</a:t>
              </a:r>
              <a:endParaRPr lang="en-US" sz="1200" b="1" dirty="0" smtClean="0">
                <a:latin typeface="Calibri"/>
                <a:cs typeface="Calibri"/>
              </a:endParaRPr>
            </a:p>
            <a:p>
              <a:r>
                <a:rPr lang="en-US" sz="1200" b="1" dirty="0" smtClean="0">
                  <a:latin typeface="Calibri"/>
                  <a:cs typeface="Calibri"/>
                </a:rPr>
                <a:t>Console</a:t>
              </a:r>
              <a:endParaRPr lang="en-US" sz="1200" b="1" dirty="0">
                <a:latin typeface="Calibri"/>
                <a:cs typeface="Calibri"/>
              </a:endParaRPr>
            </a:p>
          </p:txBody>
        </p:sp>
        <p:sp>
          <p:nvSpPr>
            <p:cNvPr id="23" name="AutoShape 13"/>
            <p:cNvSpPr>
              <a:spLocks/>
            </p:cNvSpPr>
            <p:nvPr/>
          </p:nvSpPr>
          <p:spPr bwMode="auto">
            <a:xfrm>
              <a:off x="5071888" y="4096156"/>
              <a:ext cx="457200" cy="194005"/>
            </a:xfrm>
            <a:prstGeom prst="rightArrow">
              <a:avLst>
                <a:gd name="adj1" fmla="val 42407"/>
                <a:gd name="adj2" fmla="val 77634"/>
              </a:avLst>
            </a:prstGeom>
            <a:solidFill>
              <a:schemeClr val="bg1">
                <a:lumMod val="75000"/>
              </a:schemeClr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Effra" pitchFamily="-107" charset="0"/>
                <a:cs typeface="Arial"/>
                <a:sym typeface="Effra" pitchFamily="-107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4054607" y="3718928"/>
              <a:ext cx="0" cy="911686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5" name="Picture 24" descr="large_storage_nodes_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688" y="3867556"/>
              <a:ext cx="605810" cy="605810"/>
            </a:xfrm>
            <a:prstGeom prst="rect">
              <a:avLst/>
            </a:prstGeom>
          </p:spPr>
        </p:pic>
        <p:sp>
          <p:nvSpPr>
            <p:cNvPr id="26" name="AutoShape 13"/>
            <p:cNvSpPr>
              <a:spLocks/>
            </p:cNvSpPr>
            <p:nvPr/>
          </p:nvSpPr>
          <p:spPr bwMode="auto">
            <a:xfrm>
              <a:off x="2404888" y="3866696"/>
              <a:ext cx="457200" cy="194005"/>
            </a:xfrm>
            <a:prstGeom prst="rightArrow">
              <a:avLst>
                <a:gd name="adj1" fmla="val 42407"/>
                <a:gd name="adj2" fmla="val 77634"/>
              </a:avLst>
            </a:prstGeom>
            <a:solidFill>
              <a:schemeClr val="bg1">
                <a:lumMod val="75000"/>
              </a:schemeClr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Effra" pitchFamily="-107" charset="0"/>
                <a:cs typeface="Arial"/>
                <a:sym typeface="Effra" pitchFamily="-107" charset="0"/>
              </a:endParaRPr>
            </a:p>
          </p:txBody>
        </p:sp>
        <p:sp>
          <p:nvSpPr>
            <p:cNvPr id="27" name="AutoShape 13"/>
            <p:cNvSpPr>
              <a:spLocks/>
            </p:cNvSpPr>
            <p:nvPr/>
          </p:nvSpPr>
          <p:spPr bwMode="auto">
            <a:xfrm rot="10800000">
              <a:off x="2557288" y="4324756"/>
              <a:ext cx="457200" cy="194005"/>
            </a:xfrm>
            <a:prstGeom prst="rightArrow">
              <a:avLst>
                <a:gd name="adj1" fmla="val 42407"/>
                <a:gd name="adj2" fmla="val 77634"/>
              </a:avLst>
            </a:prstGeom>
            <a:solidFill>
              <a:schemeClr val="bg1">
                <a:lumMod val="75000"/>
              </a:schemeClr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Effra" pitchFamily="-107" charset="0"/>
                <a:cs typeface="Arial"/>
                <a:sym typeface="Effra" pitchFamily="-10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Management with </a:t>
            </a:r>
            <a:r>
              <a:rPr lang="en-US" dirty="0" err="1"/>
              <a:t>SwiftStack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971552"/>
            <a:ext cx="4724400" cy="3628799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2100" b="1" dirty="0" err="1"/>
              <a:t>SwiftStack</a:t>
            </a:r>
            <a:r>
              <a:rPr lang="en-US" sz="2100" b="1" dirty="0"/>
              <a:t> provides control &amp; </a:t>
            </a:r>
            <a:r>
              <a:rPr lang="en-US" sz="2100" b="1" dirty="0" smtClean="0"/>
              <a:t>visibility</a:t>
            </a:r>
            <a:endParaRPr lang="en-US" sz="2100" b="1" dirty="0"/>
          </a:p>
          <a:p>
            <a:pPr lvl="1">
              <a:spcBef>
                <a:spcPts val="100"/>
              </a:spcBef>
            </a:pPr>
            <a:r>
              <a:rPr lang="en-US" sz="1800" dirty="0"/>
              <a:t>Deployment </a:t>
            </a:r>
            <a:r>
              <a:rPr lang="en-US" sz="1800" dirty="0" smtClean="0"/>
              <a:t>automation</a:t>
            </a:r>
            <a:endParaRPr lang="en-US" sz="1800" dirty="0"/>
          </a:p>
          <a:p>
            <a:pPr lvl="2">
              <a:spcBef>
                <a:spcPts val="100"/>
              </a:spcBef>
            </a:pPr>
            <a:r>
              <a:rPr lang="en-US" sz="1800" dirty="0"/>
              <a:t>Let us roll out Swift </a:t>
            </a:r>
            <a:r>
              <a:rPr lang="en-US" sz="1800" u="sng" dirty="0"/>
              <a:t>nodes in </a:t>
            </a:r>
            <a:r>
              <a:rPr lang="en-US" sz="1800" u="sng" dirty="0" smtClean="0"/>
              <a:t/>
            </a:r>
            <a:br>
              <a:rPr lang="en-US" sz="1800" u="sng" dirty="0" smtClean="0"/>
            </a:br>
            <a:r>
              <a:rPr lang="en-US" sz="1800" u="sng" dirty="0" smtClean="0"/>
              <a:t>10 </a:t>
            </a:r>
            <a:r>
              <a:rPr lang="en-US" sz="1800" u="sng" dirty="0"/>
              <a:t>minutes  </a:t>
            </a:r>
          </a:p>
          <a:p>
            <a:pPr lvl="2">
              <a:spcBef>
                <a:spcPts val="100"/>
              </a:spcBef>
            </a:pPr>
            <a:r>
              <a:rPr lang="en-US" sz="1800" dirty="0"/>
              <a:t>Upgrading Swift across clusters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with </a:t>
            </a:r>
            <a:r>
              <a:rPr lang="en-US" sz="1800" u="sng" dirty="0"/>
              <a:t>1 </a:t>
            </a:r>
            <a:r>
              <a:rPr lang="en-US" sz="1800" u="sng" dirty="0" smtClean="0"/>
              <a:t>click</a:t>
            </a:r>
            <a:endParaRPr lang="en-US" sz="1800" u="sng" dirty="0"/>
          </a:p>
          <a:p>
            <a:pPr lvl="1">
              <a:spcBef>
                <a:spcPts val="100"/>
              </a:spcBef>
            </a:pPr>
            <a:r>
              <a:rPr lang="en-US" sz="1800" dirty="0"/>
              <a:t>Monitoring and stats </a:t>
            </a:r>
            <a:r>
              <a:rPr lang="en-US" sz="1800" dirty="0" smtClean="0"/>
              <a:t>at </a:t>
            </a:r>
            <a:r>
              <a:rPr lang="en-US" sz="1800" dirty="0"/>
              <a:t>cluster, node,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 drive </a:t>
            </a:r>
            <a:r>
              <a:rPr lang="en-US" sz="1800" dirty="0"/>
              <a:t>levels</a:t>
            </a:r>
          </a:p>
          <a:p>
            <a:pPr lvl="1">
              <a:spcBef>
                <a:spcPts val="100"/>
              </a:spcBef>
            </a:pPr>
            <a:r>
              <a:rPr lang="en-US" sz="1800" dirty="0" smtClean="0"/>
              <a:t>Authentication </a:t>
            </a:r>
            <a:r>
              <a:rPr lang="en-US" sz="1800" dirty="0"/>
              <a:t>&amp; Authorization</a:t>
            </a:r>
          </a:p>
          <a:p>
            <a:pPr lvl="1">
              <a:spcBef>
                <a:spcPts val="100"/>
              </a:spcBef>
            </a:pPr>
            <a:r>
              <a:rPr lang="en-US" sz="1800" dirty="0" smtClean="0"/>
              <a:t>Capacity </a:t>
            </a:r>
            <a:r>
              <a:rPr lang="en-US" sz="1800" dirty="0"/>
              <a:t>&amp; Utilization Management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via </a:t>
            </a:r>
            <a:r>
              <a:rPr lang="en-US" sz="1800" dirty="0"/>
              <a:t>Quotas and Rate Limits</a:t>
            </a:r>
          </a:p>
          <a:p>
            <a:pPr lvl="1">
              <a:spcBef>
                <a:spcPts val="100"/>
              </a:spcBef>
            </a:pPr>
            <a:r>
              <a:rPr lang="en-US" sz="1800" dirty="0" smtClean="0"/>
              <a:t>Alerting</a:t>
            </a:r>
            <a:r>
              <a:rPr lang="en-US" sz="1800" dirty="0"/>
              <a:t>, &amp; Diagnostics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7160"/>
            <a:ext cx="3733800" cy="38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</a:t>
            </a:r>
            <a:r>
              <a:rPr lang="en-US" dirty="0" smtClean="0"/>
              <a:t>SwiftStack Architecture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sp>
        <p:nvSpPr>
          <p:cNvPr id="4" name="AutoShape 4"/>
          <p:cNvSpPr>
            <a:spLocks/>
          </p:cNvSpPr>
          <p:nvPr/>
        </p:nvSpPr>
        <p:spPr bwMode="auto">
          <a:xfrm>
            <a:off x="4954515" y="1148818"/>
            <a:ext cx="3046489" cy="3263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DCDEE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blurRad="38100" dist="86175" dir="3299989" algn="ctr" rotWithShape="0">
              <a:srgbClr val="000000">
                <a:alpha val="27362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Effra" pitchFamily="-107" charset="0"/>
              <a:cs typeface="Calibri"/>
              <a:sym typeface="Effra" pitchFamily="-107" charset="0"/>
            </a:endParaRP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4839009" y="1047750"/>
            <a:ext cx="3046489" cy="3263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DCDEE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blurRad="38100" dist="86175" dir="3299989" algn="ctr" rotWithShape="0">
              <a:srgbClr val="000000">
                <a:alpha val="27362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Effra" pitchFamily="-107" charset="0"/>
              <a:cs typeface="Calibri"/>
              <a:sym typeface="Effra" pitchFamily="-107" charset="0"/>
            </a:endParaRP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4723502" y="939463"/>
            <a:ext cx="3046489" cy="3263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DCDEE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blurRad="38100" dist="86175" dir="3299989" algn="ctr" rotWithShape="0">
              <a:srgbClr val="000000">
                <a:alpha val="27362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Effra" pitchFamily="-107" charset="0"/>
              <a:cs typeface="Calibri"/>
              <a:sym typeface="Effra" pitchFamily="-107" charset="0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4810128" y="3278473"/>
            <a:ext cx="2880448" cy="404274"/>
          </a:xfrm>
          <a:custGeom>
            <a:avLst/>
            <a:gdLst>
              <a:gd name="T0" fmla="*/ 2533650 w 21600"/>
              <a:gd name="T1" fmla="*/ 355600 h 21600"/>
              <a:gd name="T2" fmla="*/ 2533650 w 21600"/>
              <a:gd name="T3" fmla="*/ 355600 h 21600"/>
              <a:gd name="T4" fmla="*/ 2533650 w 21600"/>
              <a:gd name="T5" fmla="*/ 355600 h 21600"/>
              <a:gd name="T6" fmla="*/ 2533650 w 21600"/>
              <a:gd name="T7" fmla="*/ 355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200" b="1" dirty="0">
                <a:latin typeface="Calibri"/>
                <a:cs typeface="Calibri"/>
                <a:sym typeface="Effra" charset="0"/>
              </a:rPr>
              <a:t>Standard Linux Distribution</a:t>
            </a:r>
          </a:p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000" dirty="0">
                <a:latin typeface="Calibri"/>
                <a:cs typeface="Calibri"/>
                <a:sym typeface="Effra" charset="0"/>
              </a:rPr>
              <a:t>Off-the-shelf Ubuntu, Red Hat, CentOS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4810128" y="3718842"/>
            <a:ext cx="2880448" cy="404274"/>
          </a:xfrm>
          <a:custGeom>
            <a:avLst/>
            <a:gdLst>
              <a:gd name="T0" fmla="*/ 2533650 w 21600"/>
              <a:gd name="T1" fmla="*/ 355600 h 21600"/>
              <a:gd name="T2" fmla="*/ 2533650 w 21600"/>
              <a:gd name="T3" fmla="*/ 355600 h 21600"/>
              <a:gd name="T4" fmla="*/ 2533650 w 21600"/>
              <a:gd name="T5" fmla="*/ 355600 h 21600"/>
              <a:gd name="T6" fmla="*/ 2533650 w 21600"/>
              <a:gd name="T7" fmla="*/ 355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200" b="1" dirty="0">
                <a:latin typeface="Calibri"/>
                <a:cs typeface="Calibri"/>
                <a:sym typeface="Effra" charset="0"/>
              </a:rPr>
              <a:t>Standard Hardware</a:t>
            </a:r>
          </a:p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000" dirty="0">
                <a:latin typeface="Calibri"/>
                <a:cs typeface="Calibri"/>
                <a:sym typeface="Effra" charset="0"/>
              </a:rPr>
              <a:t>Dell, HP, </a:t>
            </a:r>
            <a:r>
              <a:rPr lang="en-US" sz="1000" dirty="0" smtClean="0">
                <a:latin typeface="Calibri"/>
                <a:cs typeface="Calibri"/>
                <a:sym typeface="Effra" charset="0"/>
              </a:rPr>
              <a:t>Supermicro</a:t>
            </a:r>
            <a:r>
              <a:rPr lang="en-US" sz="1000" dirty="0">
                <a:latin typeface="Calibri"/>
                <a:cs typeface="Calibri"/>
                <a:sym typeface="Effra" charset="0"/>
              </a:rPr>
              <a:t>, Quanta, Lenovo…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810128" y="1646943"/>
            <a:ext cx="2880448" cy="591971"/>
          </a:xfrm>
          <a:custGeom>
            <a:avLst/>
            <a:gdLst>
              <a:gd name="T0" fmla="*/ 2533650 w 21600"/>
              <a:gd name="T1" fmla="*/ 520700 h 21600"/>
              <a:gd name="T2" fmla="*/ 2533650 w 21600"/>
              <a:gd name="T3" fmla="*/ 520700 h 21600"/>
              <a:gd name="T4" fmla="*/ 2533650 w 21600"/>
              <a:gd name="T5" fmla="*/ 520700 h 21600"/>
              <a:gd name="T6" fmla="*/ 2533650 w 21600"/>
              <a:gd name="T7" fmla="*/ 5207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200" b="1" dirty="0">
                <a:latin typeface="Calibri"/>
                <a:cs typeface="Calibri"/>
                <a:sym typeface="Effra" charset="0"/>
              </a:rPr>
              <a:t>Swift Runtime</a:t>
            </a:r>
          </a:p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000" dirty="0">
                <a:latin typeface="Calibri"/>
                <a:cs typeface="Calibri"/>
                <a:sym typeface="Effra" charset="0"/>
              </a:rPr>
              <a:t>Integrated storage engine with all node components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810128" y="1026095"/>
            <a:ext cx="2880448" cy="584753"/>
          </a:xfrm>
          <a:custGeom>
            <a:avLst/>
            <a:gdLst>
              <a:gd name="T0" fmla="*/ 2533650 w 21600"/>
              <a:gd name="T1" fmla="*/ 514350 h 21600"/>
              <a:gd name="T2" fmla="*/ 2533650 w 21600"/>
              <a:gd name="T3" fmla="*/ 514350 h 21600"/>
              <a:gd name="T4" fmla="*/ 2533650 w 21600"/>
              <a:gd name="T5" fmla="*/ 514350 h 21600"/>
              <a:gd name="T6" fmla="*/ 2533650 w 21600"/>
              <a:gd name="T7" fmla="*/ 5143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200" b="1" dirty="0">
                <a:latin typeface="Calibri"/>
                <a:cs typeface="Calibri"/>
                <a:sym typeface="Effra" charset="0"/>
              </a:rPr>
              <a:t>Integrations &amp; Interfaces</a:t>
            </a:r>
          </a:p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050" dirty="0">
                <a:latin typeface="Calibri"/>
                <a:cs typeface="Calibri"/>
                <a:sym typeface="Effra" charset="0"/>
              </a:rPr>
              <a:t>End-user web UI, legacy interfaces, </a:t>
            </a:r>
            <a:br>
              <a:rPr lang="en-US" sz="1050" dirty="0">
                <a:latin typeface="Calibri"/>
                <a:cs typeface="Calibri"/>
                <a:sym typeface="Effra" charset="0"/>
              </a:rPr>
            </a:br>
            <a:r>
              <a:rPr lang="en-US" sz="1050" dirty="0" smtClean="0">
                <a:latin typeface="Calibri"/>
                <a:cs typeface="Calibri"/>
                <a:sym typeface="Effra" charset="0"/>
              </a:rPr>
              <a:t>authentication, utilization </a:t>
            </a:r>
            <a:r>
              <a:rPr lang="en-US" sz="1050" dirty="0">
                <a:latin typeface="Calibri"/>
                <a:cs typeface="Calibri"/>
                <a:sym typeface="Effra" charset="0"/>
              </a:rPr>
              <a:t>API, etc.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4810128" y="2275009"/>
            <a:ext cx="2880448" cy="967368"/>
          </a:xfrm>
          <a:custGeom>
            <a:avLst/>
            <a:gdLst>
              <a:gd name="T0" fmla="*/ 2533650 w 21600"/>
              <a:gd name="T1" fmla="*/ 850900 h 21600"/>
              <a:gd name="T2" fmla="*/ 2533650 w 21600"/>
              <a:gd name="T3" fmla="*/ 850900 h 21600"/>
              <a:gd name="T4" fmla="*/ 2533650 w 21600"/>
              <a:gd name="T5" fmla="*/ 850900 h 21600"/>
              <a:gd name="T6" fmla="*/ 2533650 w 21600"/>
              <a:gd name="T7" fmla="*/ 850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200" b="1" dirty="0">
                <a:latin typeface="Calibri"/>
                <a:cs typeface="Calibri"/>
                <a:sym typeface="Effra" charset="0"/>
              </a:rPr>
              <a:t>OpenStack Swift</a:t>
            </a:r>
          </a:p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000" dirty="0">
                <a:latin typeface="Calibri"/>
                <a:cs typeface="Calibri"/>
                <a:sym typeface="Effra" charset="0"/>
              </a:rPr>
              <a:t>Released and supported by SwiftStack</a:t>
            </a:r>
          </a:p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000" b="1" dirty="0">
                <a:solidFill>
                  <a:schemeClr val="tx2"/>
                </a:solidFill>
                <a:latin typeface="Calibri"/>
                <a:cs typeface="Calibri"/>
                <a:sym typeface="Effra" charset="0"/>
              </a:rPr>
              <a:t>100% Open Source</a:t>
            </a:r>
            <a:endParaRPr lang="en-US" sz="11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4849673" y="590552"/>
            <a:ext cx="2832040" cy="310425"/>
          </a:xfrm>
          <a:custGeom>
            <a:avLst/>
            <a:gdLst>
              <a:gd name="T0" fmla="*/ 2580482 w 21600"/>
              <a:gd name="T1" fmla="*/ 273050 h 21600"/>
              <a:gd name="T2" fmla="*/ 2580482 w 21600"/>
              <a:gd name="T3" fmla="*/ 273050 h 21600"/>
              <a:gd name="T4" fmla="*/ 2580482 w 21600"/>
              <a:gd name="T5" fmla="*/ 273050 h 21600"/>
              <a:gd name="T6" fmla="*/ 2580482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21457">
              <a:lnSpc>
                <a:spcPct val="150000"/>
              </a:lnSpc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200" b="1" dirty="0">
                <a:latin typeface="Calibri"/>
                <a:cs typeface="Calibri"/>
                <a:sym typeface="Effra Medium" charset="0"/>
              </a:rPr>
              <a:t>SwiftStack Nodes (2 —&gt; 1000s)</a:t>
            </a:r>
            <a:endParaRPr lang="en-US" sz="900" b="1" dirty="0">
              <a:latin typeface="Calibri"/>
              <a:cs typeface="Calibri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990601" y="939465"/>
            <a:ext cx="2599803" cy="32637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DCDEE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blurRad="38100" dist="86175" dir="3299989" algn="ctr" rotWithShape="0">
              <a:srgbClr val="000000">
                <a:alpha val="27362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Effra" pitchFamily="-107" charset="0"/>
              <a:cs typeface="Calibri"/>
              <a:sym typeface="Effra" pitchFamily="-107" charset="0"/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1047452" y="3812692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Rolling Upgrades &amp; 24x7 Support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1047452" y="3440905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Monitoring, Alerting &amp; Diagnostics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1047452" y="3060997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Capacity &amp; Utilization </a:t>
            </a:r>
            <a:r>
              <a:rPr lang="en-US" sz="1100" b="1" dirty="0" smtClean="0">
                <a:latin typeface="Calibri"/>
                <a:cs typeface="Calibri"/>
                <a:sym typeface="Effra" charset="0"/>
              </a:rPr>
              <a:t>Mgmt.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>
            <a:off x="1047452" y="2681989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Client Support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2" name="AutoShape 22"/>
          <p:cNvSpPr>
            <a:spLocks/>
          </p:cNvSpPr>
          <p:nvPr/>
        </p:nvSpPr>
        <p:spPr bwMode="auto">
          <a:xfrm>
            <a:off x="1047452" y="2302081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Ring &amp; Cluster Management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>
            <a:off x="1047452" y="1922173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Authentication Services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4" name="AutoShape 24"/>
          <p:cNvSpPr>
            <a:spLocks/>
          </p:cNvSpPr>
          <p:nvPr/>
        </p:nvSpPr>
        <p:spPr bwMode="auto">
          <a:xfrm>
            <a:off x="1047452" y="1550386"/>
            <a:ext cx="2486101" cy="310490"/>
          </a:xfrm>
          <a:custGeom>
            <a:avLst/>
            <a:gdLst>
              <a:gd name="T0" fmla="*/ 2186781 w 21600"/>
              <a:gd name="T1" fmla="*/ 273050 h 21600"/>
              <a:gd name="T2" fmla="*/ 2186781 w 21600"/>
              <a:gd name="T3" fmla="*/ 273050 h 21600"/>
              <a:gd name="T4" fmla="*/ 2186781 w 21600"/>
              <a:gd name="T5" fmla="*/ 273050 h 21600"/>
              <a:gd name="T6" fmla="*/ 2186781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B54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3578" tIns="53578" rIns="53578" bIns="53578" anchor="ctr"/>
          <a:lstStyle/>
          <a:p>
            <a:pPr defTabSz="321457">
              <a:spcBef>
                <a:spcPts val="141"/>
              </a:spcBef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100" b="1" dirty="0">
                <a:latin typeface="Calibri"/>
                <a:cs typeface="Calibri"/>
                <a:sym typeface="Effra" charset="0"/>
              </a:rPr>
              <a:t>Deployment Automation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5" name="AutoShape 25"/>
          <p:cNvSpPr>
            <a:spLocks/>
          </p:cNvSpPr>
          <p:nvPr/>
        </p:nvSpPr>
        <p:spPr bwMode="auto">
          <a:xfrm>
            <a:off x="1057378" y="1001582"/>
            <a:ext cx="1728991" cy="486641"/>
          </a:xfrm>
          <a:custGeom>
            <a:avLst/>
            <a:gdLst>
              <a:gd name="T0" fmla="*/ 1520825 w 21600"/>
              <a:gd name="T1" fmla="*/ 473075 h 21600"/>
              <a:gd name="T2" fmla="*/ 1520825 w 21600"/>
              <a:gd name="T3" fmla="*/ 473075 h 21600"/>
              <a:gd name="T4" fmla="*/ 1520825 w 21600"/>
              <a:gd name="T5" fmla="*/ 473075 h 21600"/>
              <a:gd name="T6" fmla="*/ 1520825 w 21600"/>
              <a:gd name="T7" fmla="*/ 473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21457">
              <a:lnSpc>
                <a:spcPct val="90000"/>
              </a:lnSpc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</a:pPr>
            <a:r>
              <a:rPr lang="en-US" sz="1600" b="1" dirty="0">
                <a:latin typeface="Calibri"/>
                <a:cs typeface="Calibri"/>
                <a:sym typeface="Effra Medium" charset="0"/>
              </a:rPr>
              <a:t>SwiftStack Controller</a:t>
            </a:r>
            <a:endParaRPr lang="en-US" sz="1050" b="1" dirty="0">
              <a:latin typeface="Calibri"/>
              <a:cs typeface="Calibri"/>
            </a:endParaRPr>
          </a:p>
        </p:txBody>
      </p:sp>
      <p:pic>
        <p:nvPicPr>
          <p:cNvPr id="26" name="Picture 26" descr="large_controller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67" y="909381"/>
            <a:ext cx="646270" cy="6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5" name="AutoShape 13"/>
          <p:cNvSpPr>
            <a:spLocks/>
          </p:cNvSpPr>
          <p:nvPr/>
        </p:nvSpPr>
        <p:spPr bwMode="auto">
          <a:xfrm>
            <a:off x="3581401" y="1558071"/>
            <a:ext cx="454807" cy="303205"/>
          </a:xfrm>
          <a:prstGeom prst="rightArrow">
            <a:avLst>
              <a:gd name="adj1" fmla="val 42407"/>
              <a:gd name="adj2" fmla="val 77634"/>
            </a:avLst>
          </a:prstGeom>
          <a:solidFill>
            <a:srgbClr val="DDDEE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Effra" pitchFamily="-107" charset="0"/>
              <a:cs typeface="Arial"/>
              <a:sym typeface="Effra" pitchFamily="-107" charset="0"/>
            </a:endParaRPr>
          </a:p>
        </p:txBody>
      </p:sp>
      <p:sp>
        <p:nvSpPr>
          <p:cNvPr id="27" name="AutoShape 13"/>
          <p:cNvSpPr>
            <a:spLocks/>
          </p:cNvSpPr>
          <p:nvPr/>
        </p:nvSpPr>
        <p:spPr bwMode="auto">
          <a:xfrm rot="10800000">
            <a:off x="4267204" y="3310099"/>
            <a:ext cx="454807" cy="303205"/>
          </a:xfrm>
          <a:prstGeom prst="rightArrow">
            <a:avLst>
              <a:gd name="adj1" fmla="val 42407"/>
              <a:gd name="adj2" fmla="val 77634"/>
            </a:avLst>
          </a:prstGeom>
          <a:solidFill>
            <a:srgbClr val="DDDEE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Effra" pitchFamily="-107" charset="0"/>
              <a:cs typeface="Arial"/>
              <a:sym typeface="Effra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04799" y="1143000"/>
            <a:ext cx="8516868" cy="6427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3C3737"/>
                </a:solidFill>
              </a:rPr>
              <a:t>Swift </a:t>
            </a:r>
            <a:r>
              <a:rPr lang="en-US" sz="4400" b="1" dirty="0" smtClean="0">
                <a:solidFill>
                  <a:srgbClr val="3C3737"/>
                </a:solidFill>
              </a:rPr>
              <a:t>CIFS/NFS </a:t>
            </a:r>
            <a:r>
              <a:rPr sz="4400" b="1" dirty="0" smtClean="0">
                <a:solidFill>
                  <a:srgbClr val="3C3737"/>
                </a:solidFill>
              </a:rPr>
              <a:t>Gateway</a:t>
            </a:r>
            <a:endParaRPr sz="4400" b="1" dirty="0">
              <a:solidFill>
                <a:srgbClr val="3C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53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Gateway Objectives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304800" y="650082"/>
            <a:ext cx="7380536" cy="433592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Lower the barrier to entry for object store usage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Eliminate need to convert all applications to use object store API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NAS paradigm familiar to existing IT workflows</a:t>
            </a:r>
          </a:p>
          <a:p>
            <a:pPr lvl="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Unify data access using NFS, CIFS, or REST</a:t>
            </a:r>
          </a:p>
          <a:p>
            <a:pPr lvl="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Preserve data in its original form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No blob-</a:t>
            </a:r>
            <a:r>
              <a:rPr dirty="0" err="1">
                <a:solidFill>
                  <a:srgbClr val="3C3737"/>
                </a:solidFill>
              </a:rPr>
              <a:t>ification</a:t>
            </a:r>
            <a:endParaRPr dirty="0">
              <a:solidFill>
                <a:srgbClr val="3C3737"/>
              </a:solidFill>
            </a:endParaRP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Important for mixed application uses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No technology lock-in</a:t>
            </a:r>
          </a:p>
          <a:p>
            <a:pPr lvl="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Ideal point for data-grooming and enforcement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Encryption can be performed and controlled by the gateway owner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Can extract metadata from objects and store in </a:t>
            </a:r>
            <a:r>
              <a:rPr dirty="0" err="1">
                <a:solidFill>
                  <a:srgbClr val="3C3737"/>
                </a:solidFill>
              </a:rPr>
              <a:t>metatags</a:t>
            </a:r>
            <a:r>
              <a:rPr dirty="0">
                <a:solidFill>
                  <a:srgbClr val="3C3737"/>
                </a:solidFill>
              </a:rPr>
              <a:t> or on a separate index server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Plug-in architecture for future use cases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WORM mode (Write Once Read Many)</a:t>
            </a:r>
          </a:p>
        </p:txBody>
      </p:sp>
    </p:spTree>
    <p:extLst>
      <p:ext uri="{BB962C8B-B14F-4D97-AF65-F5344CB8AC3E}">
        <p14:creationId xmlns:p14="http://schemas.microsoft.com/office/powerpoint/2010/main" val="4036217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Gateway Use Cases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304800" y="718245"/>
            <a:ext cx="7672388" cy="413950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Active Data Archiving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 err="1">
                <a:solidFill>
                  <a:srgbClr val="3C3737"/>
                </a:solidFill>
              </a:rPr>
              <a:t>Metatags</a:t>
            </a:r>
            <a:r>
              <a:rPr dirty="0">
                <a:solidFill>
                  <a:srgbClr val="3C3737"/>
                </a:solidFill>
              </a:rPr>
              <a:t> provide direct information about data stored, enabling dynamic cataloging and searching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Having the ability to search without back-hauling data can dramatically simplify specific object retrieval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Key is having an automated way of creating and associating these tags during data ingest</a:t>
            </a:r>
          </a:p>
          <a:p>
            <a:pPr lvl="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Multisite Data Sharing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Centralized object storage should not preclude distributed work environments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Allow NAS data sharing between multiple locations</a:t>
            </a:r>
          </a:p>
          <a:p>
            <a:pPr marL="857250" lvl="2" indent="-285750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Multiple gateways synchronize </a:t>
            </a:r>
            <a:r>
              <a:rPr dirty="0" err="1">
                <a:solidFill>
                  <a:srgbClr val="3C3737"/>
                </a:solidFill>
              </a:rPr>
              <a:t>filesystem</a:t>
            </a:r>
            <a:r>
              <a:rPr dirty="0">
                <a:solidFill>
                  <a:srgbClr val="3C3737"/>
                </a:solidFill>
              </a:rPr>
              <a:t> view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Keeps data central and controlled</a:t>
            </a:r>
          </a:p>
          <a:p>
            <a:pPr marL="571500" lvl="1" indent="-285750">
              <a:spcBef>
                <a:spcPts val="0"/>
              </a:spcBef>
              <a:buChar char="•"/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737"/>
                </a:solidFill>
              </a:rPr>
              <a:t>Local cache per gateway can speed access</a:t>
            </a:r>
          </a:p>
        </p:txBody>
      </p:sp>
    </p:spTree>
    <p:extLst>
      <p:ext uri="{BB962C8B-B14F-4D97-AF65-F5344CB8AC3E}">
        <p14:creationId xmlns:p14="http://schemas.microsoft.com/office/powerpoint/2010/main" val="2136825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More Gateway Use Cases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304800" y="758469"/>
            <a:ext cx="7352308" cy="4385035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2400" dirty="0">
                <a:solidFill>
                  <a:srgbClr val="3C3737"/>
                </a:solidFill>
              </a:rPr>
              <a:t>Data Migration</a:t>
            </a:r>
          </a:p>
          <a:p>
            <a:pPr marL="571500" lvl="1" indent="-285750">
              <a:buChar char="•"/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Gateway allows legacy storage to be migrated to object store simply by copying files</a:t>
            </a:r>
          </a:p>
          <a:p>
            <a:pPr marL="571500" lvl="1" indent="-285750">
              <a:buChar char="•"/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Can deploy multiple gateways in parallel to scale load (subject to network limitations)</a:t>
            </a:r>
          </a:p>
          <a:p>
            <a:pPr marL="571500" lvl="1" indent="-285750">
              <a:buChar char="•"/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Leaves content intact and no API programming required (bears repeating!)</a:t>
            </a:r>
          </a:p>
          <a:p>
            <a:pPr marL="571500" lvl="1" indent="-285750">
              <a:buChar char="•"/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Easily centralize remote storage</a:t>
            </a:r>
          </a:p>
        </p:txBody>
      </p:sp>
    </p:spTree>
    <p:extLst>
      <p:ext uri="{BB962C8B-B14F-4D97-AF65-F5344CB8AC3E}">
        <p14:creationId xmlns:p14="http://schemas.microsoft.com/office/powerpoint/2010/main" val="3920401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3C3737"/>
                </a:solidFill>
              </a:rPr>
              <a:t>Gateway Futures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304803" y="718244"/>
            <a:ext cx="7687965" cy="4425256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A gateway that preserves data integrity will never fully replace all NAS use cases, but not all applications will be rewritten to object store APIs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Expand data grooming and manipulations capability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Tighter integration with the object store, future API changes and/or middleware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3C3737"/>
                </a:solidFill>
              </a:rPr>
              <a:t>Seamless integration with existing IT services like Active Directory and LDAP</a:t>
            </a:r>
          </a:p>
        </p:txBody>
      </p:sp>
    </p:spTree>
    <p:extLst>
      <p:ext uri="{BB962C8B-B14F-4D97-AF65-F5344CB8AC3E}">
        <p14:creationId xmlns:p14="http://schemas.microsoft.com/office/powerpoint/2010/main" val="83632124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How well does it work?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Overall costs are very low – exceeded project </a:t>
            </a:r>
            <a:r>
              <a:rPr lang="en-US" b="1" dirty="0" smtClean="0"/>
              <a:t>goals</a:t>
            </a:r>
            <a:endParaRPr lang="en-US" b="1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Only $13/TB/month all </a:t>
            </a:r>
            <a:r>
              <a:rPr lang="en-US" sz="1800" dirty="0" smtClean="0"/>
              <a:t>inclusive</a:t>
            </a:r>
            <a:endParaRPr lang="en-US" sz="18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Much lower than current $40/TB/</a:t>
            </a:r>
            <a:r>
              <a:rPr lang="en-US" sz="1800" dirty="0" err="1"/>
              <a:t>mo</a:t>
            </a:r>
            <a:r>
              <a:rPr lang="en-US" sz="1800" dirty="0"/>
              <a:t> </a:t>
            </a:r>
            <a:r>
              <a:rPr lang="en-US" sz="1800" dirty="0" smtClean="0"/>
              <a:t>chargeback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 smtClean="0"/>
              <a:t>Simple </a:t>
            </a:r>
            <a:r>
              <a:rPr lang="en-US" b="1" dirty="0"/>
              <a:t>to </a:t>
            </a:r>
            <a:r>
              <a:rPr lang="en-US" b="1" dirty="0" smtClean="0"/>
              <a:t>manage</a:t>
            </a:r>
            <a:endParaRPr lang="en-US" b="1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Management </a:t>
            </a:r>
            <a:r>
              <a:rPr lang="en-US" sz="1800" u="sng" dirty="0"/>
              <a:t>focuses on CIFS/NFS gateway </a:t>
            </a:r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 err="1"/>
              <a:t>SwiftStack</a:t>
            </a:r>
            <a:r>
              <a:rPr lang="en-US" sz="1800" dirty="0"/>
              <a:t> provides one web console for entire cluster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23594" y="3429802"/>
            <a:ext cx="7256392" cy="1251398"/>
            <a:chOff x="718462" y="3333750"/>
            <a:chExt cx="7256392" cy="1251398"/>
          </a:xfrm>
        </p:grpSpPr>
        <p:sp>
          <p:nvSpPr>
            <p:cNvPr id="29" name="Rectangle 28"/>
            <p:cNvSpPr/>
            <p:nvPr/>
          </p:nvSpPr>
          <p:spPr bwMode="auto">
            <a:xfrm>
              <a:off x="908037" y="3717237"/>
              <a:ext cx="480324" cy="650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12629" y="3637577"/>
              <a:ext cx="480324" cy="650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958292" y="3631670"/>
              <a:ext cx="1245858" cy="646171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798824" y="3333750"/>
              <a:ext cx="964898" cy="47052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425083" y="3477309"/>
              <a:ext cx="1549771" cy="943131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pic>
          <p:nvPicPr>
            <p:cNvPr id="34" name="Picture 33" descr="large_storage_nodes_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225" y="3339147"/>
              <a:ext cx="457180" cy="45717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3453" y="3644504"/>
              <a:ext cx="663770" cy="6118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large_object_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98" b="63129"/>
            <a:stretch/>
          </p:blipFill>
          <p:spPr>
            <a:xfrm>
              <a:off x="1970030" y="3805485"/>
              <a:ext cx="388994" cy="225864"/>
            </a:xfrm>
            <a:prstGeom prst="rect">
              <a:avLst/>
            </a:prstGeom>
          </p:spPr>
        </p:pic>
        <p:pic>
          <p:nvPicPr>
            <p:cNvPr id="37" name="Picture 36" descr="large_object_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98" b="64301"/>
            <a:stretch/>
          </p:blipFill>
          <p:spPr>
            <a:xfrm>
              <a:off x="1970030" y="3977999"/>
              <a:ext cx="388994" cy="218684"/>
            </a:xfrm>
            <a:prstGeom prst="rect">
              <a:avLst/>
            </a:prstGeom>
          </p:spPr>
        </p:pic>
        <p:pic>
          <p:nvPicPr>
            <p:cNvPr id="38" name="Picture 37" descr="large_object_2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56" b="64301"/>
            <a:stretch/>
          </p:blipFill>
          <p:spPr>
            <a:xfrm>
              <a:off x="1970030" y="3632970"/>
              <a:ext cx="384967" cy="218684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 bwMode="auto">
            <a:xfrm flipH="1">
              <a:off x="2372565" y="4118603"/>
              <a:ext cx="115009" cy="197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489874" y="3764988"/>
              <a:ext cx="0" cy="361818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372566" y="3946088"/>
              <a:ext cx="230018" cy="197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372565" y="3773574"/>
              <a:ext cx="115009" cy="197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2584884" y="3786122"/>
              <a:ext cx="615874" cy="323165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900" b="1" dirty="0" smtClean="0">
                  <a:latin typeface="Calibri"/>
                  <a:cs typeface="Calibri"/>
                </a:rPr>
                <a:t>CIFS/NFS</a:t>
              </a:r>
            </a:p>
            <a:p>
              <a:r>
                <a:rPr lang="en-US" sz="900" b="1" dirty="0" smtClean="0">
                  <a:latin typeface="Calibri"/>
                  <a:cs typeface="Calibri"/>
                </a:rPr>
                <a:t>Gateway</a:t>
              </a:r>
              <a:endParaRPr lang="en-US" sz="900" b="1" dirty="0">
                <a:latin typeface="Calibri"/>
                <a:cs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44777" y="3762259"/>
              <a:ext cx="740908" cy="353943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000" b="1" dirty="0" err="1" smtClean="0">
                  <a:latin typeface="Calibri"/>
                  <a:cs typeface="Calibri"/>
                </a:rPr>
                <a:t>SwiftStack</a:t>
              </a:r>
              <a:endParaRPr lang="en-US" sz="1000" b="1" dirty="0" smtClean="0">
                <a:latin typeface="Calibri"/>
                <a:cs typeface="Calibri"/>
              </a:endParaRPr>
            </a:p>
            <a:p>
              <a:r>
                <a:rPr lang="en-US" sz="1000" b="1" dirty="0" smtClean="0">
                  <a:latin typeface="Calibri"/>
                  <a:cs typeface="Calibri"/>
                </a:rPr>
                <a:t>Console</a:t>
              </a:r>
              <a:endParaRPr lang="en-US" sz="1000" b="1" dirty="0">
                <a:latin typeface="Calibri"/>
                <a:cs typeface="Calibri"/>
              </a:endParaRPr>
            </a:p>
          </p:txBody>
        </p:sp>
        <p:cxnSp>
          <p:nvCxnSpPr>
            <p:cNvPr id="45" name="Straight Connector 44"/>
            <p:cNvCxnSpPr>
              <a:stCxn id="32" idx="2"/>
            </p:cNvCxnSpPr>
            <p:nvPr/>
          </p:nvCxnSpPr>
          <p:spPr bwMode="auto">
            <a:xfrm flipH="1" flipV="1">
              <a:off x="4278416" y="3333751"/>
              <a:ext cx="2858" cy="470525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4294725" y="3396942"/>
              <a:ext cx="471604" cy="353943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000" b="1" dirty="0" smtClean="0">
                  <a:latin typeface="Calibri"/>
                  <a:cs typeface="Calibri"/>
                </a:rPr>
                <a:t>Swift</a:t>
              </a:r>
            </a:p>
            <a:p>
              <a:r>
                <a:rPr lang="en-US" sz="1000" b="1" dirty="0" smtClean="0">
                  <a:latin typeface="Calibri"/>
                  <a:cs typeface="Calibri"/>
                </a:rPr>
                <a:t>Node</a:t>
              </a:r>
              <a:endParaRPr lang="en-US" sz="1000" b="1" dirty="0">
                <a:latin typeface="Calibri"/>
                <a:cs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798824" y="4114623"/>
              <a:ext cx="964898" cy="47052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pic>
          <p:nvPicPr>
            <p:cNvPr id="48" name="Picture 47" descr="large_storage_nodes_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225" y="4120020"/>
              <a:ext cx="457180" cy="457179"/>
            </a:xfrm>
            <a:prstGeom prst="rect">
              <a:avLst/>
            </a:prstGeom>
          </p:spPr>
        </p:pic>
        <p:cxnSp>
          <p:nvCxnSpPr>
            <p:cNvPr id="49" name="Straight Connector 48"/>
            <p:cNvCxnSpPr>
              <a:stCxn id="47" idx="2"/>
            </p:cNvCxnSpPr>
            <p:nvPr/>
          </p:nvCxnSpPr>
          <p:spPr bwMode="auto">
            <a:xfrm flipH="1" flipV="1">
              <a:off x="4278416" y="4114623"/>
              <a:ext cx="2858" cy="470525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>
              <a:off x="4294725" y="4177814"/>
              <a:ext cx="471604" cy="353943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000" b="1" dirty="0" smtClean="0">
                  <a:latin typeface="Calibri"/>
                  <a:cs typeface="Calibri"/>
                </a:rPr>
                <a:t>Swift</a:t>
              </a:r>
            </a:p>
            <a:p>
              <a:r>
                <a:rPr lang="en-US" sz="1000" b="1" dirty="0" smtClean="0">
                  <a:latin typeface="Calibri"/>
                  <a:cs typeface="Calibri"/>
                </a:rPr>
                <a:t>Node</a:t>
              </a:r>
              <a:endParaRPr lang="en-US" sz="1000" b="1" dirty="0">
                <a:latin typeface="Calibri"/>
                <a:cs typeface="Calibri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857862" y="3730076"/>
              <a:ext cx="964898" cy="470525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pic>
          <p:nvPicPr>
            <p:cNvPr id="52" name="Picture 51" descr="large_storage_nodes_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263" y="3735473"/>
              <a:ext cx="457180" cy="457179"/>
            </a:xfrm>
            <a:prstGeom prst="rect">
              <a:avLst/>
            </a:prstGeom>
          </p:spPr>
        </p:pic>
        <p:cxnSp>
          <p:nvCxnSpPr>
            <p:cNvPr id="53" name="Straight Connector 52"/>
            <p:cNvCxnSpPr>
              <a:stCxn id="51" idx="2"/>
            </p:cNvCxnSpPr>
            <p:nvPr/>
          </p:nvCxnSpPr>
          <p:spPr bwMode="auto">
            <a:xfrm flipH="1" flipV="1">
              <a:off x="5337454" y="3730077"/>
              <a:ext cx="2858" cy="470525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353762" y="3793267"/>
              <a:ext cx="471604" cy="353943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1000" b="1" dirty="0" smtClean="0">
                  <a:latin typeface="Calibri"/>
                  <a:cs typeface="Calibri"/>
                </a:rPr>
                <a:t>Swift</a:t>
              </a:r>
            </a:p>
            <a:p>
              <a:r>
                <a:rPr lang="en-US" sz="1000" b="1" dirty="0" smtClean="0">
                  <a:latin typeface="Calibri"/>
                  <a:cs typeface="Calibri"/>
                </a:rPr>
                <a:t>Node</a:t>
              </a:r>
              <a:endParaRPr lang="en-US" sz="1000" b="1" dirty="0">
                <a:latin typeface="Calibri"/>
                <a:cs typeface="Calibri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3328692" y="3963043"/>
              <a:ext cx="1442249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3328692" y="4350478"/>
              <a:ext cx="37915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3328692" y="3567201"/>
              <a:ext cx="37915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919550" y="3963043"/>
              <a:ext cx="37805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4855359" y="4350478"/>
              <a:ext cx="37915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855359" y="3567201"/>
              <a:ext cx="37915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1" name="Rectangle 60"/>
            <p:cNvSpPr/>
            <p:nvPr/>
          </p:nvSpPr>
          <p:spPr bwMode="auto">
            <a:xfrm>
              <a:off x="718462" y="3562351"/>
              <a:ext cx="480324" cy="650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8378" y="3791365"/>
              <a:ext cx="425116" cy="184666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900" b="1" dirty="0" smtClean="0">
                  <a:latin typeface="Calibri"/>
                  <a:cs typeface="Calibri"/>
                </a:rPr>
                <a:t>Files </a:t>
              </a:r>
              <a:endParaRPr lang="en-US" sz="900" b="1" dirty="0">
                <a:latin typeface="Calibri"/>
                <a:cs typeface="Calibri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1469144" y="3963043"/>
              <a:ext cx="403812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88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How well does it work?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Initial performance is </a:t>
            </a:r>
            <a:r>
              <a:rPr lang="en-US" b="1" dirty="0" smtClean="0"/>
              <a:t>adequate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All requests initially threaded via single CIFS/NFS </a:t>
            </a:r>
            <a:r>
              <a:rPr lang="en-US" sz="1800" dirty="0" smtClean="0"/>
              <a:t>gateway </a:t>
            </a:r>
            <a:r>
              <a:rPr lang="en-US" sz="1800" u="sng" dirty="0" smtClean="0"/>
              <a:t>(ca. 300MB/s)</a:t>
            </a:r>
            <a:endParaRPr lang="en-US" sz="1800" u="sng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Doesn’t take full advantage of Swift cluster’s redundancy via </a:t>
            </a:r>
            <a:r>
              <a:rPr lang="en-US" sz="1800" dirty="0" smtClean="0"/>
              <a:t>proxies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 err="1"/>
              <a:t>SwiftStack</a:t>
            </a:r>
            <a:r>
              <a:rPr lang="en-US" sz="1800" dirty="0"/>
              <a:t> provides monitoring of load on Swift </a:t>
            </a:r>
            <a:r>
              <a:rPr lang="en-US" sz="1800" dirty="0" smtClean="0"/>
              <a:t>nodes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Lots of headroom for </a:t>
            </a:r>
            <a:r>
              <a:rPr lang="en-US" b="1" dirty="0" smtClean="0"/>
              <a:t>future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Swift’s native HTTP API is very fast compared to </a:t>
            </a:r>
            <a:r>
              <a:rPr lang="en-US" sz="1800" dirty="0" err="1"/>
              <a:t>fs</a:t>
            </a:r>
            <a:r>
              <a:rPr lang="en-US" sz="1800" dirty="0"/>
              <a:t> </a:t>
            </a:r>
            <a:r>
              <a:rPr lang="en-US" sz="1800" dirty="0" smtClean="0"/>
              <a:t>gateway (multiple GB/s)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Direct HTTP access goes from client directly to Swift node(s</a:t>
            </a:r>
            <a:r>
              <a:rPr lang="en-US" sz="1800" dirty="0" smtClean="0"/>
              <a:t>)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Other options like application integration and web </a:t>
            </a:r>
            <a:r>
              <a:rPr lang="en-US" sz="1800" dirty="0" smtClean="0"/>
              <a:t>portal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Can use </a:t>
            </a:r>
            <a:r>
              <a:rPr lang="en-US" sz="1800" dirty="0" err="1"/>
              <a:t>SwiftStack</a:t>
            </a:r>
            <a:r>
              <a:rPr lang="en-US" sz="1800" dirty="0"/>
              <a:t> or other load balancers as front-end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Performance scales up linearly as nodes/clusters added</a:t>
            </a: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0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did we do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97758"/>
            <a:ext cx="4572000" cy="3764756"/>
          </a:xfrm>
        </p:spPr>
        <p:txBody>
          <a:bodyPr/>
          <a:lstStyle/>
          <a:p>
            <a:r>
              <a:rPr lang="en-US" b="1" dirty="0"/>
              <a:t>Researchers concerned about …</a:t>
            </a:r>
            <a:r>
              <a:rPr lang="en-US" b="1" dirty="0" smtClean="0"/>
              <a:t>.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Significant </a:t>
            </a:r>
            <a:r>
              <a:rPr lang="en-US" sz="1800" u="sng" dirty="0"/>
              <a:t>storage costs </a:t>
            </a:r>
            <a:r>
              <a:rPr lang="en-US" sz="1800" dirty="0"/>
              <a:t>– $40/</a:t>
            </a:r>
            <a:r>
              <a:rPr lang="en-US" sz="1800" dirty="0" err="1"/>
              <a:t>TiB</a:t>
            </a:r>
            <a:r>
              <a:rPr lang="en-US" sz="1800" dirty="0"/>
              <a:t>/month </a:t>
            </a:r>
            <a:r>
              <a:rPr lang="en-US" sz="1800" dirty="0" smtClean="0"/>
              <a:t>chargebacks (</a:t>
            </a:r>
            <a:r>
              <a:rPr lang="en-US" sz="1800" dirty="0"/>
              <a:t>first 5 TB is free</a:t>
            </a:r>
            <a:r>
              <a:rPr lang="en-US" sz="1800" dirty="0" smtClean="0"/>
              <a:t>) and </a:t>
            </a:r>
            <a:r>
              <a:rPr lang="en-US" sz="1800" u="sng" dirty="0" smtClean="0"/>
              <a:t>declining</a:t>
            </a:r>
            <a:r>
              <a:rPr lang="en-US" sz="1800" dirty="0" smtClean="0"/>
              <a:t> grant funding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“If </a:t>
            </a:r>
            <a:r>
              <a:rPr lang="en-US" sz="1800" dirty="0"/>
              <a:t>you charge us please give us some cheap </a:t>
            </a:r>
            <a:r>
              <a:rPr lang="en-US" sz="1800" dirty="0" smtClean="0"/>
              <a:t>storage </a:t>
            </a:r>
            <a:r>
              <a:rPr lang="en-US" sz="1800" dirty="0"/>
              <a:t>for </a:t>
            </a:r>
            <a:r>
              <a:rPr lang="en-US" sz="1800" dirty="0" smtClean="0"/>
              <a:t>old </a:t>
            </a:r>
            <a:r>
              <a:rPr lang="en-US" sz="1800" dirty="0"/>
              <a:t>and big files”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(</a:t>
            </a:r>
            <a:r>
              <a:rPr lang="en-US" sz="1800" dirty="0" err="1"/>
              <a:t>Mis</a:t>
            </a:r>
            <a:r>
              <a:rPr lang="en-US" sz="1800" dirty="0"/>
              <a:t>)perception on storage value </a:t>
            </a:r>
            <a:r>
              <a:rPr lang="en-US" sz="1800" dirty="0" smtClean="0"/>
              <a:t>                   (</a:t>
            </a:r>
            <a:r>
              <a:rPr lang="en-US" sz="1800" dirty="0"/>
              <a:t>I can buy a </a:t>
            </a:r>
            <a:r>
              <a:rPr lang="en-US" sz="1800" dirty="0" smtClean="0"/>
              <a:t>hard drive </a:t>
            </a:r>
            <a:r>
              <a:rPr lang="en-US" sz="1800" dirty="0"/>
              <a:t>at </a:t>
            </a:r>
            <a:r>
              <a:rPr lang="en-US" sz="1800" dirty="0" smtClean="0"/>
              <a:t>BestBuy)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2" descr="http://sterlingdatastorage.com/wp-content/uploads/2012/02/DataArch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635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How well does it work?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742951"/>
            <a:ext cx="7162800" cy="37647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 b="1" dirty="0"/>
              <a:t>Limitations in the CIFS / NFS </a:t>
            </a:r>
            <a:r>
              <a:rPr lang="en-US" sz="2000" b="1" dirty="0" smtClean="0"/>
              <a:t>gateway (bridge)</a:t>
            </a:r>
            <a:endParaRPr lang="en-US" sz="2000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No </a:t>
            </a:r>
            <a:r>
              <a:rPr lang="en-US" sz="1600" u="sng" dirty="0" err="1"/>
              <a:t>symlinks</a:t>
            </a:r>
            <a:r>
              <a:rPr lang="en-US" sz="1600" dirty="0"/>
              <a:t> nor </a:t>
            </a:r>
            <a:r>
              <a:rPr lang="en-US" sz="1600" dirty="0" err="1"/>
              <a:t>hardlinks</a:t>
            </a:r>
            <a:r>
              <a:rPr lang="en-US" sz="1600" dirty="0"/>
              <a:t> (it’s on the roadmap</a:t>
            </a:r>
            <a:r>
              <a:rPr lang="en-US" sz="1600" dirty="0" smtClean="0"/>
              <a:t>)</a:t>
            </a:r>
            <a:endParaRPr lang="en-US" sz="16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e.g. Cannot checkout a </a:t>
            </a:r>
            <a:r>
              <a:rPr lang="en-US" sz="1300" dirty="0" err="1"/>
              <a:t>github</a:t>
            </a:r>
            <a:r>
              <a:rPr lang="en-US" sz="1300" dirty="0"/>
              <a:t> repos into FS </a:t>
            </a:r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Archiving </a:t>
            </a:r>
            <a:r>
              <a:rPr lang="en-US" sz="1300" dirty="0" err="1"/>
              <a:t>dir</a:t>
            </a:r>
            <a:r>
              <a:rPr lang="en-US" sz="1300" dirty="0"/>
              <a:t> structure that contains </a:t>
            </a:r>
            <a:r>
              <a:rPr lang="en-US" sz="1300" dirty="0" err="1"/>
              <a:t>symlinks</a:t>
            </a:r>
            <a:r>
              <a:rPr lang="en-US" sz="1300" dirty="0"/>
              <a:t> will be </a:t>
            </a:r>
            <a:r>
              <a:rPr lang="en-US" sz="1300" dirty="0" smtClean="0"/>
              <a:t>incomplete</a:t>
            </a:r>
            <a:endParaRPr lang="en-US" sz="13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Cannot </a:t>
            </a:r>
            <a:r>
              <a:rPr lang="en-US" sz="1600" u="sng" dirty="0"/>
              <a:t>rename</a:t>
            </a:r>
            <a:r>
              <a:rPr lang="en-US" sz="1600" dirty="0"/>
              <a:t> directory structures </a:t>
            </a:r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Need to rename each file in </a:t>
            </a:r>
            <a:r>
              <a:rPr lang="en-US" sz="1300" dirty="0" smtClean="0"/>
              <a:t>directory</a:t>
            </a:r>
            <a:endParaRPr lang="en-US" sz="13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File renames are slow (copy-then-delete operations</a:t>
            </a:r>
            <a:r>
              <a:rPr lang="en-US" sz="1300" dirty="0" smtClean="0"/>
              <a:t>)</a:t>
            </a:r>
            <a:endParaRPr lang="en-US" sz="13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Renaming a file </a:t>
            </a:r>
            <a:r>
              <a:rPr lang="en-US" sz="1600" u="sng" dirty="0"/>
              <a:t>hangs</a:t>
            </a:r>
            <a:r>
              <a:rPr lang="en-US" sz="1600" dirty="0"/>
              <a:t> all other IO in the affected directory </a:t>
            </a:r>
            <a:r>
              <a:rPr lang="en-US" sz="1600" dirty="0" smtClean="0"/>
              <a:t>tree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du command does not report right file size </a:t>
            </a:r>
            <a:r>
              <a:rPr lang="en-US" sz="1600" dirty="0" smtClean="0"/>
              <a:t>(wrote replacement)</a:t>
            </a:r>
            <a:endParaRPr lang="en-US" sz="1600" dirty="0"/>
          </a:p>
          <a:p>
            <a:pPr>
              <a:spcBef>
                <a:spcPts val="200"/>
              </a:spcBef>
            </a:pPr>
            <a:endParaRPr lang="en-US" sz="800" b="1" dirty="0" smtClean="0"/>
          </a:p>
          <a:p>
            <a:pPr>
              <a:spcBef>
                <a:spcPts val="200"/>
              </a:spcBef>
            </a:pPr>
            <a:r>
              <a:rPr lang="en-US" sz="2000" b="1" dirty="0" smtClean="0"/>
              <a:t>Recently </a:t>
            </a:r>
            <a:r>
              <a:rPr lang="en-US" sz="2000" b="1" dirty="0"/>
              <a:t>completed/fixed CIFS / NFS gateway </a:t>
            </a:r>
            <a:r>
              <a:rPr lang="en-US" sz="2000" b="1" dirty="0" smtClean="0"/>
              <a:t>issues</a:t>
            </a:r>
            <a:endParaRPr lang="en-US" sz="2000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Full support for </a:t>
            </a:r>
            <a:r>
              <a:rPr lang="en-US" sz="1400" dirty="0" smtClean="0"/>
              <a:t>POSIX permissions</a:t>
            </a:r>
            <a:r>
              <a:rPr lang="en-US" sz="1400" dirty="0"/>
              <a:t>.   (</a:t>
            </a:r>
            <a:r>
              <a:rPr lang="en-US" sz="1400" dirty="0" err="1"/>
              <a:t>chmod</a:t>
            </a:r>
            <a:r>
              <a:rPr lang="en-US" sz="1400" dirty="0"/>
              <a:t> 2770 </a:t>
            </a:r>
            <a:r>
              <a:rPr lang="en-US" sz="1400" dirty="0" err="1"/>
              <a:t>myfolder</a:t>
            </a:r>
            <a:r>
              <a:rPr lang="en-US" sz="1400" dirty="0"/>
              <a:t> now activates the </a:t>
            </a:r>
            <a:r>
              <a:rPr lang="en-US" sz="1400" dirty="0" err="1"/>
              <a:t>setgid</a:t>
            </a:r>
            <a:r>
              <a:rPr lang="en-US" sz="1400" dirty="0"/>
              <a:t> bit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vi occasionally complained about inaccurate metadata </a:t>
            </a:r>
            <a:endParaRPr lang="en-US" sz="1400" dirty="0" smtClean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endParaRPr lang="en-US" sz="800" dirty="0"/>
          </a:p>
          <a:p>
            <a:pPr>
              <a:spcBef>
                <a:spcPts val="200"/>
              </a:spcBef>
            </a:pPr>
            <a:r>
              <a:rPr lang="en-US" sz="2000" b="1" dirty="0"/>
              <a:t>File &lt;&gt; Object but they may converge after all </a:t>
            </a:r>
            <a:endParaRPr lang="en-US" sz="2000" b="1" dirty="0" smtClean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400" dirty="0" smtClean="0"/>
              <a:t>SwiftStack CIFS/NFS Gateway is the only NAS gateway passing through native swift objects (use </a:t>
            </a:r>
            <a:r>
              <a:rPr lang="en-US" sz="1400" dirty="0" err="1" smtClean="0"/>
              <a:t>cifs</a:t>
            </a:r>
            <a:r>
              <a:rPr lang="en-US" sz="1400" dirty="0" smtClean="0"/>
              <a:t> or </a:t>
            </a:r>
            <a:r>
              <a:rPr lang="en-US" sz="1400" dirty="0" err="1" smtClean="0"/>
              <a:t>boto</a:t>
            </a:r>
            <a:r>
              <a:rPr lang="en-US" sz="1400" dirty="0" smtClean="0"/>
              <a:t> to access </a:t>
            </a:r>
            <a:r>
              <a:rPr lang="en-US" sz="1400" dirty="0" smtClean="0"/>
              <a:t>the </a:t>
            </a:r>
            <a:r>
              <a:rPr lang="en-US" sz="1400" dirty="0" smtClean="0"/>
              <a:t>same object)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2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NFS/CIFS Benefits for Users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Researchers use familiar access </a:t>
            </a:r>
            <a:r>
              <a:rPr lang="en-US" b="1" dirty="0" smtClean="0"/>
              <a:t>method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CIFS/NFS gateway gives them same mountable </a:t>
            </a:r>
            <a:r>
              <a:rPr lang="en-US" sz="1800" dirty="0" err="1"/>
              <a:t>fs</a:t>
            </a:r>
            <a:r>
              <a:rPr lang="en-US" sz="1800" dirty="0"/>
              <a:t> </a:t>
            </a:r>
            <a:r>
              <a:rPr lang="en-US" sz="1800" dirty="0" smtClean="0"/>
              <a:t>access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u="sng" dirty="0"/>
              <a:t>No retraining needed, same practices </a:t>
            </a:r>
            <a:r>
              <a:rPr lang="en-US" sz="1800" u="sng" dirty="0" smtClean="0"/>
              <a:t>work</a:t>
            </a:r>
            <a:endParaRPr lang="en-US" sz="1800" u="sng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Performance almost as good as existing legacy </a:t>
            </a:r>
            <a:r>
              <a:rPr lang="en-US" sz="1800" dirty="0" smtClean="0"/>
              <a:t>storage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Cost savings for </a:t>
            </a:r>
            <a:r>
              <a:rPr lang="en-US" b="1" dirty="0" smtClean="0"/>
              <a:t>users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Big savings over NAS/SAN storage passed on to </a:t>
            </a:r>
            <a:r>
              <a:rPr lang="en-US" sz="1800" dirty="0" smtClean="0"/>
              <a:t>users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$3/TB/month instead of $40/TB/month chargeback (1/13th cost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Plus lots of future </a:t>
            </a:r>
            <a:r>
              <a:rPr lang="en-US" b="1" dirty="0" smtClean="0"/>
              <a:t>potential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Simple to grow capacity for continuing -</a:t>
            </a:r>
            <a:r>
              <a:rPr lang="en-US" sz="1800" dirty="0" err="1"/>
              <a:t>omics</a:t>
            </a:r>
            <a:r>
              <a:rPr lang="en-US" sz="1800" dirty="0"/>
              <a:t> data </a:t>
            </a:r>
            <a:r>
              <a:rPr lang="en-US" sz="1800" dirty="0" smtClean="0"/>
              <a:t>glut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HTTP </a:t>
            </a:r>
            <a:r>
              <a:rPr lang="en-US" sz="1800" dirty="0" err="1"/>
              <a:t>RESTful</a:t>
            </a:r>
            <a:r>
              <a:rPr lang="en-US" sz="1800" dirty="0"/>
              <a:t> APIs allow direct integration with lab </a:t>
            </a:r>
            <a:r>
              <a:rPr lang="en-US" sz="1800" dirty="0" smtClean="0"/>
              <a:t>automation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Can take on more uses/systems as other storage </a:t>
            </a:r>
            <a:r>
              <a:rPr lang="en-US" sz="1800" dirty="0" smtClean="0"/>
              <a:t>ages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 smtClean="0"/>
              <a:t>Can take the CIFS/NFS </a:t>
            </a:r>
            <a:r>
              <a:rPr lang="en-US" sz="1800" u="sng" dirty="0" smtClean="0"/>
              <a:t>training wheels off </a:t>
            </a:r>
            <a:r>
              <a:rPr lang="en-US" sz="1800" dirty="0" smtClean="0"/>
              <a:t>in the future</a:t>
            </a:r>
            <a:endParaRPr lang="en-US" sz="1800" dirty="0"/>
          </a:p>
          <a:p>
            <a:pPr>
              <a:spcBef>
                <a:spcPts val="200"/>
              </a:spcBef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342105" y="1222129"/>
            <a:ext cx="2485688" cy="805430"/>
            <a:chOff x="323594" y="1733551"/>
            <a:chExt cx="2485688" cy="80543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513169" y="1888437"/>
              <a:ext cx="480324" cy="650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17761" y="1808777"/>
              <a:ext cx="480324" cy="650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563424" y="1802870"/>
              <a:ext cx="1245858" cy="646171"/>
            </a:xfrm>
            <a:prstGeom prst="rect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pic>
          <p:nvPicPr>
            <p:cNvPr id="84" name="Picture 83" descr="large_object_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98" b="63129"/>
            <a:stretch/>
          </p:blipFill>
          <p:spPr>
            <a:xfrm>
              <a:off x="1575162" y="1976685"/>
              <a:ext cx="388994" cy="225864"/>
            </a:xfrm>
            <a:prstGeom prst="rect">
              <a:avLst/>
            </a:prstGeom>
          </p:spPr>
        </p:pic>
        <p:pic>
          <p:nvPicPr>
            <p:cNvPr id="85" name="Picture 84" descr="large_object_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498" b="64301"/>
            <a:stretch/>
          </p:blipFill>
          <p:spPr>
            <a:xfrm>
              <a:off x="1575162" y="2149199"/>
              <a:ext cx="388994" cy="218684"/>
            </a:xfrm>
            <a:prstGeom prst="rect">
              <a:avLst/>
            </a:prstGeom>
          </p:spPr>
        </p:pic>
        <p:pic>
          <p:nvPicPr>
            <p:cNvPr id="86" name="Picture 85" descr="large_object_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56" b="64301"/>
            <a:stretch/>
          </p:blipFill>
          <p:spPr>
            <a:xfrm>
              <a:off x="1575162" y="1804170"/>
              <a:ext cx="384967" cy="218684"/>
            </a:xfrm>
            <a:prstGeom prst="rect">
              <a:avLst/>
            </a:prstGeom>
          </p:spPr>
        </p:pic>
        <p:cxnSp>
          <p:nvCxnSpPr>
            <p:cNvPr id="87" name="Straight Connector 86"/>
            <p:cNvCxnSpPr/>
            <p:nvPr/>
          </p:nvCxnSpPr>
          <p:spPr bwMode="auto">
            <a:xfrm flipH="1">
              <a:off x="1977697" y="2289803"/>
              <a:ext cx="115009" cy="197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2095006" y="1936188"/>
              <a:ext cx="0" cy="361818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1977698" y="2117288"/>
              <a:ext cx="230018" cy="197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>
              <a:off x="1977697" y="1944774"/>
              <a:ext cx="115009" cy="197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>
            <a:xfrm>
              <a:off x="2190016" y="1957322"/>
              <a:ext cx="615874" cy="323165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900" b="1" dirty="0" smtClean="0">
                  <a:latin typeface="Calibri"/>
                  <a:cs typeface="Calibri"/>
                </a:rPr>
                <a:t>CIFS/NFS</a:t>
              </a:r>
            </a:p>
            <a:p>
              <a:r>
                <a:rPr lang="en-US" sz="900" b="1" dirty="0" smtClean="0">
                  <a:latin typeface="Calibri"/>
                  <a:cs typeface="Calibri"/>
                </a:rPr>
                <a:t>Gateway</a:t>
              </a:r>
              <a:endParaRPr lang="en-US" sz="900" b="1" dirty="0">
                <a:latin typeface="Calibri"/>
                <a:cs typeface="Calibri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23594" y="1733551"/>
              <a:ext cx="480324" cy="65054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73510" y="1962565"/>
              <a:ext cx="425116" cy="184666"/>
            </a:xfrm>
            <a:prstGeom prst="rect">
              <a:avLst/>
            </a:prstGeom>
          </p:spPr>
          <p:txBody>
            <a:bodyPr wrap="none" tIns="0">
              <a:spAutoFit/>
            </a:bodyPr>
            <a:lstStyle/>
            <a:p>
              <a:r>
                <a:rPr lang="en-US" sz="900" b="1" dirty="0" smtClean="0">
                  <a:latin typeface="Calibri"/>
                  <a:cs typeface="Calibri"/>
                </a:rPr>
                <a:t>Files </a:t>
              </a:r>
              <a:endParaRPr lang="en-US" sz="900" b="1" dirty="0"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1074276" y="2134243"/>
              <a:ext cx="403812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43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Rapid timeline </a:t>
            </a:r>
            <a:r>
              <a:rPr lang="en-US" b="1" dirty="0" smtClean="0"/>
              <a:t>?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u="sng" dirty="0"/>
              <a:t>2 years</a:t>
            </a:r>
            <a:r>
              <a:rPr lang="en-US" sz="1600" dirty="0"/>
              <a:t> from 1st contact to go-live in April 2014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Initial evaluation of </a:t>
            </a:r>
            <a:r>
              <a:rPr lang="en-US" sz="1600" dirty="0" err="1"/>
              <a:t>SwiftStack</a:t>
            </a:r>
            <a:r>
              <a:rPr lang="en-US" sz="1600" dirty="0"/>
              <a:t> only took 2 </a:t>
            </a:r>
            <a:r>
              <a:rPr lang="en-US" sz="1600" dirty="0" smtClean="0"/>
              <a:t>days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b="1" dirty="0"/>
              <a:t>Initial targets for Swift </a:t>
            </a:r>
            <a:r>
              <a:rPr lang="en-US" b="1" dirty="0" smtClean="0"/>
              <a:t>storage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Archive data, Large datasets, bam files from external </a:t>
            </a:r>
            <a:r>
              <a:rPr lang="en-US" sz="1600" dirty="0" smtClean="0"/>
              <a:t>sources, </a:t>
            </a:r>
            <a:br>
              <a:rPr lang="en-US" sz="1600" dirty="0" smtClean="0"/>
            </a:br>
            <a:r>
              <a:rPr lang="en-US" sz="1600" dirty="0" smtClean="0"/>
              <a:t>sequencer </a:t>
            </a:r>
            <a:r>
              <a:rPr lang="en-US" sz="1600" dirty="0"/>
              <a:t>output (2x </a:t>
            </a:r>
            <a:r>
              <a:rPr lang="en-US" sz="1600" dirty="0" err="1"/>
              <a:t>HiSeq</a:t>
            </a:r>
            <a:r>
              <a:rPr lang="en-US" sz="1600" dirty="0"/>
              <a:t> 2500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15-20 labs in 1st rollout of Swift production </a:t>
            </a:r>
            <a:r>
              <a:rPr lang="en-US" sz="1600" dirty="0" smtClean="0"/>
              <a:t>storage</a:t>
            </a:r>
            <a:endParaRPr lang="en-US" sz="1600" dirty="0"/>
          </a:p>
          <a:p>
            <a:pPr>
              <a:spcBef>
                <a:spcPts val="200"/>
              </a:spcBef>
            </a:pPr>
            <a:r>
              <a:rPr lang="en-US" b="1" dirty="0"/>
              <a:t>First deployed via familiar access </a:t>
            </a:r>
            <a:r>
              <a:rPr lang="en-US" b="1" dirty="0" smtClean="0"/>
              <a:t>path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All users initially on </a:t>
            </a:r>
            <a:r>
              <a:rPr lang="en-US" sz="1600" dirty="0" err="1"/>
              <a:t>SwiftStack</a:t>
            </a:r>
            <a:r>
              <a:rPr lang="en-US" sz="1600" dirty="0"/>
              <a:t> CIFS/NFS </a:t>
            </a:r>
            <a:r>
              <a:rPr lang="en-US" sz="1600" dirty="0" smtClean="0"/>
              <a:t>gateway</a:t>
            </a:r>
            <a:endParaRPr lang="en-US" sz="16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Provides familiar mountable file system &amp; AD </a:t>
            </a:r>
            <a:r>
              <a:rPr lang="en-US" sz="1300" dirty="0" smtClean="0"/>
              <a:t>integration</a:t>
            </a:r>
            <a:endParaRPr lang="en-US" sz="13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600" dirty="0"/>
              <a:t>Migration to other Swift clients </a:t>
            </a:r>
            <a:r>
              <a:rPr lang="en-US" sz="1600" dirty="0" smtClean="0"/>
              <a:t>later</a:t>
            </a:r>
            <a:endParaRPr lang="en-US" sz="16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Web portal, HTTP and other </a:t>
            </a:r>
            <a:r>
              <a:rPr lang="en-US" sz="1300" dirty="0" smtClean="0"/>
              <a:t>APIs</a:t>
            </a:r>
            <a:endParaRPr lang="en-US" sz="13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300" dirty="0"/>
              <a:t>Much faster and more flexible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0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Lessons Learned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97758"/>
            <a:ext cx="8001000" cy="3764756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b="1" dirty="0"/>
              <a:t>Communication / testing with users &amp; ops is </a:t>
            </a:r>
            <a:r>
              <a:rPr lang="en-US" b="1" dirty="0" smtClean="0"/>
              <a:t>key</a:t>
            </a:r>
            <a:endParaRPr lang="en-US" b="1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b="1" dirty="0"/>
              <a:t>Try to make life easier for ops staff </a:t>
            </a:r>
          </a:p>
          <a:p>
            <a:pPr marL="914400" lvl="1" indent="-342900">
              <a:spcBef>
                <a:spcPts val="200"/>
              </a:spcBef>
              <a:buFont typeface="Arial"/>
              <a:buChar char="•"/>
            </a:pPr>
            <a:r>
              <a:rPr lang="en-US" sz="1500" dirty="0"/>
              <a:t>Assistance from HPC or Architecture staff during initial </a:t>
            </a:r>
            <a:r>
              <a:rPr lang="en-US" sz="1500" dirty="0" smtClean="0"/>
              <a:t>phase</a:t>
            </a:r>
            <a:endParaRPr lang="en-US" sz="1500" dirty="0"/>
          </a:p>
          <a:p>
            <a:pPr marL="914400" lvl="1" indent="-342900">
              <a:spcBef>
                <a:spcPts val="200"/>
              </a:spcBef>
              <a:buFont typeface="Arial"/>
              <a:buChar char="•"/>
            </a:pPr>
            <a:r>
              <a:rPr lang="en-US" sz="1500" dirty="0"/>
              <a:t>Incentives such as delegating drive replacements to data center </a:t>
            </a:r>
            <a:r>
              <a:rPr lang="en-US" sz="1500" dirty="0" smtClean="0"/>
              <a:t>staff</a:t>
            </a:r>
          </a:p>
          <a:p>
            <a:pPr marL="914400" lvl="1" indent="-342900">
              <a:spcBef>
                <a:spcPts val="200"/>
              </a:spcBef>
              <a:buFont typeface="Arial"/>
              <a:buChar char="•"/>
            </a:pPr>
            <a:endParaRPr lang="en-US" sz="15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b="1" dirty="0"/>
              <a:t>Communicate ALL limitations / unexpected behavior to users prior to first test</a:t>
            </a:r>
          </a:p>
          <a:p>
            <a:pPr marL="914400" lvl="1" indent="-342900">
              <a:spcBef>
                <a:spcPts val="200"/>
              </a:spcBef>
              <a:buFont typeface="Arial"/>
              <a:buChar char="•"/>
            </a:pPr>
            <a:r>
              <a:rPr lang="en-US" sz="1500" dirty="0"/>
              <a:t>And be ultra responsive during </a:t>
            </a:r>
            <a:r>
              <a:rPr lang="en-US" sz="1500" dirty="0" smtClean="0"/>
              <a:t>test </a:t>
            </a:r>
            <a:r>
              <a:rPr lang="en-US" sz="1500" dirty="0"/>
              <a:t>phase (even if the questions </a:t>
            </a:r>
            <a:br>
              <a:rPr lang="en-US" sz="1500" dirty="0"/>
            </a:br>
            <a:r>
              <a:rPr lang="en-US" sz="1500" dirty="0"/>
              <a:t>are not related to the system) </a:t>
            </a:r>
            <a:endParaRPr lang="en-US" sz="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6" name="Picture 2" descr="http://alsn.mda.org/files/alsn/imagecache/story_main_image_620x/brainandcomputer620x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2955" r="10838" b="2638"/>
          <a:stretch/>
        </p:blipFill>
        <p:spPr bwMode="auto">
          <a:xfrm>
            <a:off x="6477004" y="209550"/>
            <a:ext cx="2379837" cy="16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Lessons Learned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Prioritize </a:t>
            </a:r>
            <a:r>
              <a:rPr lang="en-US" b="1" dirty="0" smtClean="0"/>
              <a:t>requirements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Near-term success is </a:t>
            </a:r>
            <a:r>
              <a:rPr lang="en-US" sz="1800" dirty="0" smtClean="0"/>
              <a:t>critical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But don’t ignore need for future potential/</a:t>
            </a:r>
            <a:r>
              <a:rPr lang="en-US" sz="1800" dirty="0" smtClean="0"/>
              <a:t>headroom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Confirm requirements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(example: </a:t>
            </a:r>
            <a:r>
              <a:rPr lang="en-US" sz="1800" dirty="0" err="1"/>
              <a:t>symlinks</a:t>
            </a:r>
            <a:r>
              <a:rPr lang="en-US" sz="1800" dirty="0" smtClean="0"/>
              <a:t>)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“You really need them?” “Yes</a:t>
            </a:r>
            <a:r>
              <a:rPr lang="en-US" sz="1800" dirty="0" smtClean="0"/>
              <a:t>”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“What for?”, “Why are you asking, </a:t>
            </a:r>
            <a:r>
              <a:rPr lang="en-US" sz="1800" dirty="0" err="1"/>
              <a:t>symlinks</a:t>
            </a:r>
            <a:r>
              <a:rPr lang="en-US" sz="1800" dirty="0"/>
              <a:t> are totally </a:t>
            </a:r>
            <a:r>
              <a:rPr lang="en-US" sz="1800" dirty="0" smtClean="0"/>
              <a:t>essential!”</a:t>
            </a:r>
            <a:endParaRPr lang="en-US" sz="1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(discussion to resume at later time)</a:t>
            </a:r>
            <a:endParaRPr lang="en-US" sz="11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Lessons Learned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16794"/>
            <a:ext cx="8521700" cy="37647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Giving up Tape Backup is a pretty big step </a:t>
            </a:r>
            <a:endParaRPr lang="en-US" b="1" dirty="0" smtClean="0"/>
          </a:p>
          <a:p>
            <a:pPr>
              <a:spcBef>
                <a:spcPts val="200"/>
              </a:spcBef>
            </a:pPr>
            <a:endParaRPr lang="en-US" sz="800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Have to be certain that bugs do not affect data integrity </a:t>
            </a:r>
            <a:endParaRPr lang="en-US" sz="1800" dirty="0" smtClean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endParaRPr lang="en-US" sz="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Want some really big shops </a:t>
            </a:r>
            <a:r>
              <a:rPr lang="en-US" sz="1800" dirty="0" smtClean="0"/>
              <a:t>to use </a:t>
            </a:r>
            <a:r>
              <a:rPr lang="en-US" sz="1800" dirty="0"/>
              <a:t>the </a:t>
            </a:r>
            <a:br>
              <a:rPr lang="en-US" sz="1800" dirty="0"/>
            </a:br>
            <a:r>
              <a:rPr lang="en-US" sz="1800" dirty="0"/>
              <a:t>same technology to feel </a:t>
            </a:r>
            <a:r>
              <a:rPr lang="en-US" sz="1800" dirty="0" smtClean="0"/>
              <a:t>comfortable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endParaRPr lang="en-US" sz="8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Risk management to include your </a:t>
            </a:r>
            <a:r>
              <a:rPr lang="en-US" sz="1800" dirty="0" smtClean="0"/>
              <a:t>staff</a:t>
            </a:r>
            <a:endParaRPr lang="en-US" sz="18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500" dirty="0" smtClean="0"/>
              <a:t>Staff </a:t>
            </a:r>
            <a:r>
              <a:rPr lang="en-US" sz="1500" dirty="0"/>
              <a:t>errors must not lead to data </a:t>
            </a:r>
            <a:r>
              <a:rPr lang="en-US" sz="1500" dirty="0" smtClean="0"/>
              <a:t>loss</a:t>
            </a:r>
            <a:endParaRPr lang="en-US" sz="15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500" dirty="0"/>
              <a:t>Restrict access to data centers and </a:t>
            </a:r>
            <a:br>
              <a:rPr lang="en-US" sz="1500" dirty="0"/>
            </a:br>
            <a:r>
              <a:rPr lang="en-US" sz="1500" dirty="0"/>
              <a:t>management </a:t>
            </a:r>
            <a:r>
              <a:rPr lang="en-US" sz="1500" dirty="0" smtClean="0"/>
              <a:t>console</a:t>
            </a:r>
            <a:endParaRPr lang="en-US" sz="1500" dirty="0"/>
          </a:p>
          <a:p>
            <a:pPr marL="857250" lvl="1">
              <a:spcBef>
                <a:spcPts val="200"/>
              </a:spcBef>
              <a:buFont typeface="Arial"/>
              <a:buChar char="•"/>
            </a:pPr>
            <a:r>
              <a:rPr lang="en-US" sz="1500" dirty="0"/>
              <a:t>Compliance best </a:t>
            </a:r>
            <a:r>
              <a:rPr lang="en-US" sz="1500" dirty="0" smtClean="0"/>
              <a:t>practices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2" descr="The Tale of the T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t="3726" r="10474"/>
          <a:stretch/>
        </p:blipFill>
        <p:spPr bwMode="auto">
          <a:xfrm>
            <a:off x="6473358" y="361950"/>
            <a:ext cx="193899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Lessons Learned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 smtClean="0"/>
              <a:t>Think hard before putting a POSIX gateway in front of object store for long term data / archives</a:t>
            </a:r>
          </a:p>
          <a:p>
            <a:pPr>
              <a:spcBef>
                <a:spcPts val="200"/>
              </a:spcBef>
            </a:pPr>
            <a:endParaRPr lang="en-US" sz="800" b="1" dirty="0" smtClean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 smtClean="0"/>
              <a:t>Most Gateways  put </a:t>
            </a:r>
            <a:r>
              <a:rPr lang="en-US" sz="1800" u="sng" dirty="0" smtClean="0"/>
              <a:t>blobs</a:t>
            </a:r>
            <a:r>
              <a:rPr lang="en-US" sz="1800" dirty="0" smtClean="0"/>
              <a:t> in into </a:t>
            </a:r>
            <a:r>
              <a:rPr lang="en-US" sz="1800" dirty="0" err="1" smtClean="0"/>
              <a:t>objectstore</a:t>
            </a:r>
            <a:r>
              <a:rPr lang="en-US" sz="1800" dirty="0" smtClean="0"/>
              <a:t> and you cannot use other </a:t>
            </a:r>
            <a:br>
              <a:rPr lang="en-US" sz="1800" dirty="0" smtClean="0"/>
            </a:br>
            <a:r>
              <a:rPr lang="en-US" sz="1800" dirty="0" smtClean="0"/>
              <a:t>clients or the cloud API to access data </a:t>
            </a:r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endParaRPr lang="en-US" sz="800" dirty="0" smtClean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 smtClean="0"/>
              <a:t>Always </a:t>
            </a:r>
            <a:r>
              <a:rPr lang="en-US" sz="1800" dirty="0"/>
              <a:t>dependent on Gateway appliance </a:t>
            </a:r>
            <a:r>
              <a:rPr lang="en-US" sz="1800" dirty="0" smtClean="0"/>
              <a:t>vendor</a:t>
            </a:r>
            <a:endParaRPr lang="en-US" sz="1800" dirty="0"/>
          </a:p>
          <a:p>
            <a:pPr marL="914400" lvl="1" indent="-34290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Using a gateway appliance &amp; Glacier is like a Medieval marriage …….. </a:t>
            </a:r>
            <a:r>
              <a:rPr lang="en-US" sz="1400" u="sng" dirty="0" smtClean="0"/>
              <a:t>Forever</a:t>
            </a:r>
          </a:p>
          <a:p>
            <a:pPr marL="914400" lvl="1" indent="-342900">
              <a:spcBef>
                <a:spcPts val="200"/>
              </a:spcBef>
              <a:buFont typeface="Arial"/>
              <a:buChar char="•"/>
            </a:pPr>
            <a:endParaRPr lang="en-US" sz="800" u="sng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/>
              <a:t>The SwiftStack CIFS/NFS gateway has limitations but will allow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/>
              <a:t>a more </a:t>
            </a:r>
            <a:r>
              <a:rPr lang="en-US" sz="1800" u="sng" dirty="0"/>
              <a:t>seamless migration </a:t>
            </a:r>
            <a:r>
              <a:rPr lang="en-US" sz="1800" dirty="0"/>
              <a:t>to cloud storage as you can continue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to </a:t>
            </a:r>
            <a:r>
              <a:rPr lang="en-US" sz="1800" dirty="0"/>
              <a:t>use other clients (convergence ?!) </a:t>
            </a:r>
            <a:endParaRPr lang="en-US" sz="1800" dirty="0" smtClean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endParaRPr lang="en-US" sz="800" dirty="0"/>
          </a:p>
          <a:p>
            <a:pPr marL="342900" indent="-342900">
              <a:spcBef>
                <a:spcPts val="200"/>
              </a:spcBef>
              <a:buFont typeface="Arial"/>
              <a:buChar char="•"/>
            </a:pPr>
            <a:r>
              <a:rPr lang="en-US" sz="1800" dirty="0" smtClean="0"/>
              <a:t>POSIX file </a:t>
            </a:r>
            <a:r>
              <a:rPr lang="en-US" sz="1800" dirty="0"/>
              <a:t>system gateways are still good for many other datasets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6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What’s Next with Swift(Stack)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1"/>
            <a:ext cx="8521700" cy="376475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b="1" dirty="0"/>
              <a:t>Evaluate Data protection </a:t>
            </a:r>
            <a:r>
              <a:rPr lang="en-US" b="1" dirty="0" smtClean="0"/>
              <a:t>alternatives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Backup acceleration (e.g. Riverbed Whitewater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Endpoint backup backend (e.g. </a:t>
            </a:r>
            <a:r>
              <a:rPr lang="en-US" sz="1400" dirty="0" err="1"/>
              <a:t>Druva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SQL / Exchange backup (e.g. Cloudberry Backup</a:t>
            </a:r>
            <a:r>
              <a:rPr lang="en-US" sz="1400" dirty="0" smtClean="0"/>
              <a:t>)</a:t>
            </a:r>
            <a:endParaRPr lang="en-US" sz="1400" dirty="0"/>
          </a:p>
          <a:p>
            <a:pPr>
              <a:spcBef>
                <a:spcPts val="200"/>
              </a:spcBef>
            </a:pPr>
            <a:r>
              <a:rPr lang="en-US" b="1" dirty="0"/>
              <a:t>Other potential use </a:t>
            </a:r>
            <a:r>
              <a:rPr lang="en-US" b="1" dirty="0" smtClean="0"/>
              <a:t>cases</a:t>
            </a:r>
            <a:endParaRPr lang="en-US" b="1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Galaxy storage backend (via S3 compatibility layer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File sharing backed (e.g. </a:t>
            </a:r>
            <a:r>
              <a:rPr lang="en-US" sz="1400" dirty="0" err="1"/>
              <a:t>owncloud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High performance </a:t>
            </a:r>
            <a:r>
              <a:rPr lang="en-US" sz="1400" dirty="0" smtClean="0"/>
              <a:t>POSIX file </a:t>
            </a:r>
            <a:r>
              <a:rPr lang="en-US" sz="1400" dirty="0"/>
              <a:t>system backed: </a:t>
            </a:r>
            <a:r>
              <a:rPr lang="en-US" sz="1400" dirty="0" err="1" smtClean="0"/>
              <a:t>Avere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Software only </a:t>
            </a:r>
            <a:r>
              <a:rPr lang="en-US" sz="1400" dirty="0" smtClean="0"/>
              <a:t>POSIX </a:t>
            </a:r>
            <a:r>
              <a:rPr lang="en-US" sz="1400" dirty="0" err="1" smtClean="0"/>
              <a:t>fs</a:t>
            </a:r>
            <a:r>
              <a:rPr lang="en-US" sz="1400" dirty="0" smtClean="0"/>
              <a:t> </a:t>
            </a:r>
            <a:r>
              <a:rPr lang="en-US" sz="1400" dirty="0"/>
              <a:t>backend: </a:t>
            </a:r>
            <a:r>
              <a:rPr lang="en-US" sz="1400" dirty="0" err="1" smtClean="0"/>
              <a:t>NuageLabs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Cloud Drive  backed (e.g. Cloudberry Drive, </a:t>
            </a:r>
            <a:r>
              <a:rPr lang="en-US" sz="1400" dirty="0" err="1"/>
              <a:t>Expandrive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High capacity block storage </a:t>
            </a:r>
            <a:r>
              <a:rPr lang="en-US" sz="1400" dirty="0" smtClean="0"/>
              <a:t>gateway</a:t>
            </a:r>
            <a:endParaRPr lang="en-US" sz="1800" dirty="0"/>
          </a:p>
          <a:p>
            <a:pPr>
              <a:spcBef>
                <a:spcPts val="200"/>
              </a:spcBef>
            </a:pPr>
            <a:r>
              <a:rPr lang="en-US" b="1" dirty="0"/>
              <a:t>Digging deeper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Auditing object access using Syslog and </a:t>
            </a:r>
            <a:r>
              <a:rPr lang="en-US" sz="1400" dirty="0" err="1"/>
              <a:t>Splunk</a:t>
            </a:r>
            <a:r>
              <a:rPr lang="en-US" sz="1400" dirty="0"/>
              <a:t> </a:t>
            </a:r>
          </a:p>
          <a:p>
            <a:pPr marL="285750" indent="-285750">
              <a:spcBef>
                <a:spcPts val="200"/>
              </a:spcBef>
              <a:buFont typeface="Arial"/>
              <a:buChar char="•"/>
            </a:pPr>
            <a:r>
              <a:rPr lang="en-US" sz="1400" dirty="0"/>
              <a:t>Do we need to have a copy outside the earthquake zone?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9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What’s Next with Swift(Stack)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819151"/>
            <a:ext cx="8521700" cy="3764756"/>
          </a:xfrm>
        </p:spPr>
        <p:txBody>
          <a:bodyPr/>
          <a:lstStyle/>
          <a:p>
            <a:r>
              <a:rPr lang="en-US" dirty="0"/>
              <a:t>FHCRC is collaborating with </a:t>
            </a:r>
            <a:r>
              <a:rPr lang="en-US" dirty="0" err="1"/>
              <a:t>with</a:t>
            </a:r>
            <a:r>
              <a:rPr lang="en-US" dirty="0"/>
              <a:t> </a:t>
            </a:r>
            <a:r>
              <a:rPr lang="en-US" dirty="0" err="1"/>
              <a:t>SwiftStack</a:t>
            </a:r>
            <a:r>
              <a:rPr lang="en-US" dirty="0"/>
              <a:t> and Seagate to evaluate the Kinetic Open Storage Platform</a:t>
            </a:r>
          </a:p>
          <a:p>
            <a:r>
              <a:rPr lang="en-US" sz="2800" dirty="0"/>
              <a:t>Kinetic is a new cloud storage </a:t>
            </a:r>
            <a:r>
              <a:rPr lang="en-US" sz="2800" dirty="0" smtClean="0"/>
              <a:t>paradigm</a:t>
            </a:r>
            <a:endParaRPr lang="en-US" sz="2800" dirty="0"/>
          </a:p>
          <a:p>
            <a:pPr marL="285750" lvl="1">
              <a:spcBef>
                <a:spcPts val="200"/>
              </a:spcBef>
              <a:buFont typeface="Arial"/>
              <a:buChar char="•"/>
            </a:pPr>
            <a:r>
              <a:rPr lang="en-US" dirty="0">
                <a:cs typeface="+mn-cs"/>
              </a:rPr>
              <a:t>Ethernet-enabled drive + native key/value store</a:t>
            </a:r>
          </a:p>
          <a:p>
            <a:r>
              <a:rPr lang="en-US" sz="2800" dirty="0"/>
              <a:t>Designed for object storage applications</a:t>
            </a:r>
          </a:p>
          <a:p>
            <a:pPr marL="285750" lvl="1">
              <a:spcBef>
                <a:spcPts val="200"/>
              </a:spcBef>
              <a:buFont typeface="Arial"/>
              <a:buChar char="•"/>
            </a:pPr>
            <a:r>
              <a:rPr lang="en-US" dirty="0">
                <a:cs typeface="+mn-cs"/>
              </a:rPr>
              <a:t>Improves TCO by removing need for storage servers</a:t>
            </a:r>
          </a:p>
          <a:p>
            <a:pPr marL="285750" lvl="1">
              <a:spcBef>
                <a:spcPts val="200"/>
              </a:spcBef>
              <a:buFont typeface="Arial"/>
              <a:buChar char="•"/>
            </a:pPr>
            <a:r>
              <a:rPr lang="en-US" dirty="0">
                <a:cs typeface="+mn-cs"/>
              </a:rPr>
              <a:t>Removes layers of redundant legacy technology </a:t>
            </a:r>
          </a:p>
          <a:p>
            <a:pPr marL="285750" lvl="1">
              <a:spcBef>
                <a:spcPts val="200"/>
              </a:spcBef>
              <a:buFont typeface="Arial"/>
              <a:buChar char="•"/>
            </a:pPr>
            <a:r>
              <a:rPr lang="en-US" dirty="0">
                <a:cs typeface="+mn-cs"/>
              </a:rPr>
              <a:t>Enables dense cloud storage</a:t>
            </a:r>
          </a:p>
          <a:p>
            <a:pPr marL="285750" lvl="1">
              <a:spcBef>
                <a:spcPts val="200"/>
              </a:spcBef>
              <a:buFont typeface="Arial"/>
              <a:buChar char="•"/>
            </a:pPr>
            <a:r>
              <a:rPr lang="en-US" dirty="0">
                <a:cs typeface="+mn-cs"/>
              </a:rPr>
              <a:t>Optimizes throughput and reduces I/O metadata overhead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7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200"/>
              </a:spcBef>
            </a:pPr>
            <a:r>
              <a:rPr lang="en-US" sz="6000" b="1" dirty="0" smtClean="0">
                <a:solidFill>
                  <a:schemeClr val="accent1"/>
                </a:solidFill>
              </a:rPr>
              <a:t>Questions </a:t>
            </a:r>
          </a:p>
          <a:p>
            <a:pPr algn="ctr">
              <a:spcBef>
                <a:spcPts val="200"/>
              </a:spcBef>
            </a:pPr>
            <a:r>
              <a:rPr lang="en-US" sz="6000" b="1" dirty="0" smtClean="0">
                <a:solidFill>
                  <a:schemeClr val="accent1"/>
                </a:solidFill>
              </a:rPr>
              <a:t>&amp; </a:t>
            </a:r>
            <a:br>
              <a:rPr lang="en-US" sz="6000" b="1" dirty="0" smtClean="0">
                <a:solidFill>
                  <a:schemeClr val="accent1"/>
                </a:solidFill>
              </a:rPr>
            </a:br>
            <a:r>
              <a:rPr lang="en-US" sz="6000" b="1" dirty="0" smtClean="0">
                <a:solidFill>
                  <a:schemeClr val="accent1"/>
                </a:solidFill>
              </a:rPr>
              <a:t>Answers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3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did we do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2" y="1097758"/>
            <a:ext cx="7315198" cy="3764756"/>
          </a:xfrm>
        </p:spPr>
        <p:txBody>
          <a:bodyPr/>
          <a:lstStyle/>
          <a:p>
            <a:r>
              <a:rPr lang="en-US" b="1" dirty="0"/>
              <a:t>Finance concerned about …</a:t>
            </a:r>
            <a:r>
              <a:rPr lang="en-US" b="1" dirty="0" smtClean="0"/>
              <a:t>.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Cost predictability and </a:t>
            </a:r>
            <a:r>
              <a:rPr lang="en-US" sz="1800" dirty="0" smtClean="0"/>
              <a:t>scale</a:t>
            </a:r>
            <a:endParaRPr lang="en-US" sz="1800" dirty="0"/>
          </a:p>
          <a:p>
            <a:pPr marL="914400" lvl="1" indent="-342900"/>
            <a:r>
              <a:rPr lang="en-US" sz="1400" dirty="0" smtClean="0"/>
              <a:t>Data </a:t>
            </a:r>
            <a:r>
              <a:rPr lang="en-US" sz="1400" dirty="0"/>
              <a:t>growth causes storage costing up to $1M per </a:t>
            </a:r>
            <a:r>
              <a:rPr lang="en-US" sz="1400" dirty="0" smtClean="0"/>
              <a:t>year</a:t>
            </a:r>
            <a:endParaRPr lang="en-US" sz="1400" dirty="0"/>
          </a:p>
          <a:p>
            <a:pPr marL="914400" lvl="1" indent="-342900"/>
            <a:r>
              <a:rPr lang="en-US" sz="1400" dirty="0" err="1"/>
              <a:t>Omics</a:t>
            </a:r>
            <a:r>
              <a:rPr lang="en-US" sz="1400" dirty="0"/>
              <a:t> data grows at 40%/Y and chargebacks don’t </a:t>
            </a:r>
            <a:r>
              <a:rPr lang="en-US" sz="1400" dirty="0" smtClean="0"/>
              <a:t>cover </a:t>
            </a:r>
            <a:r>
              <a:rPr lang="en-US" sz="1400" dirty="0"/>
              <a:t>all </a:t>
            </a:r>
            <a:r>
              <a:rPr lang="en-US" sz="1400" dirty="0" smtClean="0"/>
              <a:t>costs</a:t>
            </a:r>
            <a:endParaRPr lang="en-US" sz="1400" dirty="0"/>
          </a:p>
          <a:p>
            <a:pPr marL="914400" lvl="1" indent="-342900"/>
            <a:r>
              <a:rPr lang="en-US" sz="1400" dirty="0"/>
              <a:t>Expensive </a:t>
            </a:r>
            <a:r>
              <a:rPr lang="en-US" sz="1400" u="sng" dirty="0"/>
              <a:t>forklift upgrades </a:t>
            </a:r>
            <a:r>
              <a:rPr lang="en-US" sz="1400" dirty="0" smtClean="0"/>
              <a:t>every </a:t>
            </a:r>
            <a:r>
              <a:rPr lang="en-US" sz="1400" dirty="0"/>
              <a:t>few </a:t>
            </a:r>
            <a:r>
              <a:rPr lang="en-US" sz="1400" dirty="0" smtClean="0"/>
              <a:t>years</a:t>
            </a: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The public cloud (e.g. Amazon S3) set </a:t>
            </a:r>
            <a:r>
              <a:rPr lang="en-US" sz="1800" dirty="0" smtClean="0"/>
              <a:t>new </a:t>
            </a:r>
            <a:r>
              <a:rPr lang="en-US" sz="1800" dirty="0"/>
              <a:t>transparent </a:t>
            </a:r>
            <a:r>
              <a:rPr lang="en-US" sz="1800" dirty="0" smtClean="0"/>
              <a:t>cost benchmarks</a:t>
            </a:r>
            <a:endParaRPr lang="en-US" sz="1500" dirty="0"/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4" descr="http://blogs.pb.com/mail-solutions/files/2012/06/growing_revenu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-173" r="4199" b="2337"/>
          <a:stretch/>
        </p:blipFill>
        <p:spPr bwMode="auto">
          <a:xfrm>
            <a:off x="6547248" y="361952"/>
            <a:ext cx="2215752" cy="18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did we do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97758"/>
            <a:ext cx="5562600" cy="3764756"/>
          </a:xfrm>
        </p:spPr>
        <p:txBody>
          <a:bodyPr/>
          <a:lstStyle/>
          <a:p>
            <a:r>
              <a:rPr lang="en-US" b="1" dirty="0"/>
              <a:t>Plus we had the complexities of data protection and </a:t>
            </a:r>
            <a:r>
              <a:rPr lang="en-US" b="1" dirty="0" smtClean="0"/>
              <a:t>archiving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How can I store something really </a:t>
            </a:r>
            <a:r>
              <a:rPr lang="en-US" sz="1800" u="sng" dirty="0"/>
              <a:t>long </a:t>
            </a:r>
            <a:r>
              <a:rPr lang="en-US" sz="1800" u="sng" dirty="0" smtClean="0"/>
              <a:t>term</a:t>
            </a:r>
            <a:endParaRPr lang="en-US" sz="1800" u="sng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But so I can access it </a:t>
            </a:r>
            <a:r>
              <a:rPr lang="en-US" sz="1800" u="sng" dirty="0"/>
              <a:t>quickly</a:t>
            </a:r>
            <a:r>
              <a:rPr lang="en-US" sz="1800" dirty="0"/>
              <a:t> whenever I need </a:t>
            </a:r>
            <a:r>
              <a:rPr lang="en-US" sz="1800" dirty="0" smtClean="0"/>
              <a:t>it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Difficulties meeting backup recovery </a:t>
            </a:r>
            <a:r>
              <a:rPr lang="en-US" sz="1800" u="sng" dirty="0"/>
              <a:t>time and -point </a:t>
            </a:r>
            <a:r>
              <a:rPr lang="en-US" sz="1800" dirty="0"/>
              <a:t>objectives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2" descr="http://www.quickhomemove.com/wp-content/uploads/2011/10/archive-mo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1950"/>
            <a:ext cx="2201214" cy="15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did we do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 we looked for a solution – but not necessarily object storage</a:t>
            </a:r>
            <a:r>
              <a:rPr lang="en-US" b="1" dirty="0" smtClean="0"/>
              <a:t>…</a:t>
            </a:r>
            <a:endParaRPr lang="en-US" b="1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Users need to work with a </a:t>
            </a:r>
            <a:r>
              <a:rPr lang="en-US" sz="1800" dirty="0" smtClean="0"/>
              <a:t>mountable </a:t>
            </a:r>
            <a:r>
              <a:rPr lang="en-US" sz="1800" dirty="0" err="1" smtClean="0"/>
              <a:t>filesystem</a:t>
            </a:r>
            <a:endParaRPr lang="en-US" sz="1800" dirty="0"/>
          </a:p>
          <a:p>
            <a:pPr marL="914400" lvl="1" indent="-342900">
              <a:buFont typeface="Arial"/>
              <a:buChar char="•"/>
            </a:pPr>
            <a:r>
              <a:rPr lang="en-US" sz="1500" u="sng" dirty="0" smtClean="0"/>
              <a:t>Self service </a:t>
            </a:r>
            <a:r>
              <a:rPr lang="en-US" sz="1500" dirty="0" smtClean="0"/>
              <a:t>&amp; access with standard </a:t>
            </a:r>
            <a:r>
              <a:rPr lang="en-US" sz="1500" dirty="0" err="1" smtClean="0"/>
              <a:t>unix</a:t>
            </a:r>
            <a:r>
              <a:rPr lang="en-US" sz="1500" dirty="0" smtClean="0"/>
              <a:t> tools </a:t>
            </a:r>
          </a:p>
          <a:p>
            <a:pPr lvl="1" indent="0"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</a:t>
            </a:r>
            <a:r>
              <a:rPr lang="en-US" sz="1500" dirty="0" err="1" smtClean="0"/>
              <a:t>unix</a:t>
            </a:r>
            <a:r>
              <a:rPr lang="en-US" sz="1500" dirty="0" smtClean="0"/>
              <a:t> tools (no call to IT!!)</a:t>
            </a:r>
            <a:endParaRPr lang="en-US" sz="1500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1800" dirty="0"/>
              <a:t>Need to support larger data </a:t>
            </a:r>
            <a:r>
              <a:rPr lang="en-US" sz="1800" dirty="0" smtClean="0"/>
              <a:t>sets </a:t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/>
              <a:t>some key </a:t>
            </a:r>
            <a:r>
              <a:rPr lang="en-US" sz="1800" dirty="0" smtClean="0"/>
              <a:t>users</a:t>
            </a:r>
            <a:endParaRPr lang="en-US" sz="1800" dirty="0"/>
          </a:p>
          <a:p>
            <a:pPr marL="914400" lvl="1" indent="-342900">
              <a:buFont typeface="Arial"/>
              <a:buChar char="•"/>
            </a:pPr>
            <a:r>
              <a:rPr lang="en-US" sz="1500" dirty="0"/>
              <a:t>85% were okay with current free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5TB </a:t>
            </a:r>
            <a:r>
              <a:rPr lang="en-US" sz="1500" dirty="0"/>
              <a:t>allocation on </a:t>
            </a:r>
            <a:r>
              <a:rPr lang="en-US" sz="1500" dirty="0" smtClean="0"/>
              <a:t>NAS</a:t>
            </a:r>
            <a:endParaRPr lang="en-US" sz="1500" dirty="0"/>
          </a:p>
          <a:p>
            <a:pPr marL="914400" lvl="1" indent="-342900">
              <a:buFont typeface="Arial"/>
              <a:buChar char="•"/>
            </a:pPr>
            <a:r>
              <a:rPr lang="en-US" sz="1500" dirty="0"/>
              <a:t>But 15% need access to </a:t>
            </a:r>
            <a:r>
              <a:rPr lang="en-US" sz="1500" dirty="0" smtClean="0"/>
              <a:t>older</a:t>
            </a:r>
            <a:r>
              <a:rPr lang="en-US" sz="1500" dirty="0"/>
              <a:t>/bigger data </a:t>
            </a:r>
            <a:r>
              <a:rPr lang="en-US" sz="1500" dirty="0" smtClean="0"/>
              <a:t>sets</a:t>
            </a:r>
          </a:p>
          <a:p>
            <a:pPr marL="914400" lvl="1" indent="-342900">
              <a:buFont typeface="Arial"/>
              <a:buChar char="•"/>
            </a:pPr>
            <a:r>
              <a:rPr lang="en-US" sz="1500" dirty="0" smtClean="0"/>
              <a:t>Not all resources for </a:t>
            </a:r>
            <a:r>
              <a:rPr lang="en-US" sz="1500" u="sng" dirty="0" smtClean="0"/>
              <a:t>few customers (equity)</a:t>
            </a:r>
            <a:endParaRPr lang="en-US" sz="1500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596336" y="1581152"/>
            <a:ext cx="3260670" cy="2313529"/>
            <a:chOff x="4581737" y="2092966"/>
            <a:chExt cx="3260670" cy="2313529"/>
          </a:xfrm>
        </p:grpSpPr>
        <p:cxnSp>
          <p:nvCxnSpPr>
            <p:cNvPr id="51" name="Straight Connector 50"/>
            <p:cNvCxnSpPr/>
            <p:nvPr/>
          </p:nvCxnSpPr>
          <p:spPr bwMode="auto">
            <a:xfrm flipV="1">
              <a:off x="4776176" y="2994585"/>
              <a:ext cx="0" cy="1371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4611564" y="3146985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81737" y="3125401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pic>
          <p:nvPicPr>
            <p:cNvPr id="54" name="Picture 53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4809121" y="3665492"/>
              <a:ext cx="262544" cy="250344"/>
            </a:xfrm>
            <a:prstGeom prst="rect">
              <a:avLst/>
            </a:prstGeom>
          </p:spPr>
        </p:pic>
        <p:pic>
          <p:nvPicPr>
            <p:cNvPr id="55" name="Picture 54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4807817" y="3412469"/>
              <a:ext cx="256438" cy="238132"/>
            </a:xfrm>
            <a:prstGeom prst="rect">
              <a:avLst/>
            </a:prstGeom>
          </p:spPr>
        </p:pic>
        <p:pic>
          <p:nvPicPr>
            <p:cNvPr id="56" name="Picture 55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4809121" y="4156151"/>
              <a:ext cx="262544" cy="250344"/>
            </a:xfrm>
            <a:prstGeom prst="rect">
              <a:avLst/>
            </a:prstGeom>
          </p:spPr>
        </p:pic>
        <p:pic>
          <p:nvPicPr>
            <p:cNvPr id="57" name="Picture 56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4807817" y="3912411"/>
              <a:ext cx="256438" cy="238132"/>
            </a:xfrm>
            <a:prstGeom prst="rect">
              <a:avLst/>
            </a:prstGeom>
          </p:spPr>
        </p:pic>
        <p:cxnSp>
          <p:nvCxnSpPr>
            <p:cNvPr id="58" name="Straight Connector 57"/>
            <p:cNvCxnSpPr/>
            <p:nvPr/>
          </p:nvCxnSpPr>
          <p:spPr bwMode="auto">
            <a:xfrm flipV="1">
              <a:off x="5645419" y="2994585"/>
              <a:ext cx="0" cy="1371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5480807" y="3146985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50980" y="3125401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pic>
          <p:nvPicPr>
            <p:cNvPr id="61" name="Picture 60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5678364" y="3665492"/>
              <a:ext cx="262544" cy="250344"/>
            </a:xfrm>
            <a:prstGeom prst="rect">
              <a:avLst/>
            </a:prstGeom>
          </p:spPr>
        </p:pic>
        <p:pic>
          <p:nvPicPr>
            <p:cNvPr id="62" name="Picture 61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5677060" y="3412469"/>
              <a:ext cx="256438" cy="238132"/>
            </a:xfrm>
            <a:prstGeom prst="rect">
              <a:avLst/>
            </a:prstGeom>
          </p:spPr>
        </p:pic>
        <p:pic>
          <p:nvPicPr>
            <p:cNvPr id="63" name="Picture 62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5678364" y="4156151"/>
              <a:ext cx="262544" cy="250344"/>
            </a:xfrm>
            <a:prstGeom prst="rect">
              <a:avLst/>
            </a:prstGeom>
          </p:spPr>
        </p:pic>
        <p:pic>
          <p:nvPicPr>
            <p:cNvPr id="64" name="Picture 63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5677060" y="3912411"/>
              <a:ext cx="256438" cy="238132"/>
            </a:xfrm>
            <a:prstGeom prst="rect">
              <a:avLst/>
            </a:prstGeom>
          </p:spPr>
        </p:pic>
        <p:cxnSp>
          <p:nvCxnSpPr>
            <p:cNvPr id="65" name="Straight Connector 64"/>
            <p:cNvCxnSpPr/>
            <p:nvPr/>
          </p:nvCxnSpPr>
          <p:spPr bwMode="auto">
            <a:xfrm>
              <a:off x="4763964" y="3000691"/>
              <a:ext cx="895231" cy="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5221164" y="2495550"/>
              <a:ext cx="0" cy="499035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4909833" y="2669534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80006" y="2647950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flipV="1">
              <a:off x="6489212" y="2994585"/>
              <a:ext cx="0" cy="1371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6324600" y="3146985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294773" y="3125401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pic>
          <p:nvPicPr>
            <p:cNvPr id="72" name="Picture 71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6522157" y="3665492"/>
              <a:ext cx="262544" cy="250344"/>
            </a:xfrm>
            <a:prstGeom prst="rect">
              <a:avLst/>
            </a:prstGeom>
          </p:spPr>
        </p:pic>
        <p:pic>
          <p:nvPicPr>
            <p:cNvPr id="73" name="Picture 72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6520853" y="3412469"/>
              <a:ext cx="256438" cy="238132"/>
            </a:xfrm>
            <a:prstGeom prst="rect">
              <a:avLst/>
            </a:prstGeom>
          </p:spPr>
        </p:pic>
        <p:pic>
          <p:nvPicPr>
            <p:cNvPr id="74" name="Picture 73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6522157" y="4156151"/>
              <a:ext cx="262544" cy="250344"/>
            </a:xfrm>
            <a:prstGeom prst="rect">
              <a:avLst/>
            </a:prstGeom>
          </p:spPr>
        </p:pic>
        <p:pic>
          <p:nvPicPr>
            <p:cNvPr id="75" name="Picture 74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6520853" y="3912411"/>
              <a:ext cx="256438" cy="238132"/>
            </a:xfrm>
            <a:prstGeom prst="rect">
              <a:avLst/>
            </a:prstGeom>
          </p:spPr>
        </p:pic>
        <p:cxnSp>
          <p:nvCxnSpPr>
            <p:cNvPr id="76" name="Straight Connector 75"/>
            <p:cNvCxnSpPr/>
            <p:nvPr/>
          </p:nvCxnSpPr>
          <p:spPr bwMode="auto">
            <a:xfrm flipV="1">
              <a:off x="7358455" y="2994585"/>
              <a:ext cx="0" cy="1371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Rectangle 76"/>
            <p:cNvSpPr/>
            <p:nvPr/>
          </p:nvSpPr>
          <p:spPr bwMode="auto">
            <a:xfrm>
              <a:off x="7193843" y="3146985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64016" y="3125401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pic>
          <p:nvPicPr>
            <p:cNvPr id="79" name="Picture 78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7391400" y="3665492"/>
              <a:ext cx="262544" cy="250344"/>
            </a:xfrm>
            <a:prstGeom prst="rect">
              <a:avLst/>
            </a:prstGeom>
          </p:spPr>
        </p:pic>
        <p:pic>
          <p:nvPicPr>
            <p:cNvPr id="80" name="Picture 79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7390096" y="3412469"/>
              <a:ext cx="256438" cy="238132"/>
            </a:xfrm>
            <a:prstGeom prst="rect">
              <a:avLst/>
            </a:prstGeom>
          </p:spPr>
        </p:pic>
        <p:pic>
          <p:nvPicPr>
            <p:cNvPr id="81" name="Picture 80" descr="large_object_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64236" r="63097" b="8386"/>
            <a:stretch/>
          </p:blipFill>
          <p:spPr>
            <a:xfrm>
              <a:off x="7391400" y="4156151"/>
              <a:ext cx="262544" cy="250344"/>
            </a:xfrm>
            <a:prstGeom prst="rect">
              <a:avLst/>
            </a:prstGeom>
          </p:spPr>
        </p:pic>
        <p:pic>
          <p:nvPicPr>
            <p:cNvPr id="82" name="Picture 81" descr="large_object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t="9114" r="63765" b="64843"/>
            <a:stretch/>
          </p:blipFill>
          <p:spPr>
            <a:xfrm>
              <a:off x="7390096" y="3912411"/>
              <a:ext cx="256438" cy="238132"/>
            </a:xfrm>
            <a:prstGeom prst="rect">
              <a:avLst/>
            </a:prstGeom>
          </p:spPr>
        </p:pic>
        <p:cxnSp>
          <p:nvCxnSpPr>
            <p:cNvPr id="83" name="Straight Connector 82"/>
            <p:cNvCxnSpPr/>
            <p:nvPr/>
          </p:nvCxnSpPr>
          <p:spPr bwMode="auto">
            <a:xfrm>
              <a:off x="6477000" y="3000691"/>
              <a:ext cx="895231" cy="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6934200" y="2495550"/>
              <a:ext cx="0" cy="499035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6622869" y="2669534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93042" y="2647950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 bwMode="auto">
            <a:xfrm>
              <a:off x="5208134" y="2495550"/>
              <a:ext cx="1734010" cy="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Rectangle 87"/>
            <p:cNvSpPr/>
            <p:nvPr/>
          </p:nvSpPr>
          <p:spPr bwMode="auto">
            <a:xfrm>
              <a:off x="5867400" y="2114550"/>
              <a:ext cx="618736" cy="228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AEAF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37573" y="2092966"/>
              <a:ext cx="6783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6E6F72"/>
                  </a:solidFill>
                  <a:latin typeface="Calibri"/>
                  <a:cs typeface="Calibri"/>
                </a:rPr>
                <a:t>Directory</a:t>
              </a:r>
              <a:endParaRPr lang="en-US" sz="1000" b="1" dirty="0">
                <a:solidFill>
                  <a:srgbClr val="6E6F72"/>
                </a:solidFill>
                <a:latin typeface="Calibri"/>
                <a:cs typeface="Calibri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flipV="1">
              <a:off x="6172200" y="2343151"/>
              <a:ext cx="0" cy="152399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443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Why did we do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97758"/>
            <a:ext cx="5029200" cy="3764756"/>
          </a:xfrm>
        </p:spPr>
        <p:txBody>
          <a:bodyPr/>
          <a:lstStyle/>
          <a:p>
            <a:r>
              <a:rPr lang="en-US" b="1" dirty="0"/>
              <a:t>So we looked for a solution – but not necessarily object storage</a:t>
            </a:r>
            <a:r>
              <a:rPr lang="en-US" b="1" dirty="0" smtClean="0"/>
              <a:t>…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Performance needs not too high, but may want to  grow</a:t>
            </a:r>
          </a:p>
          <a:p>
            <a:pPr marL="914400" lvl="1" indent="-342900">
              <a:buFont typeface="Arial"/>
              <a:buChar char="•"/>
            </a:pPr>
            <a:r>
              <a:rPr lang="en-US" sz="1600" dirty="0"/>
              <a:t>Large datasets are often put on cheap storage but over time users </a:t>
            </a:r>
            <a:r>
              <a:rPr lang="en-US" sz="1600" dirty="0" smtClean="0"/>
              <a:t> often </a:t>
            </a:r>
            <a:r>
              <a:rPr lang="en-US" sz="1600" dirty="0"/>
              <a:t>want it faster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Some concerns about disaster </a:t>
            </a:r>
            <a:r>
              <a:rPr lang="en-US" sz="2000" b="1" dirty="0" smtClean="0"/>
              <a:t>recovery </a:t>
            </a:r>
            <a:r>
              <a:rPr lang="en-US" sz="2000" b="1" dirty="0"/>
              <a:t>and </a:t>
            </a:r>
            <a:r>
              <a:rPr lang="en-US" sz="2000" b="1" dirty="0" smtClean="0"/>
              <a:t>resiliency</a:t>
            </a:r>
            <a:endParaRPr lang="en-US" sz="2000" b="1" dirty="0"/>
          </a:p>
          <a:p>
            <a:pPr marL="914400" lvl="1" indent="-342900">
              <a:buFont typeface="Arial"/>
              <a:buChar char="•"/>
            </a:pPr>
            <a:r>
              <a:rPr lang="en-US" sz="1300" dirty="0"/>
              <a:t>Earthquakes in Seattle have </a:t>
            </a:r>
            <a:r>
              <a:rPr lang="en-US" sz="1300" dirty="0" smtClean="0"/>
              <a:t>gone </a:t>
            </a:r>
            <a:r>
              <a:rPr lang="en-US" sz="1300" dirty="0"/>
              <a:t>up to 9.0 (in 1700</a:t>
            </a:r>
            <a:r>
              <a:rPr lang="en-US" sz="1300" dirty="0" smtClean="0"/>
              <a:t>)</a:t>
            </a:r>
            <a:endParaRPr lang="en-US" sz="1300" dirty="0"/>
          </a:p>
          <a:p>
            <a:pPr marL="914400" lvl="1" indent="-342900">
              <a:buFont typeface="Arial"/>
              <a:buChar char="•"/>
            </a:pPr>
            <a:r>
              <a:rPr lang="en-US" sz="1300" dirty="0"/>
              <a:t>Replicate to </a:t>
            </a:r>
            <a:r>
              <a:rPr lang="en-US" sz="1300" u="sng" dirty="0"/>
              <a:t>multiple buildings </a:t>
            </a:r>
            <a:r>
              <a:rPr lang="en-US" sz="1300" dirty="0" smtClean="0"/>
              <a:t>and </a:t>
            </a:r>
            <a:r>
              <a:rPr lang="en-US" sz="1300" dirty="0"/>
              <a:t>still keep costs low</a:t>
            </a:r>
            <a:r>
              <a:rPr lang="en-US" sz="1300" dirty="0" smtClean="0"/>
              <a:t>?</a:t>
            </a:r>
            <a:endParaRPr lang="en-US" sz="1300" dirty="0"/>
          </a:p>
          <a:p>
            <a:pPr marL="914400" lvl="1" indent="-342900">
              <a:buFont typeface="Arial"/>
              <a:buChar char="•"/>
            </a:pPr>
            <a:r>
              <a:rPr lang="en-US" sz="1300" dirty="0"/>
              <a:t>In Phase II want to replicate to </a:t>
            </a:r>
            <a:r>
              <a:rPr lang="en-US" sz="1300" dirty="0" smtClean="0"/>
              <a:t>a </a:t>
            </a:r>
            <a:r>
              <a:rPr lang="en-US" sz="1300" dirty="0"/>
              <a:t>far away place that does not </a:t>
            </a:r>
            <a:r>
              <a:rPr lang="en-US" sz="1300" dirty="0" smtClean="0"/>
              <a:t>rain </a:t>
            </a:r>
            <a:r>
              <a:rPr lang="en-US" sz="1300" dirty="0"/>
              <a:t>bricks </a:t>
            </a:r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pic>
        <p:nvPicPr>
          <p:cNvPr id="5" name="Picture 2" descr="Nisqually_qu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40" y="1200150"/>
            <a:ext cx="3430443" cy="2514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7903" y="3867150"/>
            <a:ext cx="1954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 smtClean="0"/>
              <a:t>Cars in Seattle covered </a:t>
            </a:r>
            <a:r>
              <a:rPr lang="en-US" sz="700" i="1" dirty="0"/>
              <a:t>in bricks after the 2001 Nisqually earthquake (AP </a:t>
            </a:r>
            <a:r>
              <a:rPr lang="en-US" sz="700" i="1" dirty="0" smtClean="0"/>
              <a:t>Photo)</a:t>
            </a:r>
            <a:endParaRPr lang="en-US" sz="700" i="1" dirty="0"/>
          </a:p>
        </p:txBody>
      </p:sp>
    </p:spTree>
    <p:extLst>
      <p:ext uri="{BB962C8B-B14F-4D97-AF65-F5344CB8AC3E}">
        <p14:creationId xmlns:p14="http://schemas.microsoft.com/office/powerpoint/2010/main" val="31968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File Project – Key Characteristics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Permanent, static data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CIFS and NFS </a:t>
            </a:r>
            <a:r>
              <a:rPr lang="en-US" sz="1800" dirty="0" smtClean="0"/>
              <a:t>access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POSIX </a:t>
            </a:r>
            <a:r>
              <a:rPr lang="en-US" sz="1800" dirty="0" smtClean="0"/>
              <a:t>permissions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Optimized for </a:t>
            </a:r>
            <a:r>
              <a:rPr lang="en-US" sz="1800" dirty="0" smtClean="0"/>
              <a:t>economy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Self-healing/self-</a:t>
            </a:r>
            <a:r>
              <a:rPr lang="en-US" sz="1800" dirty="0" smtClean="0"/>
              <a:t>protecting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Snapshot/</a:t>
            </a:r>
            <a:r>
              <a:rPr lang="en-US" sz="1800" dirty="0" smtClean="0"/>
              <a:t>versioning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Manual file </a:t>
            </a:r>
            <a:r>
              <a:rPr lang="en-US" sz="1800" dirty="0" smtClean="0"/>
              <a:t>migration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Very low cost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Economy File Project</a:t>
            </a:r>
            <a:endParaRPr lang="en-US" dirty="0"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8204" y="1123952"/>
            <a:ext cx="3072537" cy="2609699"/>
            <a:chOff x="4724400" y="1245820"/>
            <a:chExt cx="2472725" cy="2100241"/>
          </a:xfrm>
        </p:grpSpPr>
        <p:pic>
          <p:nvPicPr>
            <p:cNvPr id="5" name="Picture 4" descr="eco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" t="875" r="2648" b="58034"/>
            <a:stretch/>
          </p:blipFill>
          <p:spPr>
            <a:xfrm>
              <a:off x="4724400" y="1276350"/>
              <a:ext cx="1149970" cy="1801049"/>
            </a:xfrm>
            <a:prstGeom prst="rect">
              <a:avLst/>
            </a:prstGeom>
          </p:spPr>
        </p:pic>
        <p:pic>
          <p:nvPicPr>
            <p:cNvPr id="10" name="Picture 9" descr="eco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" t="50748" r="2648" b="1334"/>
            <a:stretch/>
          </p:blipFill>
          <p:spPr>
            <a:xfrm>
              <a:off x="6047155" y="1245820"/>
              <a:ext cx="1149970" cy="2100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6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ftStack widescreen template">
  <a:themeElements>
    <a:clrScheme name="SwiftStack">
      <a:dk1>
        <a:srgbClr val="3C3737"/>
      </a:dk1>
      <a:lt1>
        <a:srgbClr val="FFFFFF"/>
      </a:lt1>
      <a:dk2>
        <a:srgbClr val="E9AE24"/>
      </a:dk2>
      <a:lt2>
        <a:srgbClr val="808080"/>
      </a:lt2>
      <a:accent1>
        <a:srgbClr val="E0612C"/>
      </a:accent1>
      <a:accent2>
        <a:srgbClr val="244F7C"/>
      </a:accent2>
      <a:accent3>
        <a:srgbClr val="5999C4"/>
      </a:accent3>
      <a:accent4>
        <a:srgbClr val="228765"/>
      </a:accent4>
      <a:accent5>
        <a:srgbClr val="694C89"/>
      </a:accent5>
      <a:accent6>
        <a:srgbClr val="9F3742"/>
      </a:accent6>
      <a:hlink>
        <a:srgbClr val="4996C6"/>
      </a:hlink>
      <a:folHlink>
        <a:srgbClr val="8CB133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Verdana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noFill/>
        <a:ln w="254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ffice Theme 1">
        <a:dk1>
          <a:srgbClr val="3C3737"/>
        </a:dk1>
        <a:lt1>
          <a:srgbClr val="FFFFFF"/>
        </a:lt1>
        <a:dk2>
          <a:srgbClr val="C60C30"/>
        </a:dk2>
        <a:lt2>
          <a:srgbClr val="B7B1A9"/>
        </a:lt2>
        <a:accent1>
          <a:srgbClr val="861D25"/>
        </a:accent1>
        <a:accent2>
          <a:srgbClr val="103B66"/>
        </a:accent2>
        <a:accent3>
          <a:srgbClr val="FFFFFF"/>
        </a:accent3>
        <a:accent4>
          <a:srgbClr val="322D2D"/>
        </a:accent4>
        <a:accent5>
          <a:srgbClr val="C3ABAC"/>
        </a:accent5>
        <a:accent6>
          <a:srgbClr val="0D355C"/>
        </a:accent6>
        <a:hlink>
          <a:srgbClr val="185A24"/>
        </a:hlink>
        <a:folHlink>
          <a:srgbClr val="3920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3C3737"/>
      </a:dk1>
      <a:lt1>
        <a:srgbClr val="FFFFFF"/>
      </a:lt1>
      <a:dk2>
        <a:srgbClr val="A7A7A7"/>
      </a:dk2>
      <a:lt2>
        <a:srgbClr val="535353"/>
      </a:lt2>
      <a:accent1>
        <a:srgbClr val="E0612C"/>
      </a:accent1>
      <a:accent2>
        <a:srgbClr val="244F7C"/>
      </a:accent2>
      <a:accent3>
        <a:srgbClr val="5999C4"/>
      </a:accent3>
      <a:accent4>
        <a:srgbClr val="228765"/>
      </a:accent4>
      <a:accent5>
        <a:srgbClr val="694C89"/>
      </a:accent5>
      <a:accent6>
        <a:srgbClr val="9F374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0612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C3737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0612C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C3737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Default">
  <a:themeElements>
    <a:clrScheme name="Default">
      <a:dk1>
        <a:srgbClr val="3C3737"/>
      </a:dk1>
      <a:lt1>
        <a:srgbClr val="FFFFFF"/>
      </a:lt1>
      <a:dk2>
        <a:srgbClr val="A7A7A7"/>
      </a:dk2>
      <a:lt2>
        <a:srgbClr val="535353"/>
      </a:lt2>
      <a:accent1>
        <a:srgbClr val="E0612C"/>
      </a:accent1>
      <a:accent2>
        <a:srgbClr val="244F7C"/>
      </a:accent2>
      <a:accent3>
        <a:srgbClr val="5999C4"/>
      </a:accent3>
      <a:accent4>
        <a:srgbClr val="228765"/>
      </a:accent4>
      <a:accent5>
        <a:srgbClr val="694C89"/>
      </a:accent5>
      <a:accent6>
        <a:srgbClr val="9F3742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E0612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C3737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0612C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3C3737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SwiftStack widescreen template.potx</Template>
  <TotalTime>7104</TotalTime>
  <Words>3145</Words>
  <Application>Microsoft Office PowerPoint</Application>
  <PresentationFormat>On-screen Show (16:9)</PresentationFormat>
  <Paragraphs>574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SwiftStack widescreen template</vt:lpstr>
      <vt:lpstr>Default</vt:lpstr>
      <vt:lpstr>1_Default</vt:lpstr>
      <vt:lpstr>Economy File Project</vt:lpstr>
      <vt:lpstr>Economy File Project at Fred Hutch, Seattle</vt:lpstr>
      <vt:lpstr>Economy File Project – Who are we and what do we do</vt:lpstr>
      <vt:lpstr>Economy File Project – Why did we do it?</vt:lpstr>
      <vt:lpstr>Economy File Project – Why did we do it?</vt:lpstr>
      <vt:lpstr>Economy File Project – Why did we do it?</vt:lpstr>
      <vt:lpstr>Economy File Project – Why did we do it?</vt:lpstr>
      <vt:lpstr>Economy File Project – Why did we do it?</vt:lpstr>
      <vt:lpstr>Economy File Project – Key Characteristics</vt:lpstr>
      <vt:lpstr>Economy File Project – Detailed Priorities</vt:lpstr>
      <vt:lpstr>Economy File Project – Why Object Storage?</vt:lpstr>
      <vt:lpstr>Economy File Project – Why Swift/SwiftStack?</vt:lpstr>
      <vt:lpstr>Economy File Project – Conceptual View</vt:lpstr>
      <vt:lpstr>Economy File Project – Swift Data Redundancy</vt:lpstr>
      <vt:lpstr>Economy File Project – Why does Swift look so familiar?</vt:lpstr>
      <vt:lpstr>NextGen Storage  Architecture at the Hutch – Where Swift Fits</vt:lpstr>
      <vt:lpstr>Economy File Project – What were the other options?</vt:lpstr>
      <vt:lpstr>Economy File Project – how Swift compares to other OSS</vt:lpstr>
      <vt:lpstr>Economy File Project – Why not in the public cloud?</vt:lpstr>
      <vt:lpstr>Economy File Project – Why not in the public cloud?</vt:lpstr>
      <vt:lpstr>Economy File Project – What we deployed</vt:lpstr>
      <vt:lpstr>The Hutch Campus &amp; storage resiliency from 3 zones </vt:lpstr>
      <vt:lpstr>Economy File Project – Architecture View</vt:lpstr>
      <vt:lpstr>Economy File Project – Swift Storage Nodes</vt:lpstr>
      <vt:lpstr>Economy File Project – Swift Storage Nodes</vt:lpstr>
      <vt:lpstr>Economy File Project – Networking Components</vt:lpstr>
      <vt:lpstr>Economy File Project – POC Architecture</vt:lpstr>
      <vt:lpstr>Economy File Project – What did it cost?</vt:lpstr>
      <vt:lpstr>Economy File Project – How we manage it?</vt:lpstr>
      <vt:lpstr>Economy File Project – Managed by SwiftStack</vt:lpstr>
      <vt:lpstr>Economy File Project – Management with SwiftStack</vt:lpstr>
      <vt:lpstr>Economy File Project – SwiftStack Architecture</vt:lpstr>
      <vt:lpstr>Swift CIFS/NFS Gateway</vt:lpstr>
      <vt:lpstr>Gateway Objectives</vt:lpstr>
      <vt:lpstr>Gateway Use Cases</vt:lpstr>
      <vt:lpstr>More Gateway Use Cases</vt:lpstr>
      <vt:lpstr>Gateway Futures</vt:lpstr>
      <vt:lpstr>Economy File Project – How well does it work?</vt:lpstr>
      <vt:lpstr>Economy File Project – How well does it work?</vt:lpstr>
      <vt:lpstr>Economy File Project – How well does it work?</vt:lpstr>
      <vt:lpstr>Economy File Project – NFS/CIFS Benefits for Users</vt:lpstr>
      <vt:lpstr>Economy File Project – Timeline</vt:lpstr>
      <vt:lpstr>Economy File Project – Lessons Learned</vt:lpstr>
      <vt:lpstr>Economy File Project – Lessons Learned</vt:lpstr>
      <vt:lpstr>Economy File Project – Lessons Learned</vt:lpstr>
      <vt:lpstr>Economy File Project – Lessons Learned</vt:lpstr>
      <vt:lpstr>Economy File Project – What’s Next with Swift(Stack)</vt:lpstr>
      <vt:lpstr>Economy File Project – What’s Next with Swift(Stack)</vt:lpstr>
      <vt:lpstr>PowerPoint Presentation</vt:lpstr>
    </vt:vector>
  </TitlesOfParts>
  <Company>Interbrand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Leopold</dc:creator>
  <cp:lastModifiedBy>dirk</cp:lastModifiedBy>
  <cp:revision>200</cp:revision>
  <cp:lastPrinted>2009-09-23T19:53:38Z</cp:lastPrinted>
  <dcterms:created xsi:type="dcterms:W3CDTF">2010-08-30T20:00:40Z</dcterms:created>
  <dcterms:modified xsi:type="dcterms:W3CDTF">2014-05-13T13:48:07Z</dcterms:modified>
</cp:coreProperties>
</file>