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handoutMasterIdLst>
    <p:handoutMasterId r:id="rId14"/>
  </p:handoutMasterIdLst>
  <p:sldIdLst>
    <p:sldId id="3172" r:id="rId2"/>
    <p:sldId id="3216" r:id="rId3"/>
    <p:sldId id="3223" r:id="rId4"/>
    <p:sldId id="3220" r:id="rId5"/>
    <p:sldId id="3221" r:id="rId6"/>
    <p:sldId id="3222" r:id="rId7"/>
    <p:sldId id="3226" r:id="rId8"/>
    <p:sldId id="3225" r:id="rId9"/>
    <p:sldId id="3228" r:id="rId10"/>
    <p:sldId id="3227" r:id="rId11"/>
    <p:sldId id="3205" r:id="rId12"/>
  </p:sldIdLst>
  <p:sldSz cx="9001125" cy="5040313"/>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47040" indent="-127635"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896620" indent="-257175"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45565" indent="-38735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795145" indent="-51689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597660" algn="l" defTabSz="63881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17065" algn="l" defTabSz="63881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36470" algn="l" defTabSz="63881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555875" algn="l" defTabSz="63881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270" userDrawn="1">
          <p15:clr>
            <a:srgbClr val="A4A3A4"/>
          </p15:clr>
        </p15:guide>
        <p15:guide id="3" pos="2835" userDrawn="1">
          <p15:clr>
            <a:srgbClr val="A4A3A4"/>
          </p15:clr>
        </p15:guide>
        <p15:guide id="4" pos="386" userDrawn="1">
          <p15:clr>
            <a:srgbClr val="A4A3A4"/>
          </p15:clr>
        </p15:guide>
        <p15:guide id="5" pos="5248">
          <p15:clr>
            <a:srgbClr val="A4A3A4"/>
          </p15:clr>
        </p15:guide>
        <p15:guide id="6" pos="48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A4E3"/>
    <a:srgbClr val="0E647C"/>
    <a:srgbClr val="07A9E6"/>
    <a:srgbClr val="00AEEF"/>
    <a:srgbClr val="009FAF"/>
    <a:srgbClr val="0070C0"/>
    <a:srgbClr val="015077"/>
    <a:srgbClr val="000F21"/>
    <a:srgbClr val="133E73"/>
    <a:srgbClr val="1442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2" autoAdjust="0"/>
    <p:restoredTop sz="85529" autoAdjust="0"/>
  </p:normalViewPr>
  <p:slideViewPr>
    <p:cSldViewPr>
      <p:cViewPr varScale="1">
        <p:scale>
          <a:sx n="139" d="100"/>
          <a:sy n="139" d="100"/>
        </p:scale>
        <p:origin x="184" y="208"/>
      </p:cViewPr>
      <p:guideLst>
        <p:guide orient="horz" pos="1270"/>
        <p:guide pos="2835"/>
        <p:guide pos="386"/>
        <p:guide pos="5248"/>
        <p:guide pos="4836"/>
      </p:guideLst>
    </p:cSldViewPr>
  </p:slideViewPr>
  <p:outlineViewPr>
    <p:cViewPr>
      <p:scale>
        <a:sx n="100" d="100"/>
        <a:sy n="100" d="100"/>
      </p:scale>
      <p:origin x="0" y="0"/>
    </p:cViewPr>
  </p:outlineViewPr>
  <p:notesTextViewPr>
    <p:cViewPr>
      <p:scale>
        <a:sx n="300" d="100"/>
        <a:sy n="300" d="100"/>
      </p:scale>
      <p:origin x="0" y="0"/>
    </p:cViewPr>
  </p:notesTextViewPr>
  <p:sorterViewPr showFormatting="0">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noProof="1"/>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noProof="1" smtClean="0"/>
            </a:lvl1pPr>
          </a:lstStyle>
          <a:p>
            <a:pPr>
              <a:defRPr/>
            </a:pPr>
            <a:fld id="{843730D4-DAA0-4961-8D66-8018B71D47DD}" type="datetimeFigureOut">
              <a:rPr lang="zh-CN" altLang="en-US"/>
              <a:pPr>
                <a:defRPr/>
              </a:pPr>
              <a:t>2018/5/24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noProof="1"/>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noProof="1"/>
            </a:lvl1pPr>
          </a:lstStyle>
          <a:p>
            <a:fld id="{53CB15B2-6539-414E-885F-134AB7BAEF7A}" type="slidenum">
              <a:rPr altLang="en-US"/>
              <a:pPr/>
              <a:t>‹#›</a:t>
            </a:fld>
            <a:endParaRPr lang="zh-CN" altLang="en-US"/>
          </a:p>
        </p:txBody>
      </p:sp>
    </p:spTree>
    <p:extLst>
      <p:ext uri="{BB962C8B-B14F-4D97-AF65-F5344CB8AC3E}">
        <p14:creationId xmlns:p14="http://schemas.microsoft.com/office/powerpoint/2010/main" val="1939746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noProof="1"/>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noProof="1"/>
            </a:lvl1pPr>
          </a:lstStyle>
          <a:p>
            <a:pPr>
              <a:defRPr/>
            </a:pPr>
            <a:fld id="{F20F0E08-FCD4-40FB-9946-C51233C97953}" type="datetimeFigureOut">
              <a:rPr lang="zh-CN" altLang="en-US"/>
              <a:pPr>
                <a:defRPr/>
              </a:pPr>
              <a:t>2018/5/24</a:t>
            </a:fld>
            <a:endParaRPr lang="zh-CN" altLang="en-US"/>
          </a:p>
        </p:txBody>
      </p:sp>
      <p:sp>
        <p:nvSpPr>
          <p:cNvPr id="2052" name="幻灯片图像占位符 3"/>
          <p:cNvSpPr>
            <a:spLocks noGrp="1" noRot="1" noChangeAspect="1" noChangeArrowheads="1"/>
          </p:cNvSpPr>
          <p:nvPr>
            <p:ph type="sldImg" idx="4294967295"/>
          </p:nvPr>
        </p:nvSpPr>
        <p:spPr bwMode="auto">
          <a:xfrm>
            <a:off x="368300" y="685800"/>
            <a:ext cx="6121400" cy="34290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3077" name="备注占位符 4"/>
          <p:cNvSpPr>
            <a:spLocks noGrp="1" noChangeArrowheads="1"/>
          </p:cNvSpPr>
          <p:nvPr>
            <p:ph type="body" sz="quarter" idx="9"/>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noProof="1"/>
            </a:lvl1pPr>
          </a:lstStyle>
          <a:p>
            <a:fld id="{70CA4341-F6FF-475E-A543-0194832CB00B}" type="slidenum">
              <a:rPr altLang="en-US"/>
              <a:pPr/>
              <a:t>‹#›</a:t>
            </a:fld>
            <a:endParaRPr lang="zh-CN" altLang="en-US"/>
          </a:p>
        </p:txBody>
      </p:sp>
    </p:spTree>
    <p:extLst>
      <p:ext uri="{BB962C8B-B14F-4D97-AF65-F5344CB8AC3E}">
        <p14:creationId xmlns:p14="http://schemas.microsoft.com/office/powerpoint/2010/main" val="12261833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18135" algn="l" rtl="0" eaLnBrk="0" fontAlgn="base" hangingPunct="0">
      <a:spcBef>
        <a:spcPct val="30000"/>
      </a:spcBef>
      <a:spcAft>
        <a:spcPct val="0"/>
      </a:spcAft>
      <a:defRPr sz="900" kern="1200">
        <a:solidFill>
          <a:schemeClr val="tx1"/>
        </a:solidFill>
        <a:latin typeface="+mn-lt"/>
        <a:ea typeface="+mn-ea"/>
        <a:cs typeface="+mn-cs"/>
      </a:defRPr>
    </a:lvl2pPr>
    <a:lvl3pPr marL="638175" algn="l" rtl="0" eaLnBrk="0" fontAlgn="base" hangingPunct="0">
      <a:spcBef>
        <a:spcPct val="30000"/>
      </a:spcBef>
      <a:spcAft>
        <a:spcPct val="0"/>
      </a:spcAft>
      <a:defRPr sz="900" kern="1200">
        <a:solidFill>
          <a:schemeClr val="tx1"/>
        </a:solidFill>
        <a:latin typeface="+mn-lt"/>
        <a:ea typeface="+mn-ea"/>
        <a:cs typeface="+mn-cs"/>
      </a:defRPr>
    </a:lvl3pPr>
    <a:lvl4pPr marL="957580" algn="l" rtl="0" eaLnBrk="0" fontAlgn="base" hangingPunct="0">
      <a:spcBef>
        <a:spcPct val="30000"/>
      </a:spcBef>
      <a:spcAft>
        <a:spcPct val="0"/>
      </a:spcAft>
      <a:defRPr sz="900" kern="1200">
        <a:solidFill>
          <a:schemeClr val="tx1"/>
        </a:solidFill>
        <a:latin typeface="+mn-lt"/>
        <a:ea typeface="+mn-ea"/>
        <a:cs typeface="+mn-cs"/>
      </a:defRPr>
    </a:lvl4pPr>
    <a:lvl5pPr marL="1276985" algn="l" rtl="0" eaLnBrk="0" fontAlgn="base" hangingPunct="0">
      <a:spcBef>
        <a:spcPct val="30000"/>
      </a:spcBef>
      <a:spcAft>
        <a:spcPct val="0"/>
      </a:spcAft>
      <a:defRPr sz="900" kern="1200">
        <a:solidFill>
          <a:schemeClr val="tx1"/>
        </a:solidFill>
        <a:latin typeface="+mn-lt"/>
        <a:ea typeface="+mn-ea"/>
        <a:cs typeface="+mn-cs"/>
      </a:defRPr>
    </a:lvl5pPr>
    <a:lvl6pPr marL="1597025" algn="l" defTabSz="638175" rtl="0" eaLnBrk="1" latinLnBrk="0" hangingPunct="1">
      <a:defRPr sz="900" kern="1200">
        <a:solidFill>
          <a:schemeClr val="tx1"/>
        </a:solidFill>
        <a:latin typeface="+mn-lt"/>
        <a:ea typeface="+mn-ea"/>
        <a:cs typeface="+mn-cs"/>
      </a:defRPr>
    </a:lvl6pPr>
    <a:lvl7pPr marL="1916430" algn="l" defTabSz="638175" rtl="0" eaLnBrk="1" latinLnBrk="0" hangingPunct="1">
      <a:defRPr sz="900" kern="1200">
        <a:solidFill>
          <a:schemeClr val="tx1"/>
        </a:solidFill>
        <a:latin typeface="+mn-lt"/>
        <a:ea typeface="+mn-ea"/>
        <a:cs typeface="+mn-cs"/>
      </a:defRPr>
    </a:lvl7pPr>
    <a:lvl8pPr marL="2235835" algn="l" defTabSz="638175" rtl="0" eaLnBrk="1" latinLnBrk="0" hangingPunct="1">
      <a:defRPr sz="900" kern="1200">
        <a:solidFill>
          <a:schemeClr val="tx1"/>
        </a:solidFill>
        <a:latin typeface="+mn-lt"/>
        <a:ea typeface="+mn-ea"/>
        <a:cs typeface="+mn-cs"/>
      </a:defRPr>
    </a:lvl8pPr>
    <a:lvl9pPr marL="2555240" algn="l" defTabSz="63817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8492C4-473B-4884-9882-18225C6ED146}" type="slidenum">
              <a:rPr altLang="en-US"/>
              <a:pPr/>
              <a:t>1</a:t>
            </a:fld>
            <a:endParaRPr lang="zh-CN" altLang="en-US"/>
          </a:p>
        </p:txBody>
      </p:sp>
    </p:spTree>
    <p:extLst>
      <p:ext uri="{BB962C8B-B14F-4D97-AF65-F5344CB8AC3E}">
        <p14:creationId xmlns:p14="http://schemas.microsoft.com/office/powerpoint/2010/main" val="3320253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3315" name="备注占位符 2"/>
          <p:cNvSpPr>
            <a:spLocks noGrp="1" noChangeArrowheads="1"/>
          </p:cNvSpPr>
          <p:nvPr>
            <p:ph type="body" idx="4294967295"/>
          </p:nvPr>
        </p:nvSpPr>
        <p:spPr/>
        <p:txBody>
          <a:bodyPr/>
          <a:lstStyle/>
          <a:p>
            <a:endParaRPr lang="zh-CN" altLang="en-US"/>
          </a:p>
        </p:txBody>
      </p:sp>
      <p:sp>
        <p:nvSpPr>
          <p:cNvPr id="133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76A9045-8EEF-42EC-B306-3451D5A561AC}" type="slidenum">
              <a:rPr altLang="en-US"/>
              <a:pPr/>
              <a:t>10</a:t>
            </a:fld>
            <a:endParaRPr lang="zh-CN" altLang="en-US"/>
          </a:p>
        </p:txBody>
      </p:sp>
    </p:spTree>
    <p:extLst>
      <p:ext uri="{BB962C8B-B14F-4D97-AF65-F5344CB8AC3E}">
        <p14:creationId xmlns:p14="http://schemas.microsoft.com/office/powerpoint/2010/main" val="3954108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8492C4-473B-4884-9882-18225C6ED146}" type="slidenum">
              <a:rPr altLang="en-US"/>
              <a:pPr/>
              <a:t>11</a:t>
            </a:fld>
            <a:endParaRPr lang="zh-CN" altLang="en-US"/>
          </a:p>
        </p:txBody>
      </p:sp>
    </p:spTree>
    <p:extLst>
      <p:ext uri="{BB962C8B-B14F-4D97-AF65-F5344CB8AC3E}">
        <p14:creationId xmlns:p14="http://schemas.microsoft.com/office/powerpoint/2010/main" val="531251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30C39-99D9-C84D-8187-0234EA0F91F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186333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3315" name="备注占位符 2"/>
          <p:cNvSpPr>
            <a:spLocks noGrp="1" noChangeArrowheads="1"/>
          </p:cNvSpPr>
          <p:nvPr>
            <p:ph type="body" idx="4294967295"/>
          </p:nvPr>
        </p:nvSpPr>
        <p:spPr/>
        <p:txBody>
          <a:bodyPr/>
          <a:lstStyle/>
          <a:p>
            <a:endParaRPr lang="zh-CN" altLang="en-US"/>
          </a:p>
        </p:txBody>
      </p:sp>
      <p:sp>
        <p:nvSpPr>
          <p:cNvPr id="133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76A9045-8EEF-42EC-B306-3451D5A561AC}" type="slidenum">
              <a:rPr altLang="en-US"/>
              <a:pPr/>
              <a:t>3</a:t>
            </a:fld>
            <a:endParaRPr lang="zh-CN" altLang="en-US"/>
          </a:p>
        </p:txBody>
      </p:sp>
    </p:spTree>
    <p:extLst>
      <p:ext uri="{BB962C8B-B14F-4D97-AF65-F5344CB8AC3E}">
        <p14:creationId xmlns:p14="http://schemas.microsoft.com/office/powerpoint/2010/main" val="336216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3315" name="备注占位符 2"/>
          <p:cNvSpPr>
            <a:spLocks noGrp="1" noChangeArrowheads="1"/>
          </p:cNvSpPr>
          <p:nvPr>
            <p:ph type="body" idx="4294967295"/>
          </p:nvPr>
        </p:nvSpPr>
        <p:spPr/>
        <p:txBody>
          <a:bodyPr/>
          <a:lstStyle/>
          <a:p>
            <a:endParaRPr lang="zh-CN" altLang="en-US"/>
          </a:p>
        </p:txBody>
      </p:sp>
      <p:sp>
        <p:nvSpPr>
          <p:cNvPr id="133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76A9045-8EEF-42EC-B306-3451D5A561AC}" type="slidenum">
              <a:rPr altLang="en-US"/>
              <a:pPr/>
              <a:t>4</a:t>
            </a:fld>
            <a:endParaRPr lang="zh-CN" altLang="en-US"/>
          </a:p>
        </p:txBody>
      </p:sp>
    </p:spTree>
    <p:extLst>
      <p:ext uri="{BB962C8B-B14F-4D97-AF65-F5344CB8AC3E}">
        <p14:creationId xmlns:p14="http://schemas.microsoft.com/office/powerpoint/2010/main" val="336216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3315" name="备注占位符 2"/>
          <p:cNvSpPr>
            <a:spLocks noGrp="1" noChangeArrowheads="1"/>
          </p:cNvSpPr>
          <p:nvPr>
            <p:ph type="body" idx="4294967295"/>
          </p:nvPr>
        </p:nvSpPr>
        <p:spPr/>
        <p:txBody>
          <a:bodyPr/>
          <a:lstStyle/>
          <a:p>
            <a:endParaRPr lang="zh-CN" altLang="en-US"/>
          </a:p>
        </p:txBody>
      </p:sp>
      <p:sp>
        <p:nvSpPr>
          <p:cNvPr id="133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76A9045-8EEF-42EC-B306-3451D5A561AC}" type="slidenum">
              <a:rPr altLang="en-US"/>
              <a:pPr/>
              <a:t>5</a:t>
            </a:fld>
            <a:endParaRPr lang="zh-CN" altLang="en-US"/>
          </a:p>
        </p:txBody>
      </p:sp>
    </p:spTree>
    <p:extLst>
      <p:ext uri="{BB962C8B-B14F-4D97-AF65-F5344CB8AC3E}">
        <p14:creationId xmlns:p14="http://schemas.microsoft.com/office/powerpoint/2010/main" val="336216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3315" name="备注占位符 2"/>
          <p:cNvSpPr>
            <a:spLocks noGrp="1" noChangeArrowheads="1"/>
          </p:cNvSpPr>
          <p:nvPr>
            <p:ph type="body" idx="4294967295"/>
          </p:nvPr>
        </p:nvSpPr>
        <p:spPr/>
        <p:txBody>
          <a:bodyPr/>
          <a:lstStyle/>
          <a:p>
            <a:endParaRPr lang="zh-CN" altLang="en-US"/>
          </a:p>
        </p:txBody>
      </p:sp>
      <p:sp>
        <p:nvSpPr>
          <p:cNvPr id="133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76A9045-8EEF-42EC-B306-3451D5A561AC}" type="slidenum">
              <a:rPr altLang="en-US"/>
              <a:pPr/>
              <a:t>6</a:t>
            </a:fld>
            <a:endParaRPr lang="zh-CN" altLang="en-US"/>
          </a:p>
        </p:txBody>
      </p:sp>
    </p:spTree>
    <p:extLst>
      <p:ext uri="{BB962C8B-B14F-4D97-AF65-F5344CB8AC3E}">
        <p14:creationId xmlns:p14="http://schemas.microsoft.com/office/powerpoint/2010/main" val="336216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3315" name="备注占位符 2"/>
          <p:cNvSpPr>
            <a:spLocks noGrp="1" noChangeArrowheads="1"/>
          </p:cNvSpPr>
          <p:nvPr>
            <p:ph type="body" idx="4294967295"/>
          </p:nvPr>
        </p:nvSpPr>
        <p:spPr/>
        <p:txBody>
          <a:bodyPr/>
          <a:lstStyle/>
          <a:p>
            <a:endParaRPr lang="zh-CN" altLang="en-US"/>
          </a:p>
        </p:txBody>
      </p:sp>
      <p:sp>
        <p:nvSpPr>
          <p:cNvPr id="133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76A9045-8EEF-42EC-B306-3451D5A561AC}" type="slidenum">
              <a:rPr altLang="en-US"/>
              <a:pPr/>
              <a:t>7</a:t>
            </a:fld>
            <a:endParaRPr lang="zh-CN" altLang="en-US"/>
          </a:p>
        </p:txBody>
      </p:sp>
    </p:spTree>
    <p:extLst>
      <p:ext uri="{BB962C8B-B14F-4D97-AF65-F5344CB8AC3E}">
        <p14:creationId xmlns:p14="http://schemas.microsoft.com/office/powerpoint/2010/main" val="7747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3315" name="备注占位符 2"/>
          <p:cNvSpPr>
            <a:spLocks noGrp="1" noChangeArrowheads="1"/>
          </p:cNvSpPr>
          <p:nvPr>
            <p:ph type="body" idx="4294967295"/>
          </p:nvPr>
        </p:nvSpPr>
        <p:spPr/>
        <p:txBody>
          <a:bodyPr/>
          <a:lstStyle/>
          <a:p>
            <a:endParaRPr lang="zh-CN" altLang="en-US"/>
          </a:p>
        </p:txBody>
      </p:sp>
      <p:sp>
        <p:nvSpPr>
          <p:cNvPr id="133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76A9045-8EEF-42EC-B306-3451D5A561AC}" type="slidenum">
              <a:rPr altLang="en-US"/>
              <a:pPr/>
              <a:t>8</a:t>
            </a:fld>
            <a:endParaRPr lang="zh-CN" altLang="en-US"/>
          </a:p>
        </p:txBody>
      </p:sp>
    </p:spTree>
    <p:extLst>
      <p:ext uri="{BB962C8B-B14F-4D97-AF65-F5344CB8AC3E}">
        <p14:creationId xmlns:p14="http://schemas.microsoft.com/office/powerpoint/2010/main" val="2819730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3315" name="备注占位符 2"/>
          <p:cNvSpPr>
            <a:spLocks noGrp="1" noChangeArrowheads="1"/>
          </p:cNvSpPr>
          <p:nvPr>
            <p:ph type="body" idx="4294967295"/>
          </p:nvPr>
        </p:nvSpPr>
        <p:spPr/>
        <p:txBody>
          <a:bodyPr/>
          <a:lstStyle/>
          <a:p>
            <a:endParaRPr lang="zh-CN" altLang="en-US"/>
          </a:p>
        </p:txBody>
      </p:sp>
      <p:sp>
        <p:nvSpPr>
          <p:cNvPr id="133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76A9045-8EEF-42EC-B306-3451D5A561AC}" type="slidenum">
              <a:rPr altLang="en-US"/>
              <a:pPr/>
              <a:t>9</a:t>
            </a:fld>
            <a:endParaRPr lang="zh-CN" altLang="en-US"/>
          </a:p>
        </p:txBody>
      </p:sp>
    </p:spTree>
    <p:extLst>
      <p:ext uri="{BB962C8B-B14F-4D97-AF65-F5344CB8AC3E}">
        <p14:creationId xmlns:p14="http://schemas.microsoft.com/office/powerpoint/2010/main" val="3790622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0056" y="201846"/>
            <a:ext cx="8101013" cy="840052"/>
          </a:xfrm>
          <a:prstGeom prst="rect">
            <a:avLst/>
          </a:prstGeom>
        </p:spPr>
        <p:txBody>
          <a:bodyPr lIns="67391" tIns="33696" rIns="67391" bIns="33696"/>
          <a:lstStyle/>
          <a:p>
            <a:r>
              <a:rPr lang="zh-CN" altLang="en-US"/>
              <a:t>单击此处编辑母版标题样式</a:t>
            </a:r>
          </a:p>
        </p:txBody>
      </p:sp>
      <p:sp>
        <p:nvSpPr>
          <p:cNvPr id="3" name="内容占位符 2"/>
          <p:cNvSpPr>
            <a:spLocks noGrp="1"/>
          </p:cNvSpPr>
          <p:nvPr>
            <p:ph sz="half" idx="1"/>
          </p:nvPr>
        </p:nvSpPr>
        <p:spPr>
          <a:xfrm>
            <a:off x="450056" y="882056"/>
            <a:ext cx="3975497" cy="2494488"/>
          </a:xfrm>
          <a:prstGeom prst="rect">
            <a:avLst/>
          </a:prstGeom>
        </p:spPr>
        <p:txBody>
          <a:bodyPr lIns="67391" tIns="33696" rIns="67391" bIns="3369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5572" y="882056"/>
            <a:ext cx="3975497" cy="2494488"/>
          </a:xfrm>
          <a:prstGeom prst="rect">
            <a:avLst/>
          </a:prstGeom>
        </p:spPr>
        <p:txBody>
          <a:bodyPr lIns="67391" tIns="33696" rIns="67391" bIns="3369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a:xfrm>
            <a:off x="450056" y="4671624"/>
            <a:ext cx="2100263" cy="269517"/>
          </a:xfrm>
          <a:prstGeom prst="rect">
            <a:avLst/>
          </a:prstGeom>
        </p:spPr>
        <p:txBody>
          <a:bodyPr lIns="67391" tIns="33696" rIns="67391" bIns="33696"/>
          <a:lstStyle>
            <a:lvl1pPr eaLnBrk="0" hangingPunct="0">
              <a:defRPr/>
            </a:lvl1pPr>
          </a:lstStyle>
          <a:p>
            <a:pPr>
              <a:defRPr/>
            </a:pPr>
            <a:fld id="{ED6DE8A1-EB7F-445F-B11C-197CF8E665E4}" type="datetimeFigureOut">
              <a:rPr lang="zh-CN" altLang="en-US"/>
              <a:pPr>
                <a:defRPr/>
              </a:pPr>
              <a:t>2018/5/24</a:t>
            </a:fld>
            <a:endParaRPr lang="zh-CN" altLang="en-US"/>
          </a:p>
        </p:txBody>
      </p:sp>
      <p:sp>
        <p:nvSpPr>
          <p:cNvPr id="6" name="页脚占位符 4"/>
          <p:cNvSpPr>
            <a:spLocks noGrp="1"/>
          </p:cNvSpPr>
          <p:nvPr>
            <p:ph type="ftr" sz="quarter" idx="11"/>
          </p:nvPr>
        </p:nvSpPr>
        <p:spPr>
          <a:xfrm>
            <a:off x="3075385" y="4671624"/>
            <a:ext cx="2850356" cy="269517"/>
          </a:xfrm>
          <a:prstGeom prst="rect">
            <a:avLst/>
          </a:prstGeom>
        </p:spPr>
        <p:txBody>
          <a:bodyPr lIns="67391" tIns="33696" rIns="67391" bIns="33696"/>
          <a:lstStyle>
            <a:lvl1pPr eaLnBrk="0" hangingPunct="0">
              <a:defRPr/>
            </a:lvl1pPr>
          </a:lstStyle>
          <a:p>
            <a:pPr>
              <a:defRPr/>
            </a:pPr>
            <a:endParaRPr lang="zh-CN" altLang="en-US"/>
          </a:p>
        </p:txBody>
      </p:sp>
      <p:sp>
        <p:nvSpPr>
          <p:cNvPr id="7" name="灯片编号占位符 5"/>
          <p:cNvSpPr>
            <a:spLocks noGrp="1"/>
          </p:cNvSpPr>
          <p:nvPr>
            <p:ph type="sldNum" sz="quarter" idx="12"/>
          </p:nvPr>
        </p:nvSpPr>
        <p:spPr>
          <a:xfrm>
            <a:off x="6450806" y="4671624"/>
            <a:ext cx="2100263" cy="269517"/>
          </a:xfrm>
          <a:prstGeom prst="rect">
            <a:avLst/>
          </a:prstGeom>
        </p:spPr>
        <p:txBody>
          <a:bodyPr lIns="67391" tIns="33696" rIns="67391" bIns="33696"/>
          <a:lstStyle>
            <a:lvl1pPr eaLnBrk="0" hangingPunct="0">
              <a:defRPr/>
            </a:lvl1pPr>
          </a:lstStyle>
          <a:p>
            <a:fld id="{5DC54FB6-6CDB-48C1-AEF7-1DC88D8D13C9}" type="slidenum">
              <a:rPr lang="zh-CN" altLang="en-US"/>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0">
              <a:srgbClr val="0D2A4D"/>
            </a:gs>
            <a:gs pos="97000">
              <a:srgbClr val="000F21"/>
            </a:gs>
          </a:gsLst>
          <a:path path="circle">
            <a:fillToRect l="50000" t="50000" r="50000" b="50000"/>
          </a:path>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673100"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defTabSz="673100"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2pPr>
      <a:lvl3pPr algn="l" defTabSz="673100"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3pPr>
      <a:lvl4pPr algn="l" defTabSz="673100"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4pPr>
      <a:lvl5pPr algn="l" defTabSz="673100"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5pPr>
      <a:lvl6pPr marL="319405" algn="l" defTabSz="673100"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6pPr>
      <a:lvl7pPr marL="638810" algn="l" defTabSz="673100"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7pPr>
      <a:lvl8pPr marL="958215" algn="l" defTabSz="673100"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8pPr>
      <a:lvl9pPr marL="1278255" algn="l" defTabSz="673100"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9pPr>
    </p:titleStyle>
    <p:bodyStyle>
      <a:lvl1pPr marL="168910" indent="-168910" algn="l" defTabSz="673100" rtl="0" eaLnBrk="0" fontAlgn="base" hangingPunct="0">
        <a:lnSpc>
          <a:spcPct val="90000"/>
        </a:lnSpc>
        <a:spcBef>
          <a:spcPts val="735"/>
        </a:spcBef>
        <a:spcAft>
          <a:spcPct val="0"/>
        </a:spcAft>
        <a:buFont typeface="Arial" panose="020B0604020202020204" pitchFamily="34" charset="0"/>
        <a:buChar char="•"/>
        <a:defRPr sz="2000" kern="1200">
          <a:solidFill>
            <a:schemeClr val="tx1"/>
          </a:solidFill>
          <a:latin typeface="+mn-lt"/>
          <a:ea typeface="+mn-ea"/>
          <a:cs typeface="+mn-cs"/>
        </a:defRPr>
      </a:lvl1pPr>
      <a:lvl2pPr marL="506095" indent="-168910" algn="l" defTabSz="673100" rtl="0" eaLnBrk="0" fontAlgn="base" hangingPunct="0">
        <a:lnSpc>
          <a:spcPct val="90000"/>
        </a:lnSpc>
        <a:spcBef>
          <a:spcPts val="365"/>
        </a:spcBef>
        <a:spcAft>
          <a:spcPct val="0"/>
        </a:spcAft>
        <a:buFont typeface="Arial" panose="020B0604020202020204" pitchFamily="34" charset="0"/>
        <a:buChar char="•"/>
        <a:defRPr sz="1700" kern="1200">
          <a:solidFill>
            <a:schemeClr val="tx1"/>
          </a:solidFill>
          <a:latin typeface="+mn-lt"/>
          <a:ea typeface="+mn-ea"/>
          <a:cs typeface="+mn-cs"/>
        </a:defRPr>
      </a:lvl2pPr>
      <a:lvl3pPr marL="842010" indent="-168910" algn="l" defTabSz="673100" rtl="0" eaLnBrk="0" fontAlgn="base" hangingPunct="0">
        <a:lnSpc>
          <a:spcPct val="90000"/>
        </a:lnSpc>
        <a:spcBef>
          <a:spcPts val="365"/>
        </a:spcBef>
        <a:spcAft>
          <a:spcPct val="0"/>
        </a:spcAft>
        <a:buFont typeface="Arial" panose="020B0604020202020204" pitchFamily="34" charset="0"/>
        <a:buChar char="•"/>
        <a:defRPr sz="1500" kern="1200">
          <a:solidFill>
            <a:schemeClr val="tx1"/>
          </a:solidFill>
          <a:latin typeface="+mn-lt"/>
          <a:ea typeface="+mn-ea"/>
          <a:cs typeface="+mn-cs"/>
        </a:defRPr>
      </a:lvl3pPr>
      <a:lvl4pPr marL="1179195"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4pPr>
      <a:lvl5pPr marL="1516380"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5pPr>
      <a:lvl6pPr marL="185293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6pPr>
      <a:lvl7pPr marL="2190115"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7pPr>
      <a:lvl8pPr marL="252730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8pPr>
      <a:lvl9pPr marL="286385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73100" rtl="0" eaLnBrk="1" latinLnBrk="0" hangingPunct="1">
        <a:defRPr sz="1300" kern="1200">
          <a:solidFill>
            <a:schemeClr val="tx1"/>
          </a:solidFill>
          <a:latin typeface="+mn-lt"/>
          <a:ea typeface="+mn-ea"/>
          <a:cs typeface="+mn-cs"/>
        </a:defRPr>
      </a:lvl1pPr>
      <a:lvl2pPr marL="336550" algn="l" defTabSz="673100" rtl="0" eaLnBrk="1" latinLnBrk="0" hangingPunct="1">
        <a:defRPr sz="1300" kern="1200">
          <a:solidFill>
            <a:schemeClr val="tx1"/>
          </a:solidFill>
          <a:latin typeface="+mn-lt"/>
          <a:ea typeface="+mn-ea"/>
          <a:cs typeface="+mn-cs"/>
        </a:defRPr>
      </a:lvl2pPr>
      <a:lvl3pPr marL="673735" algn="l" defTabSz="673100" rtl="0" eaLnBrk="1" latinLnBrk="0" hangingPunct="1">
        <a:defRPr sz="1300" kern="1200">
          <a:solidFill>
            <a:schemeClr val="tx1"/>
          </a:solidFill>
          <a:latin typeface="+mn-lt"/>
          <a:ea typeface="+mn-ea"/>
          <a:cs typeface="+mn-cs"/>
        </a:defRPr>
      </a:lvl3pPr>
      <a:lvl4pPr marL="1010920" algn="l" defTabSz="673100" rtl="0" eaLnBrk="1" latinLnBrk="0" hangingPunct="1">
        <a:defRPr sz="1300" kern="1200">
          <a:solidFill>
            <a:schemeClr val="tx1"/>
          </a:solidFill>
          <a:latin typeface="+mn-lt"/>
          <a:ea typeface="+mn-ea"/>
          <a:cs typeface="+mn-cs"/>
        </a:defRPr>
      </a:lvl4pPr>
      <a:lvl5pPr marL="1347470" algn="l" defTabSz="673100" rtl="0" eaLnBrk="1" latinLnBrk="0" hangingPunct="1">
        <a:defRPr sz="1300" kern="1200">
          <a:solidFill>
            <a:schemeClr val="tx1"/>
          </a:solidFill>
          <a:latin typeface="+mn-lt"/>
          <a:ea typeface="+mn-ea"/>
          <a:cs typeface="+mn-cs"/>
        </a:defRPr>
      </a:lvl5pPr>
      <a:lvl6pPr marL="1684655" algn="l" defTabSz="673100" rtl="0" eaLnBrk="1" latinLnBrk="0" hangingPunct="1">
        <a:defRPr sz="1300" kern="1200">
          <a:solidFill>
            <a:schemeClr val="tx1"/>
          </a:solidFill>
          <a:latin typeface="+mn-lt"/>
          <a:ea typeface="+mn-ea"/>
          <a:cs typeface="+mn-cs"/>
        </a:defRPr>
      </a:lvl6pPr>
      <a:lvl7pPr marL="2021840" algn="l" defTabSz="673100" rtl="0" eaLnBrk="1" latinLnBrk="0" hangingPunct="1">
        <a:defRPr sz="1300" kern="1200">
          <a:solidFill>
            <a:schemeClr val="tx1"/>
          </a:solidFill>
          <a:latin typeface="+mn-lt"/>
          <a:ea typeface="+mn-ea"/>
          <a:cs typeface="+mn-cs"/>
        </a:defRPr>
      </a:lvl7pPr>
      <a:lvl8pPr marL="2358390" algn="l" defTabSz="673100" rtl="0" eaLnBrk="1" latinLnBrk="0" hangingPunct="1">
        <a:defRPr sz="1300" kern="1200">
          <a:solidFill>
            <a:schemeClr val="tx1"/>
          </a:solidFill>
          <a:latin typeface="+mn-lt"/>
          <a:ea typeface="+mn-ea"/>
          <a:cs typeface="+mn-cs"/>
        </a:defRPr>
      </a:lvl8pPr>
      <a:lvl9pPr marL="2695575" algn="l" defTabSz="67310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5.png"/><Relationship Id="rId21" Type="http://schemas.openxmlformats.org/officeDocument/2006/relationships/image" Target="../media/image6.png"/><Relationship Id="rId7" Type="http://schemas.openxmlformats.org/officeDocument/2006/relationships/image" Target="../media/image11.png"/><Relationship Id="rId12" Type="http://schemas.openxmlformats.org/officeDocument/2006/relationships/image" Target="../media/image16.jpe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5.png"/><Relationship Id="rId21" Type="http://schemas.openxmlformats.org/officeDocument/2006/relationships/image" Target="../media/image41.jpe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4.xml"/><Relationship Id="rId16" Type="http://schemas.openxmlformats.org/officeDocument/2006/relationships/image" Target="../media/image36.png"/><Relationship Id="rId20"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6.png"/><Relationship Id="rId9" Type="http://schemas.openxmlformats.org/officeDocument/2006/relationships/image" Target="../media/image29.png"/><Relationship Id="rId1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em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png"/><Relationship Id="rId7"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6.png"/><Relationship Id="rId9" Type="http://schemas.openxmlformats.org/officeDocument/2006/relationships/image" Target="../media/image49.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5584">
            <a:off x="-179828" y="864018"/>
            <a:ext cx="7000252" cy="3866225"/>
          </a:xfrm>
          <a:prstGeom prst="rect">
            <a:avLst/>
          </a:prstGeom>
        </p:spPr>
      </p:pic>
      <p:pic>
        <p:nvPicPr>
          <p:cNvPr id="21" name="Picture 6" descr="C:\Users\zhanght70\Desktop\微信图片_2017122712065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766" y="-103688"/>
            <a:ext cx="2160240" cy="142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5"/>
          <p:cNvSpPr txBox="1"/>
          <p:nvPr/>
        </p:nvSpPr>
        <p:spPr>
          <a:xfrm>
            <a:off x="2714612" y="1944108"/>
            <a:ext cx="6394394" cy="1077218"/>
          </a:xfrm>
          <a:prstGeom prst="rect">
            <a:avLst/>
          </a:prstGeom>
          <a:noFill/>
        </p:spPr>
        <p:txBody>
          <a:bodyPr wrap="square" rtlCol="0">
            <a:spAutoFit/>
          </a:bodyPr>
          <a:lstStyle/>
          <a:p>
            <a:r>
              <a:rPr lang="en-US" altLang="zh-CN" sz="3200" b="1" dirty="0">
                <a:solidFill>
                  <a:srgbClr val="00AEEF"/>
                </a:solidFill>
                <a:latin typeface="微软雅黑" panose="020B0503020204020204" pitchFamily="34" charset="-122"/>
                <a:ea typeface="微软雅黑" panose="020B0503020204020204" pitchFamily="34" charset="-122"/>
                <a:cs typeface="Arial Unicode MS" panose="020B0604020202020204" pitchFamily="34" charset="-122"/>
              </a:rPr>
              <a:t>An Edge-Cloud Architecture China Unicom Case Study</a:t>
            </a:r>
            <a:endParaRPr lang="zh-CN" altLang="en-US" sz="3200" b="1" dirty="0">
              <a:solidFill>
                <a:srgbClr val="00AEEF"/>
              </a:solidFill>
              <a:latin typeface="微软雅黑" panose="020B0503020204020204" pitchFamily="34" charset="-122"/>
              <a:ea typeface="微软雅黑" panose="020B0503020204020204" pitchFamily="34" charset="-122"/>
              <a:cs typeface="Arial Unicode MS" panose="020B0604020202020204" pitchFamily="34" charset="-122"/>
            </a:endParaRPr>
          </a:p>
        </p:txBody>
      </p:sp>
      <p:cxnSp>
        <p:nvCxnSpPr>
          <p:cNvPr id="25" name="直接连接符 24"/>
          <p:cNvCxnSpPr/>
          <p:nvPr/>
        </p:nvCxnSpPr>
        <p:spPr>
          <a:xfrm>
            <a:off x="8178735" y="3668675"/>
            <a:ext cx="540058"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26" name="TextBox 8"/>
          <p:cNvSpPr txBox="1"/>
          <p:nvPr/>
        </p:nvSpPr>
        <p:spPr>
          <a:xfrm>
            <a:off x="4989828" y="3788584"/>
            <a:ext cx="3831112" cy="641009"/>
          </a:xfrm>
          <a:prstGeom prst="rect">
            <a:avLst/>
          </a:prstGeom>
          <a:noFill/>
        </p:spPr>
        <p:txBody>
          <a:bodyPr wrap="none" rtlCol="0">
            <a:spAutoFit/>
          </a:bodyPr>
          <a:lstStyle/>
          <a:p>
            <a:pPr algn="r">
              <a:lnSpc>
                <a:spcPts val="2200"/>
              </a:lnSpc>
            </a:pPr>
            <a:r>
              <a:rPr lang="en-US" altLang="zh-CN" dirty="0">
                <a:solidFill>
                  <a:schemeClr val="bg1"/>
                </a:solidFill>
                <a:latin typeface="微软雅黑" panose="020B0503020204020204" pitchFamily="34" charset="-122"/>
                <a:ea typeface="微软雅黑" panose="020B0503020204020204" pitchFamily="34" charset="-122"/>
              </a:rPr>
              <a:t>Gao </a:t>
            </a:r>
            <a:r>
              <a:rPr lang="en-US" altLang="zh-CN" dirty="0" err="1">
                <a:solidFill>
                  <a:schemeClr val="bg1"/>
                </a:solidFill>
                <a:latin typeface="微软雅黑" panose="020B0503020204020204" pitchFamily="34" charset="-122"/>
                <a:ea typeface="微软雅黑" panose="020B0503020204020204" pitchFamily="34" charset="-122"/>
              </a:rPr>
              <a:t>Chengshan</a:t>
            </a:r>
            <a:r>
              <a:rPr lang="en-US" altLang="zh-CN" dirty="0">
                <a:solidFill>
                  <a:schemeClr val="bg1"/>
                </a:solidFill>
                <a:latin typeface="微软雅黑" panose="020B0503020204020204" pitchFamily="34" charset="-122"/>
                <a:ea typeface="微软雅黑" panose="020B0503020204020204" pitchFamily="34" charset="-122"/>
              </a:rPr>
              <a:t> - China Unicom</a:t>
            </a:r>
          </a:p>
          <a:p>
            <a:pPr algn="r">
              <a:lnSpc>
                <a:spcPts val="2200"/>
              </a:lnSpc>
            </a:pPr>
            <a:r>
              <a:rPr lang="en-US" altLang="zh-CN" dirty="0" err="1">
                <a:solidFill>
                  <a:schemeClr val="bg1"/>
                </a:solidFill>
                <a:latin typeface="微软雅黑" panose="020B0503020204020204" pitchFamily="34" charset="-122"/>
                <a:ea typeface="微软雅黑" panose="020B0503020204020204" pitchFamily="34" charset="-122"/>
              </a:rPr>
              <a:t>Jianfeng</a:t>
            </a:r>
            <a:r>
              <a:rPr lang="en-US" altLang="zh-CN" dirty="0">
                <a:solidFill>
                  <a:schemeClr val="bg1"/>
                </a:solidFill>
                <a:latin typeface="微软雅黑" panose="020B0503020204020204" pitchFamily="34" charset="-122"/>
                <a:ea typeface="微软雅黑" panose="020B0503020204020204" pitchFamily="34" charset="-122"/>
              </a:rPr>
              <a:t> Ding – Intel OTC</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7704816" y="3667172"/>
            <a:ext cx="540058"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91216" y="190238"/>
            <a:ext cx="427909" cy="401818"/>
          </a:xfrm>
          <a:prstGeom prst="rect">
            <a:avLst/>
          </a:prstGeom>
        </p:spPr>
      </p:pic>
      <p:pic>
        <p:nvPicPr>
          <p:cNvPr id="257" name="Picture 3" descr="E:\华为项目\2015\07月\D-201507120-孔令怡\素材\联通标志 （新&amp;旧）-01.png">
            <a:extLst>
              <a:ext uri="{FF2B5EF4-FFF2-40B4-BE49-F238E27FC236}">
                <a16:creationId xmlns:a16="http://schemas.microsoft.com/office/drawing/2014/main" id="{0DC091C8-2C72-4173-A2BA-C2618C65C9B6}"/>
              </a:ext>
            </a:extLst>
          </p:cNvPr>
          <p:cNvPicPr>
            <a:picLocks noChangeAspect="1" noChangeArrowheads="1"/>
          </p:cNvPicPr>
          <p:nvPr/>
        </p:nvPicPr>
        <p:blipFill>
          <a:blip r:embed="rId4" cstate="print"/>
          <a:srcRect/>
          <a:stretch>
            <a:fillRect/>
          </a:stretch>
        </p:blipFill>
        <p:spPr bwMode="auto">
          <a:xfrm>
            <a:off x="8172868" y="64997"/>
            <a:ext cx="769846" cy="526426"/>
          </a:xfrm>
          <a:prstGeom prst="rect">
            <a:avLst/>
          </a:prstGeom>
          <a:noFill/>
        </p:spPr>
      </p:pic>
      <p:sp>
        <p:nvSpPr>
          <p:cNvPr id="54" name="TextBox 72"/>
          <p:cNvSpPr txBox="1"/>
          <p:nvPr/>
        </p:nvSpPr>
        <p:spPr>
          <a:xfrm>
            <a:off x="566936" y="190238"/>
            <a:ext cx="6521081" cy="461665"/>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en-US" altLang="zh-CN" sz="2400" b="1" dirty="0">
                <a:solidFill>
                  <a:srgbClr val="00A4E3"/>
                </a:solidFill>
              </a:rPr>
              <a:t>How FPGA works in Edge-Cloud – Case B</a:t>
            </a:r>
          </a:p>
        </p:txBody>
      </p:sp>
      <p:pic>
        <p:nvPicPr>
          <p:cNvPr id="12" name="Picture 11">
            <a:extLst>
              <a:ext uri="{FF2B5EF4-FFF2-40B4-BE49-F238E27FC236}">
                <a16:creationId xmlns:a16="http://schemas.microsoft.com/office/drawing/2014/main" id="{33937E43-D904-C641-AD5F-AD1EAB3C7D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216" y="1186889"/>
            <a:ext cx="8629826" cy="3637523"/>
          </a:xfrm>
          <a:prstGeom prst="rect">
            <a:avLst/>
          </a:prstGeom>
        </p:spPr>
      </p:pic>
      <p:sp>
        <p:nvSpPr>
          <p:cNvPr id="13" name="TextBox 12">
            <a:extLst>
              <a:ext uri="{FF2B5EF4-FFF2-40B4-BE49-F238E27FC236}">
                <a16:creationId xmlns:a16="http://schemas.microsoft.com/office/drawing/2014/main" id="{22D9F77B-21CC-DB49-9112-463C907DD4D3}"/>
              </a:ext>
            </a:extLst>
          </p:cNvPr>
          <p:cNvSpPr txBox="1"/>
          <p:nvPr/>
        </p:nvSpPr>
        <p:spPr>
          <a:xfrm>
            <a:off x="108074" y="817557"/>
            <a:ext cx="4320480" cy="369332"/>
          </a:xfrm>
          <a:prstGeom prst="rect">
            <a:avLst/>
          </a:prstGeom>
          <a:noFill/>
        </p:spPr>
        <p:txBody>
          <a:bodyPr wrap="square" rtlCol="0">
            <a:spAutoFit/>
          </a:bodyPr>
          <a:lstStyle/>
          <a:p>
            <a:r>
              <a:rPr lang="en-US" dirty="0" err="1">
                <a:solidFill>
                  <a:srgbClr val="00A4E3"/>
                </a:solidFill>
              </a:rPr>
              <a:t>AFaaS</a:t>
            </a:r>
            <a:r>
              <a:rPr lang="en-US" dirty="0">
                <a:solidFill>
                  <a:srgbClr val="00A4E3"/>
                </a:solidFill>
              </a:rPr>
              <a:t> – Orchestrator Programmed</a:t>
            </a:r>
          </a:p>
        </p:txBody>
      </p:sp>
      <p:sp>
        <p:nvSpPr>
          <p:cNvPr id="14" name="Rectangle 13">
            <a:extLst>
              <a:ext uri="{FF2B5EF4-FFF2-40B4-BE49-F238E27FC236}">
                <a16:creationId xmlns:a16="http://schemas.microsoft.com/office/drawing/2014/main" id="{B83F203D-1D3D-1F49-BB15-FD483A163042}"/>
              </a:ext>
            </a:extLst>
          </p:cNvPr>
          <p:cNvSpPr/>
          <p:nvPr/>
        </p:nvSpPr>
        <p:spPr>
          <a:xfrm>
            <a:off x="4381779" y="2334697"/>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497000934"/>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5584">
            <a:off x="-179828" y="864018"/>
            <a:ext cx="7000252" cy="3866225"/>
          </a:xfrm>
          <a:prstGeom prst="rect">
            <a:avLst/>
          </a:prstGeom>
        </p:spPr>
      </p:pic>
      <p:pic>
        <p:nvPicPr>
          <p:cNvPr id="21" name="Picture 6" descr="C:\Users\zhanght70\Desktop\微信图片_2017122712065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766" y="-103688"/>
            <a:ext cx="2160240" cy="142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5"/>
          <p:cNvSpPr txBox="1"/>
          <p:nvPr/>
        </p:nvSpPr>
        <p:spPr>
          <a:xfrm>
            <a:off x="3735609" y="1809788"/>
            <a:ext cx="5400450" cy="523220"/>
          </a:xfrm>
          <a:prstGeom prst="rect">
            <a:avLst/>
          </a:prstGeom>
          <a:noFill/>
        </p:spPr>
        <p:txBody>
          <a:bodyPr wrap="square" rtlCol="0">
            <a:spAutoFit/>
          </a:bodyPr>
          <a:lstStyle/>
          <a:p>
            <a:r>
              <a:rPr lang="en-US" altLang="zh-CN" sz="2800" b="1" dirty="0">
                <a:solidFill>
                  <a:srgbClr val="00AEEF"/>
                </a:solidFill>
                <a:latin typeface="微软雅黑" panose="020B0503020204020204" pitchFamily="34" charset="-122"/>
                <a:ea typeface="微软雅黑" panose="020B0503020204020204" pitchFamily="34" charset="-122"/>
                <a:cs typeface="Arial Unicode MS" panose="020B0604020202020204" pitchFamily="34" charset="-122"/>
              </a:rPr>
              <a:t>Thank You</a:t>
            </a:r>
            <a:endParaRPr lang="zh-CN" altLang="en-US" sz="2800" b="1" dirty="0">
              <a:solidFill>
                <a:srgbClr val="00AEEF"/>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7" name="标题 1"/>
          <p:cNvSpPr txBox="1">
            <a:spLocks/>
          </p:cNvSpPr>
          <p:nvPr/>
        </p:nvSpPr>
        <p:spPr>
          <a:xfrm>
            <a:off x="3564485" y="3168210"/>
            <a:ext cx="5616467" cy="648054"/>
          </a:xfrm>
          <a:prstGeom prst="rect">
            <a:avLst/>
          </a:prstGeom>
          <a:noFill/>
        </p:spPr>
        <p:txBody>
          <a:bodyPr/>
          <a:lstStyle>
            <a:lvl1pPr algn="l" defTabSz="914400" rtl="0" eaLnBrk="1" latinLnBrk="0" hangingPunct="1">
              <a:lnSpc>
                <a:spcPct val="90000"/>
              </a:lnSpc>
              <a:spcBef>
                <a:spcPct val="0"/>
              </a:spcBef>
              <a:buNone/>
              <a:defRPr sz="4400" kern="1200">
                <a:solidFill>
                  <a:schemeClr val="bg1"/>
                </a:solidFill>
                <a:latin typeface="微软雅黑" panose="020B0503020204020204" pitchFamily="34" charset="-122"/>
                <a:ea typeface="微软雅黑" panose="020B0503020204020204" pitchFamily="34" charset="-122"/>
                <a:cs typeface="+mj-cs"/>
              </a:defRPr>
            </a:lvl1p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altLang="zh-CN" sz="2200" b="1" i="0" u="none" strike="noStrike" kern="1200" cap="none" spc="0" normalizeH="0" baseline="0" noProof="0" dirty="0">
                <a:ln>
                  <a:noFill/>
                </a:ln>
                <a:effectLst/>
                <a:uLnTx/>
                <a:uFillTx/>
              </a:rPr>
              <a:t>2018</a:t>
            </a:r>
            <a:r>
              <a:rPr lang="en-US" altLang="zh-CN" sz="2200" b="1" dirty="0"/>
              <a:t>.5.21</a:t>
            </a:r>
            <a:r>
              <a:rPr kumimoji="0" lang="en-US" altLang="zh-CN" sz="2200" b="1" i="0" u="none" strike="noStrike" kern="1200" cap="none" spc="0" normalizeH="0" baseline="0" noProof="0" dirty="0">
                <a:ln>
                  <a:noFill/>
                </a:ln>
                <a:effectLst/>
                <a:uLnTx/>
                <a:uFillTx/>
              </a:rPr>
              <a:t>-24</a:t>
            </a:r>
            <a:r>
              <a:rPr kumimoji="0" lang="zh-CN" altLang="en-US" sz="2200" b="1" i="0" u="none" strike="noStrike" kern="1200" cap="none" spc="0" normalizeH="0" noProof="0" dirty="0">
                <a:ln>
                  <a:noFill/>
                </a:ln>
                <a:effectLst/>
                <a:uLnTx/>
                <a:uFillTx/>
              </a:rPr>
              <a:t>  </a:t>
            </a:r>
            <a:r>
              <a:rPr lang="en-US" altLang="zh-CN" sz="2200" b="1" dirty="0"/>
              <a:t>Vancouver</a:t>
            </a:r>
            <a:endParaRPr kumimoji="0" lang="en-US" altLang="zh-CN" sz="2200" b="1"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10915436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3"/>
          <p:cNvSpPr txBox="1">
            <a:spLocks/>
          </p:cNvSpPr>
          <p:nvPr/>
        </p:nvSpPr>
        <p:spPr bwMode="auto">
          <a:xfrm>
            <a:off x="285866" y="570723"/>
            <a:ext cx="4251059" cy="3627858"/>
          </a:xfrm>
          <a:prstGeom prst="rect">
            <a:avLst/>
          </a:prstGeom>
          <a:noFill/>
          <a:ln w="9525">
            <a:noFill/>
            <a:miter lim="800000"/>
            <a:headEnd/>
            <a:tailEnd/>
          </a:ln>
        </p:spPr>
        <p:txBody>
          <a:bodyPr vert="horz" wrap="square" lIns="67381" tIns="33690" rIns="67381" bIns="33690" numCol="1" anchor="t" anchorCtr="0" compatLnSpc="1">
            <a:prstTxWarp prst="textNoShape">
              <a:avLst/>
            </a:prstTxWarp>
          </a:bodyPr>
          <a:lstStyle>
            <a:lvl1pPr marL="241253" indent="-241253" algn="l" rtl="0" eaLnBrk="1" fontAlgn="ctr" hangingPunct="1">
              <a:lnSpc>
                <a:spcPct val="150000"/>
              </a:lnSpc>
              <a:spcBef>
                <a:spcPct val="20000"/>
              </a:spcBef>
              <a:spcAft>
                <a:spcPct val="0"/>
              </a:spcAft>
              <a:buClr>
                <a:schemeClr val="accent1"/>
              </a:buClr>
              <a:buSzPct val="60000"/>
              <a:buFont typeface="Wingdings" pitchFamily="2" charset="2"/>
              <a:buChar char="l"/>
              <a:defRPr sz="2400" b="1">
                <a:solidFill>
                  <a:schemeClr val="tx1"/>
                </a:solidFill>
                <a:latin typeface="+mn-lt"/>
                <a:ea typeface="微软雅黑" pitchFamily="34" charset="-122"/>
                <a:cs typeface="+mn-cs"/>
              </a:defRPr>
            </a:lvl1pPr>
            <a:lvl2pPr marL="721641" indent="-241253" algn="l" rtl="0" eaLnBrk="1" fontAlgn="ctr" hangingPunct="1">
              <a:lnSpc>
                <a:spcPct val="150000"/>
              </a:lnSpc>
              <a:spcBef>
                <a:spcPct val="20000"/>
              </a:spcBef>
              <a:spcAft>
                <a:spcPct val="0"/>
              </a:spcAft>
              <a:buClr>
                <a:schemeClr val="accent1"/>
              </a:buClr>
              <a:buSzPct val="60000"/>
              <a:buFont typeface="Wingdings" pitchFamily="2" charset="2"/>
              <a:buChar char="l"/>
              <a:defRPr sz="2200">
                <a:solidFill>
                  <a:schemeClr val="tx1"/>
                </a:solidFill>
                <a:latin typeface="+mn-lt"/>
                <a:ea typeface="微软雅黑" pitchFamily="34" charset="-122"/>
              </a:defRPr>
            </a:lvl2pPr>
            <a:lvl3pPr marL="1193561" indent="-232790" algn="l" rtl="0" eaLnBrk="1" fontAlgn="ctr" hangingPunct="1">
              <a:lnSpc>
                <a:spcPct val="150000"/>
              </a:lnSpc>
              <a:spcBef>
                <a:spcPct val="20000"/>
              </a:spcBef>
              <a:spcAft>
                <a:spcPct val="0"/>
              </a:spcAft>
              <a:buClr>
                <a:schemeClr val="accent1"/>
              </a:buClr>
              <a:buSzPct val="60000"/>
              <a:buFont typeface="Wingdings" pitchFamily="2" charset="2"/>
              <a:buChar char="l"/>
              <a:defRPr sz="2000">
                <a:solidFill>
                  <a:schemeClr val="tx1"/>
                </a:solidFill>
                <a:latin typeface="+mn-lt"/>
                <a:ea typeface="微软雅黑" pitchFamily="34" charset="-122"/>
              </a:defRPr>
            </a:lvl3pPr>
            <a:lvl4pPr marL="1673949" indent="-241253" algn="l" rtl="0" eaLnBrk="1" fontAlgn="ctr" hangingPunct="1">
              <a:lnSpc>
                <a:spcPct val="150000"/>
              </a:lnSpc>
              <a:spcBef>
                <a:spcPct val="20000"/>
              </a:spcBef>
              <a:spcAft>
                <a:spcPct val="0"/>
              </a:spcAft>
              <a:buClr>
                <a:schemeClr val="accent1"/>
              </a:buClr>
              <a:buSzPct val="60000"/>
              <a:buFont typeface="Wingdings" pitchFamily="2" charset="2"/>
              <a:buChar char="l"/>
              <a:defRPr sz="1800">
                <a:solidFill>
                  <a:schemeClr val="tx1"/>
                </a:solidFill>
                <a:latin typeface="微软雅黑" pitchFamily="34" charset="-122"/>
                <a:ea typeface="微软雅黑" pitchFamily="34" charset="-122"/>
              </a:defRPr>
            </a:lvl4pPr>
            <a:lvl5pPr marL="2158569" indent="-245485" algn="l" rtl="0" eaLnBrk="1" fontAlgn="ctr" hangingPunct="1">
              <a:lnSpc>
                <a:spcPct val="120000"/>
              </a:lnSpc>
              <a:spcBef>
                <a:spcPct val="20000"/>
              </a:spcBef>
              <a:spcAft>
                <a:spcPct val="0"/>
              </a:spcAft>
              <a:buClr>
                <a:schemeClr val="accent1"/>
              </a:buClr>
              <a:buSzPct val="60000"/>
              <a:buFont typeface="Wingdings" pitchFamily="2" charset="2"/>
              <a:buChar char="l"/>
              <a:defRPr sz="1800">
                <a:solidFill>
                  <a:schemeClr val="tx1"/>
                </a:solidFill>
                <a:latin typeface="+mj-lt"/>
                <a:ea typeface="华文细黑" pitchFamily="2" charset="-122"/>
              </a:defRPr>
            </a:lvl5pPr>
            <a:lvl6pPr marL="2768045" indent="-245485" algn="l" rtl="0" eaLnBrk="1" fontAlgn="ctr" hangingPunct="1">
              <a:lnSpc>
                <a:spcPct val="120000"/>
              </a:lnSpc>
              <a:spcBef>
                <a:spcPct val="20000"/>
              </a:spcBef>
              <a:spcAft>
                <a:spcPct val="0"/>
              </a:spcAft>
              <a:buClr>
                <a:schemeClr val="accent1"/>
              </a:buClr>
              <a:buSzPct val="60000"/>
              <a:buFont typeface="Wingdings" pitchFamily="2" charset="2"/>
              <a:buChar char="l"/>
              <a:defRPr sz="2400">
                <a:solidFill>
                  <a:schemeClr val="tx1"/>
                </a:solidFill>
                <a:latin typeface="+mj-lt"/>
                <a:ea typeface="华文细黑" pitchFamily="2" charset="-122"/>
              </a:defRPr>
            </a:lvl6pPr>
            <a:lvl7pPr marL="3377528" indent="-245485" algn="l" rtl="0" eaLnBrk="1" fontAlgn="ctr" hangingPunct="1">
              <a:lnSpc>
                <a:spcPct val="120000"/>
              </a:lnSpc>
              <a:spcBef>
                <a:spcPct val="20000"/>
              </a:spcBef>
              <a:spcAft>
                <a:spcPct val="0"/>
              </a:spcAft>
              <a:buClr>
                <a:schemeClr val="accent1"/>
              </a:buClr>
              <a:buSzPct val="60000"/>
              <a:buFont typeface="Wingdings" pitchFamily="2" charset="2"/>
              <a:buChar char="l"/>
              <a:defRPr sz="2400">
                <a:solidFill>
                  <a:schemeClr val="tx1"/>
                </a:solidFill>
                <a:latin typeface="+mj-lt"/>
                <a:ea typeface="华文细黑" pitchFamily="2" charset="-122"/>
              </a:defRPr>
            </a:lvl7pPr>
            <a:lvl8pPr marL="3987000" indent="-245485" algn="l" rtl="0" eaLnBrk="1" fontAlgn="ctr" hangingPunct="1">
              <a:lnSpc>
                <a:spcPct val="120000"/>
              </a:lnSpc>
              <a:spcBef>
                <a:spcPct val="20000"/>
              </a:spcBef>
              <a:spcAft>
                <a:spcPct val="0"/>
              </a:spcAft>
              <a:buClr>
                <a:schemeClr val="accent1"/>
              </a:buClr>
              <a:buSzPct val="60000"/>
              <a:buFont typeface="Wingdings" pitchFamily="2" charset="2"/>
              <a:buChar char="l"/>
              <a:defRPr sz="2400">
                <a:solidFill>
                  <a:schemeClr val="tx1"/>
                </a:solidFill>
                <a:latin typeface="+mj-lt"/>
                <a:ea typeface="华文细黑" pitchFamily="2" charset="-122"/>
              </a:defRPr>
            </a:lvl8pPr>
            <a:lvl9pPr marL="4596482" indent="-245485" algn="l" rtl="0" eaLnBrk="1" fontAlgn="ctr" hangingPunct="1">
              <a:lnSpc>
                <a:spcPct val="120000"/>
              </a:lnSpc>
              <a:spcBef>
                <a:spcPct val="20000"/>
              </a:spcBef>
              <a:spcAft>
                <a:spcPct val="0"/>
              </a:spcAft>
              <a:buClr>
                <a:schemeClr val="accent1"/>
              </a:buClr>
              <a:buSzPct val="60000"/>
              <a:buFont typeface="Wingdings" pitchFamily="2" charset="2"/>
              <a:buChar char="l"/>
              <a:defRPr sz="2400">
                <a:solidFill>
                  <a:schemeClr val="tx1"/>
                </a:solidFill>
                <a:latin typeface="+mj-lt"/>
                <a:ea typeface="华文细黑" pitchFamily="2" charset="-122"/>
              </a:defRPr>
            </a:lvl9pPr>
          </a:lstStyle>
          <a:p>
            <a:pPr>
              <a:buClr>
                <a:srgbClr val="C00000"/>
              </a:buClr>
            </a:pPr>
            <a:r>
              <a:rPr lang="en-US" altLang="zh-CN" kern="0" dirty="0">
                <a:solidFill>
                  <a:schemeClr val="bg1"/>
                </a:solidFill>
              </a:rPr>
              <a:t>Customers &amp; </a:t>
            </a:r>
            <a:r>
              <a:rPr lang="en-US" altLang="zh-CN" dirty="0">
                <a:solidFill>
                  <a:schemeClr val="bg1"/>
                </a:solidFill>
              </a:rPr>
              <a:t>Markets</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8737" y="3540507"/>
            <a:ext cx="1810941" cy="758427"/>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0166" y="1234272"/>
            <a:ext cx="1758623" cy="950749"/>
          </a:xfrm>
          <a:prstGeom prst="rect">
            <a:avLst/>
          </a:prstGeom>
        </p:spPr>
      </p:pic>
      <p:sp>
        <p:nvSpPr>
          <p:cNvPr id="4" name="内容占位符 3"/>
          <p:cNvSpPr>
            <a:spLocks noGrp="1"/>
          </p:cNvSpPr>
          <p:nvPr>
            <p:ph sz="half" idx="1"/>
          </p:nvPr>
        </p:nvSpPr>
        <p:spPr>
          <a:xfrm>
            <a:off x="630680" y="2096966"/>
            <a:ext cx="2959055" cy="1241909"/>
          </a:xfrm>
        </p:spPr>
        <p:txBody>
          <a:bodyPr/>
          <a:lstStyle/>
          <a:p>
            <a:pPr marL="0" indent="0">
              <a:buNone/>
            </a:pPr>
            <a:r>
              <a:rPr lang="en-US" altLang="zh-CN" sz="1500" b="1" dirty="0">
                <a:solidFill>
                  <a:schemeClr val="bg1"/>
                </a:solidFill>
              </a:rPr>
              <a:t>Customers</a:t>
            </a:r>
          </a:p>
          <a:p>
            <a:pPr>
              <a:spcBef>
                <a:spcPts val="0"/>
              </a:spcBef>
              <a:buClr>
                <a:srgbClr val="C00000"/>
              </a:buClr>
              <a:buFont typeface="Wingdings" panose="05000000000000000000" pitchFamily="2" charset="2"/>
              <a:buChar char="n"/>
            </a:pPr>
            <a:r>
              <a:rPr lang="en-US" altLang="zh-CN" sz="1500" dirty="0">
                <a:solidFill>
                  <a:schemeClr val="bg1"/>
                </a:solidFill>
              </a:rPr>
              <a:t> </a:t>
            </a:r>
            <a:r>
              <a:rPr lang="en-US" altLang="zh-CN" sz="1500" b="1" dirty="0">
                <a:solidFill>
                  <a:srgbClr val="FF0000"/>
                </a:solidFill>
              </a:rPr>
              <a:t>263m</a:t>
            </a:r>
            <a:r>
              <a:rPr lang="en-US" altLang="zh-CN" sz="1500" dirty="0">
                <a:solidFill>
                  <a:schemeClr val="bg1"/>
                </a:solidFill>
              </a:rPr>
              <a:t> mobile customers</a:t>
            </a:r>
          </a:p>
          <a:p>
            <a:pPr>
              <a:spcBef>
                <a:spcPts val="0"/>
              </a:spcBef>
              <a:buClr>
                <a:srgbClr val="C00000"/>
              </a:buClr>
              <a:buFont typeface="Wingdings" panose="05000000000000000000" pitchFamily="2" charset="2"/>
              <a:buChar char="n"/>
            </a:pPr>
            <a:r>
              <a:rPr lang="en-US" altLang="zh-CN" sz="1500" dirty="0">
                <a:solidFill>
                  <a:schemeClr val="bg1"/>
                </a:solidFill>
              </a:rPr>
              <a:t> </a:t>
            </a:r>
            <a:r>
              <a:rPr lang="en-US" altLang="zh-CN" sz="1500" b="1" dirty="0">
                <a:solidFill>
                  <a:srgbClr val="FF0000"/>
                </a:solidFill>
              </a:rPr>
              <a:t>67m</a:t>
            </a:r>
            <a:r>
              <a:rPr lang="en-US" altLang="zh-CN" sz="1500" dirty="0">
                <a:solidFill>
                  <a:schemeClr val="bg1"/>
                </a:solidFill>
              </a:rPr>
              <a:t> fixed-network customers</a:t>
            </a:r>
          </a:p>
          <a:p>
            <a:pPr>
              <a:spcBef>
                <a:spcPts val="0"/>
              </a:spcBef>
              <a:buClr>
                <a:srgbClr val="C00000"/>
              </a:buClr>
              <a:buFont typeface="Wingdings" panose="05000000000000000000" pitchFamily="2" charset="2"/>
              <a:buChar char="n"/>
            </a:pPr>
            <a:r>
              <a:rPr lang="en-US" altLang="zh-CN" sz="1500" dirty="0">
                <a:solidFill>
                  <a:schemeClr val="bg1"/>
                </a:solidFill>
              </a:rPr>
              <a:t> </a:t>
            </a:r>
            <a:r>
              <a:rPr lang="en-US" altLang="zh-CN" sz="1500" b="1" dirty="0">
                <a:solidFill>
                  <a:srgbClr val="FF0000"/>
                </a:solidFill>
              </a:rPr>
              <a:t>75m</a:t>
            </a:r>
            <a:r>
              <a:rPr lang="en-US" altLang="zh-CN" sz="1500" dirty="0">
                <a:solidFill>
                  <a:schemeClr val="bg1"/>
                </a:solidFill>
              </a:rPr>
              <a:t> broadband customers</a:t>
            </a:r>
          </a:p>
          <a:p>
            <a:pPr>
              <a:spcBef>
                <a:spcPts val="0"/>
              </a:spcBef>
              <a:buClr>
                <a:srgbClr val="C00000"/>
              </a:buClr>
              <a:buFont typeface="Wingdings" panose="05000000000000000000" pitchFamily="2" charset="2"/>
              <a:buChar char="n"/>
            </a:pPr>
            <a:r>
              <a:rPr lang="en-US" altLang="zh-CN" sz="1500" dirty="0">
                <a:solidFill>
                  <a:schemeClr val="bg1"/>
                </a:solidFill>
              </a:rPr>
              <a:t> Over </a:t>
            </a:r>
            <a:r>
              <a:rPr lang="en-US" altLang="zh-CN" sz="1500" b="1" dirty="0">
                <a:solidFill>
                  <a:srgbClr val="FF0000"/>
                </a:solidFill>
              </a:rPr>
              <a:t>23m</a:t>
            </a:r>
            <a:r>
              <a:rPr lang="en-US" altLang="zh-CN" sz="1500" dirty="0">
                <a:solidFill>
                  <a:schemeClr val="bg1"/>
                </a:solidFill>
              </a:rPr>
              <a:t> TV customers</a:t>
            </a:r>
          </a:p>
        </p:txBody>
      </p:sp>
      <p:sp>
        <p:nvSpPr>
          <p:cNvPr id="8" name="内容占位符 3"/>
          <p:cNvSpPr>
            <a:spLocks noGrp="1"/>
          </p:cNvSpPr>
          <p:nvPr>
            <p:ph sz="half" idx="2"/>
          </p:nvPr>
        </p:nvSpPr>
        <p:spPr>
          <a:xfrm>
            <a:off x="602057" y="4315134"/>
            <a:ext cx="3628798" cy="725179"/>
          </a:xfrm>
        </p:spPr>
        <p:txBody>
          <a:bodyPr/>
          <a:lstStyle/>
          <a:p>
            <a:pPr marL="0" indent="0">
              <a:buNone/>
            </a:pPr>
            <a:r>
              <a:rPr lang="en-US" altLang="zh-CN" sz="1500" b="1" dirty="0">
                <a:solidFill>
                  <a:schemeClr val="bg1"/>
                </a:solidFill>
              </a:rPr>
              <a:t>Markets</a:t>
            </a:r>
          </a:p>
          <a:p>
            <a:pPr>
              <a:spcBef>
                <a:spcPts val="0"/>
              </a:spcBef>
              <a:buClr>
                <a:srgbClr val="C00000"/>
              </a:buClr>
              <a:buFont typeface="Wingdings" panose="05000000000000000000" pitchFamily="2" charset="2"/>
              <a:buChar char="n"/>
            </a:pPr>
            <a:r>
              <a:rPr lang="en-US" altLang="zh-CN" sz="1500" dirty="0">
                <a:solidFill>
                  <a:schemeClr val="bg1"/>
                </a:solidFill>
              </a:rPr>
              <a:t> Present in </a:t>
            </a:r>
            <a:r>
              <a:rPr lang="en-US" altLang="zh-CN" sz="1500" b="1" dirty="0">
                <a:solidFill>
                  <a:srgbClr val="FF0000"/>
                </a:solidFill>
              </a:rPr>
              <a:t>69</a:t>
            </a:r>
            <a:r>
              <a:rPr lang="en-US" altLang="zh-CN" sz="1500" dirty="0">
                <a:solidFill>
                  <a:schemeClr val="bg1"/>
                </a:solidFill>
              </a:rPr>
              <a:t> countries</a:t>
            </a:r>
          </a:p>
          <a:p>
            <a:pPr>
              <a:spcBef>
                <a:spcPts val="0"/>
              </a:spcBef>
              <a:buClr>
                <a:srgbClr val="C00000"/>
              </a:buClr>
              <a:buFont typeface="Wingdings" panose="05000000000000000000" pitchFamily="2" charset="2"/>
              <a:buChar char="n"/>
            </a:pPr>
            <a:r>
              <a:rPr lang="en-US" altLang="zh-CN" sz="1500" dirty="0">
                <a:solidFill>
                  <a:schemeClr val="bg1"/>
                </a:solidFill>
              </a:rPr>
              <a:t> Fully integrated service   provider</a:t>
            </a:r>
          </a:p>
        </p:txBody>
      </p:sp>
      <p:sp>
        <p:nvSpPr>
          <p:cNvPr id="7" name="灯片编号占位符 4"/>
          <p:cNvSpPr>
            <a:spLocks noGrp="1"/>
          </p:cNvSpPr>
          <p:nvPr>
            <p:ph type="sldNum" sz="quarter" idx="12"/>
          </p:nvPr>
        </p:nvSpPr>
        <p:spPr>
          <a:xfrm>
            <a:off x="3954228" y="4719294"/>
            <a:ext cx="5046897" cy="321020"/>
          </a:xfrm>
        </p:spPr>
        <p:txBody>
          <a:bodyPr/>
          <a:lstStyle/>
          <a:p>
            <a:r>
              <a:rPr lang="en-US" dirty="0">
                <a:solidFill>
                  <a:srgbClr val="000000"/>
                </a:solidFill>
              </a:rPr>
              <a:t>©2017 China United Telecommunications Co. Ltd.</a:t>
            </a:r>
          </a:p>
        </p:txBody>
      </p:sp>
      <p:sp>
        <p:nvSpPr>
          <p:cNvPr id="330" name="Title 1"/>
          <p:cNvSpPr>
            <a:spLocks noGrp="1"/>
          </p:cNvSpPr>
          <p:nvPr>
            <p:ph type="title"/>
          </p:nvPr>
        </p:nvSpPr>
        <p:spPr>
          <a:xfrm>
            <a:off x="4286248" y="805644"/>
            <a:ext cx="3482578" cy="477196"/>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41" tIns="44921" rIns="89841" bIns="44921" numCol="1" anchor="ctr" anchorCtr="0" compatLnSpc="1">
            <a:prstTxWarp prst="textNoShape">
              <a:avLst/>
            </a:prstTxWarp>
          </a:bodyPr>
          <a:lstStyle/>
          <a:p>
            <a:pPr marL="355667" indent="-355667" defTabSz="898374">
              <a:lnSpc>
                <a:spcPct val="80000"/>
              </a:lnSpc>
              <a:buClr>
                <a:srgbClr val="C00000"/>
              </a:buClr>
              <a:buFont typeface="Wingdings" pitchFamily="2" charset="2"/>
              <a:buChar char="l"/>
            </a:pPr>
            <a:r>
              <a:rPr lang="en-US" altLang="zh-CN" sz="1800" b="1" kern="0" dirty="0">
                <a:solidFill>
                  <a:schemeClr val="bg1"/>
                </a:solidFill>
                <a:latin typeface="+mn-lt"/>
                <a:ea typeface="微软雅黑" pitchFamily="34" charset="-122"/>
                <a:cs typeface="+mn-cs"/>
              </a:rPr>
              <a:t>Global Data Center</a:t>
            </a:r>
            <a:endParaRPr lang="zh-CN" altLang="en-US" sz="1800" b="1" kern="0" dirty="0">
              <a:solidFill>
                <a:schemeClr val="bg1"/>
              </a:solidFill>
              <a:latin typeface="+mn-lt"/>
              <a:ea typeface="微软雅黑" pitchFamily="34" charset="-122"/>
              <a:cs typeface="+mn-cs"/>
            </a:endParaRPr>
          </a:p>
        </p:txBody>
      </p:sp>
      <p:sp>
        <p:nvSpPr>
          <p:cNvPr id="15" name="TextBox 72"/>
          <p:cNvSpPr txBox="1"/>
          <p:nvPr/>
        </p:nvSpPr>
        <p:spPr>
          <a:xfrm>
            <a:off x="684244" y="159198"/>
            <a:ext cx="3193631" cy="461665"/>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en-US" altLang="zh-CN" sz="2400" b="1" dirty="0">
                <a:solidFill>
                  <a:srgbClr val="00A4E3"/>
                </a:solidFill>
              </a:rPr>
              <a:t>China Unicom Intro</a:t>
            </a:r>
          </a:p>
        </p:txBody>
      </p:sp>
      <p:pic>
        <p:nvPicPr>
          <p:cNvPr id="16" name="图片 15"/>
          <p:cNvPicPr>
            <a:picLocks noChangeAspect="1"/>
          </p:cNvPicPr>
          <p:nvPr/>
        </p:nvPicPr>
        <p:blipFill>
          <a:blip r:embed="rId5"/>
          <a:stretch>
            <a:fillRect/>
          </a:stretch>
        </p:blipFill>
        <p:spPr>
          <a:xfrm>
            <a:off x="191216" y="190238"/>
            <a:ext cx="427909" cy="401818"/>
          </a:xfrm>
          <a:prstGeom prst="rect">
            <a:avLst/>
          </a:prstGeom>
        </p:spPr>
      </p:pic>
      <p:pic>
        <p:nvPicPr>
          <p:cNvPr id="17" name="Picture 3" descr="E:\华为项目\2015\07月\D-201507120-孔令怡\素材\联通标志 （新&amp;旧）-01.png">
            <a:extLst>
              <a:ext uri="{FF2B5EF4-FFF2-40B4-BE49-F238E27FC236}">
                <a16:creationId xmlns:a16="http://schemas.microsoft.com/office/drawing/2014/main" id="{0DC091C8-2C72-4173-A2BA-C2618C65C9B6}"/>
              </a:ext>
            </a:extLst>
          </p:cNvPr>
          <p:cNvPicPr>
            <a:picLocks noChangeAspect="1" noChangeArrowheads="1"/>
          </p:cNvPicPr>
          <p:nvPr/>
        </p:nvPicPr>
        <p:blipFill>
          <a:blip r:embed="rId6" cstate="print"/>
          <a:srcRect/>
          <a:stretch>
            <a:fillRect/>
          </a:stretch>
        </p:blipFill>
        <p:spPr bwMode="auto">
          <a:xfrm>
            <a:off x="8172868" y="64997"/>
            <a:ext cx="769846" cy="526426"/>
          </a:xfrm>
          <a:prstGeom prst="rect">
            <a:avLst/>
          </a:prstGeom>
          <a:noFill/>
        </p:spPr>
      </p:pic>
      <p:sp>
        <p:nvSpPr>
          <p:cNvPr id="19" name="矩形 18"/>
          <p:cNvSpPr/>
          <p:nvPr/>
        </p:nvSpPr>
        <p:spPr>
          <a:xfrm>
            <a:off x="4857752" y="1305710"/>
            <a:ext cx="3830867" cy="738664"/>
          </a:xfrm>
          <a:prstGeom prst="rect">
            <a:avLst/>
          </a:prstGeom>
        </p:spPr>
        <p:txBody>
          <a:bodyPr wrap="square">
            <a:spAutoFit/>
          </a:bodyPr>
          <a:lstStyle/>
          <a:p>
            <a:pPr>
              <a:buClr>
                <a:srgbClr val="C00000"/>
              </a:buClr>
              <a:buFont typeface="Wingdings" pitchFamily="2" charset="2"/>
              <a:buChar char="n"/>
            </a:pPr>
            <a:r>
              <a:rPr lang="en-US" altLang="zh-CN" sz="1400" b="1" dirty="0">
                <a:solidFill>
                  <a:srgbClr val="FF0000"/>
                </a:solidFill>
                <a:ea typeface="微软雅黑" pitchFamily="34" charset="-122"/>
              </a:rPr>
              <a:t>  28 </a:t>
            </a:r>
            <a:r>
              <a:rPr lang="en-US" altLang="zh-CN" sz="1400" b="1" dirty="0" err="1">
                <a:solidFill>
                  <a:schemeClr val="bg1"/>
                </a:solidFill>
                <a:ea typeface="微软雅黑" pitchFamily="34" charset="-122"/>
              </a:rPr>
              <a:t>PoPs</a:t>
            </a:r>
            <a:r>
              <a:rPr lang="en-US" altLang="zh-CN" sz="1400" b="1" dirty="0">
                <a:solidFill>
                  <a:schemeClr val="bg1"/>
                </a:solidFill>
                <a:ea typeface="微软雅黑" pitchFamily="34" charset="-122"/>
              </a:rPr>
              <a:t>         </a:t>
            </a:r>
          </a:p>
          <a:p>
            <a:pPr>
              <a:buClr>
                <a:srgbClr val="C00000"/>
              </a:buClr>
              <a:buFont typeface="Wingdings" pitchFamily="2" charset="2"/>
              <a:buChar char="n"/>
            </a:pPr>
            <a:r>
              <a:rPr lang="en-US" altLang="zh-CN" sz="1400" b="1" dirty="0">
                <a:solidFill>
                  <a:srgbClr val="FF0000"/>
                </a:solidFill>
                <a:ea typeface="微软雅黑" pitchFamily="34" charset="-122"/>
              </a:rPr>
              <a:t>  63 </a:t>
            </a:r>
            <a:r>
              <a:rPr lang="en-US" altLang="zh-CN" sz="1400" b="1" dirty="0" err="1">
                <a:solidFill>
                  <a:schemeClr val="bg1"/>
                </a:solidFill>
                <a:ea typeface="微软雅黑" pitchFamily="34" charset="-122"/>
              </a:rPr>
              <a:t>vPoPs</a:t>
            </a:r>
            <a:r>
              <a:rPr lang="en-US" altLang="zh-CN" sz="1400" b="1" dirty="0">
                <a:solidFill>
                  <a:schemeClr val="bg1"/>
                </a:solidFill>
                <a:ea typeface="微软雅黑" pitchFamily="34" charset="-122"/>
              </a:rPr>
              <a:t> </a:t>
            </a:r>
          </a:p>
          <a:p>
            <a:pPr>
              <a:buClr>
                <a:srgbClr val="C00000"/>
              </a:buClr>
              <a:buFont typeface="Wingdings" pitchFamily="2" charset="2"/>
              <a:buChar char="n"/>
            </a:pPr>
            <a:r>
              <a:rPr lang="en-US" altLang="zh-CN" sz="1400" b="1" dirty="0">
                <a:solidFill>
                  <a:schemeClr val="bg1"/>
                </a:solidFill>
                <a:ea typeface="微软雅黑" pitchFamily="34" charset="-122"/>
              </a:rPr>
              <a:t>  Cover</a:t>
            </a:r>
            <a:r>
              <a:rPr lang="en-US" altLang="zh-CN" sz="1400" b="1" dirty="0">
                <a:solidFill>
                  <a:srgbClr val="FF0000"/>
                </a:solidFill>
                <a:ea typeface="微软雅黑" pitchFamily="34" charset="-122"/>
              </a:rPr>
              <a:t> 69 </a:t>
            </a:r>
            <a:r>
              <a:rPr lang="en-US" altLang="zh-CN" sz="1400" b="1" dirty="0">
                <a:solidFill>
                  <a:schemeClr val="bg1"/>
                </a:solidFill>
                <a:ea typeface="微软雅黑" pitchFamily="34" charset="-122"/>
              </a:rPr>
              <a:t>Countries and Regions </a:t>
            </a:r>
          </a:p>
        </p:txBody>
      </p:sp>
      <p:pic>
        <p:nvPicPr>
          <p:cNvPr id="1028" name="Picture 4"/>
          <p:cNvPicPr>
            <a:picLocks noChangeAspect="1" noChangeArrowheads="1"/>
          </p:cNvPicPr>
          <p:nvPr/>
        </p:nvPicPr>
        <p:blipFill>
          <a:blip r:embed="rId7" cstate="print"/>
          <a:srcRect/>
          <a:stretch>
            <a:fillRect/>
          </a:stretch>
        </p:blipFill>
        <p:spPr bwMode="auto">
          <a:xfrm>
            <a:off x="3935412" y="2448718"/>
            <a:ext cx="5065713" cy="2311706"/>
          </a:xfrm>
          <a:prstGeom prst="rect">
            <a:avLst/>
          </a:prstGeom>
          <a:noFill/>
          <a:ln w="9525">
            <a:noFill/>
            <a:miter lim="800000"/>
            <a:headEnd/>
            <a:tailEnd/>
          </a:ln>
          <a:effectLst/>
        </p:spPr>
      </p:pic>
    </p:spTree>
    <p:extLst>
      <p:ext uri="{BB962C8B-B14F-4D97-AF65-F5344CB8AC3E}">
        <p14:creationId xmlns:p14="http://schemas.microsoft.com/office/powerpoint/2010/main" val="4049130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72"/>
          <p:cNvSpPr txBox="1"/>
          <p:nvPr/>
        </p:nvSpPr>
        <p:spPr>
          <a:xfrm>
            <a:off x="684244" y="159198"/>
            <a:ext cx="6705554" cy="461665"/>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en-US" altLang="zh-CN" sz="2400" b="1" dirty="0">
                <a:solidFill>
                  <a:srgbClr val="00A4E3"/>
                </a:solidFill>
              </a:rPr>
              <a:t>China Unicom's Carrier Cloud Architecture</a:t>
            </a:r>
          </a:p>
        </p:txBody>
      </p:sp>
      <p:pic>
        <p:nvPicPr>
          <p:cNvPr id="2" name="图片 1"/>
          <p:cNvPicPr>
            <a:picLocks noChangeAspect="1"/>
          </p:cNvPicPr>
          <p:nvPr/>
        </p:nvPicPr>
        <p:blipFill>
          <a:blip r:embed="rId3"/>
          <a:stretch>
            <a:fillRect/>
          </a:stretch>
        </p:blipFill>
        <p:spPr>
          <a:xfrm>
            <a:off x="191216" y="190238"/>
            <a:ext cx="427909" cy="401818"/>
          </a:xfrm>
          <a:prstGeom prst="rect">
            <a:avLst/>
          </a:prstGeom>
        </p:spPr>
      </p:pic>
      <p:pic>
        <p:nvPicPr>
          <p:cNvPr id="111" name="图片 110" descr="27-cloud.png">
            <a:extLst>
              <a:ext uri="{FF2B5EF4-FFF2-40B4-BE49-F238E27FC236}">
                <a16:creationId xmlns:a16="http://schemas.microsoft.com/office/drawing/2014/main" id="{DBBB08A7-436F-4D23-A5E7-07D087A20B88}"/>
              </a:ext>
            </a:extLst>
          </p:cNvPr>
          <p:cNvPicPr>
            <a:picLocks noChangeAspect="1"/>
          </p:cNvPicPr>
          <p:nvPr/>
        </p:nvPicPr>
        <p:blipFill>
          <a:blip r:embed="rId4" cstate="print">
            <a:lum bright="100000" contrast="100000"/>
          </a:blip>
          <a:stretch>
            <a:fillRect/>
          </a:stretch>
        </p:blipFill>
        <p:spPr>
          <a:xfrm>
            <a:off x="3099750" y="2954841"/>
            <a:ext cx="1566178" cy="1044278"/>
          </a:xfrm>
          <a:prstGeom prst="rect">
            <a:avLst/>
          </a:prstGeom>
          <a:ln>
            <a:noFill/>
          </a:ln>
          <a:effectLst>
            <a:outerShdw blurRad="76200" algn="tl" rotWithShape="0">
              <a:srgbClr val="000000">
                <a:alpha val="70000"/>
              </a:srgbClr>
            </a:outerShdw>
          </a:effectLst>
        </p:spPr>
      </p:pic>
      <p:pic>
        <p:nvPicPr>
          <p:cNvPr id="112" name="Picture 4">
            <a:extLst>
              <a:ext uri="{FF2B5EF4-FFF2-40B4-BE49-F238E27FC236}">
                <a16:creationId xmlns:a16="http://schemas.microsoft.com/office/drawing/2014/main" id="{58254B96-EBB7-46FB-AE0C-1C43E2340059}"/>
              </a:ext>
            </a:extLst>
          </p:cNvPr>
          <p:cNvPicPr>
            <a:picLocks noChangeArrowheads="1"/>
          </p:cNvPicPr>
          <p:nvPr/>
        </p:nvPicPr>
        <p:blipFill>
          <a:blip r:embed="rId5" cstate="print"/>
          <a:srcRect/>
          <a:stretch>
            <a:fillRect/>
          </a:stretch>
        </p:blipFill>
        <p:spPr bwMode="auto">
          <a:xfrm>
            <a:off x="3339310" y="3406853"/>
            <a:ext cx="357541" cy="133116"/>
          </a:xfrm>
          <a:prstGeom prst="rect">
            <a:avLst/>
          </a:prstGeom>
          <a:noFill/>
          <a:ln w="9525">
            <a:noFill/>
            <a:miter lim="800000"/>
            <a:headEnd/>
            <a:tailEnd/>
          </a:ln>
        </p:spPr>
      </p:pic>
      <p:pic>
        <p:nvPicPr>
          <p:cNvPr id="113" name="Picture 4">
            <a:extLst>
              <a:ext uri="{FF2B5EF4-FFF2-40B4-BE49-F238E27FC236}">
                <a16:creationId xmlns:a16="http://schemas.microsoft.com/office/drawing/2014/main" id="{FED3E566-3EE6-4348-8558-7AD2D776A184}"/>
              </a:ext>
            </a:extLst>
          </p:cNvPr>
          <p:cNvPicPr>
            <a:picLocks noChangeArrowheads="1"/>
          </p:cNvPicPr>
          <p:nvPr/>
        </p:nvPicPr>
        <p:blipFill>
          <a:blip r:embed="rId5" cstate="print"/>
          <a:srcRect/>
          <a:stretch>
            <a:fillRect/>
          </a:stretch>
        </p:blipFill>
        <p:spPr bwMode="auto">
          <a:xfrm>
            <a:off x="3917556" y="3406265"/>
            <a:ext cx="357541" cy="133116"/>
          </a:xfrm>
          <a:prstGeom prst="rect">
            <a:avLst/>
          </a:prstGeom>
          <a:noFill/>
          <a:ln w="9525">
            <a:noFill/>
            <a:miter lim="800000"/>
            <a:headEnd/>
            <a:tailEnd/>
          </a:ln>
        </p:spPr>
      </p:pic>
      <p:pic>
        <p:nvPicPr>
          <p:cNvPr id="114" name="图片 113" descr="27-cloud.png">
            <a:extLst>
              <a:ext uri="{FF2B5EF4-FFF2-40B4-BE49-F238E27FC236}">
                <a16:creationId xmlns:a16="http://schemas.microsoft.com/office/drawing/2014/main" id="{F9361BBC-C6F4-4CB9-B377-D689CF65B37D}"/>
              </a:ext>
            </a:extLst>
          </p:cNvPr>
          <p:cNvPicPr>
            <a:picLocks noChangeAspect="1"/>
          </p:cNvPicPr>
          <p:nvPr/>
        </p:nvPicPr>
        <p:blipFill>
          <a:blip r:embed="rId6" cstate="print">
            <a:lum bright="100000" contrast="100000"/>
          </a:blip>
          <a:stretch>
            <a:fillRect/>
          </a:stretch>
        </p:blipFill>
        <p:spPr>
          <a:xfrm>
            <a:off x="5223348" y="2950454"/>
            <a:ext cx="1581639" cy="1044278"/>
          </a:xfrm>
          <a:prstGeom prst="rect">
            <a:avLst/>
          </a:prstGeom>
          <a:ln>
            <a:noFill/>
          </a:ln>
          <a:effectLst>
            <a:outerShdw blurRad="76200" algn="tl" rotWithShape="0">
              <a:srgbClr val="000000">
                <a:alpha val="70000"/>
              </a:srgbClr>
            </a:outerShdw>
          </a:effectLst>
        </p:spPr>
      </p:pic>
      <p:pic>
        <p:nvPicPr>
          <p:cNvPr id="115" name="图片 114" descr="27-cloud.png">
            <a:extLst>
              <a:ext uri="{FF2B5EF4-FFF2-40B4-BE49-F238E27FC236}">
                <a16:creationId xmlns:a16="http://schemas.microsoft.com/office/drawing/2014/main" id="{E5D0A9D7-1529-400E-BD60-A7EAA7FE4509}"/>
              </a:ext>
            </a:extLst>
          </p:cNvPr>
          <p:cNvPicPr>
            <a:picLocks noChangeAspect="1"/>
          </p:cNvPicPr>
          <p:nvPr/>
        </p:nvPicPr>
        <p:blipFill>
          <a:blip r:embed="rId4" cstate="print">
            <a:lum bright="100000" contrast="100000"/>
          </a:blip>
          <a:stretch>
            <a:fillRect/>
          </a:stretch>
        </p:blipFill>
        <p:spPr>
          <a:xfrm>
            <a:off x="7331977" y="2959055"/>
            <a:ext cx="1566178" cy="1044278"/>
          </a:xfrm>
          <a:prstGeom prst="rect">
            <a:avLst/>
          </a:prstGeom>
          <a:ln>
            <a:noFill/>
          </a:ln>
          <a:effectLst>
            <a:outerShdw blurRad="76200" algn="tl" rotWithShape="0">
              <a:srgbClr val="000000">
                <a:alpha val="70000"/>
              </a:srgbClr>
            </a:outerShdw>
          </a:effectLst>
        </p:spPr>
      </p:pic>
      <p:sp>
        <p:nvSpPr>
          <p:cNvPr id="116" name="圆角矩形 79">
            <a:extLst>
              <a:ext uri="{FF2B5EF4-FFF2-40B4-BE49-F238E27FC236}">
                <a16:creationId xmlns:a16="http://schemas.microsoft.com/office/drawing/2014/main" id="{4425AB4F-F43E-41B7-9597-DEBA4E3BD724}"/>
              </a:ext>
            </a:extLst>
          </p:cNvPr>
          <p:cNvSpPr/>
          <p:nvPr/>
        </p:nvSpPr>
        <p:spPr bwMode="auto">
          <a:xfrm>
            <a:off x="4167763" y="3595452"/>
            <a:ext cx="483114" cy="107960"/>
          </a:xfrm>
          <a:prstGeom prst="roundRect">
            <a:avLst/>
          </a:prstGeom>
          <a:solidFill>
            <a:sysClr val="window" lastClr="FFFFFF">
              <a:lumMod val="85000"/>
            </a:sysClr>
          </a:solidFill>
          <a:ln w="9525" algn="ctr">
            <a:noFill/>
            <a:round/>
            <a:headEnd/>
            <a:tailEnd/>
          </a:ln>
          <a:effectLst/>
        </p:spPr>
        <p:txBody>
          <a:bodyPr lIns="105603" tIns="52803" rIns="105603" bIns="52803" anchor="ctr"/>
          <a:lstStyle/>
          <a:p>
            <a:pPr marL="0" marR="0" lvl="0" indent="0" algn="ctr" defTabSz="1427230" eaLnBrk="0" fontAlgn="base" latinLnBrk="0" hangingPunct="0">
              <a:lnSpc>
                <a:spcPct val="100000"/>
              </a:lnSpc>
              <a:spcBef>
                <a:spcPct val="20000"/>
              </a:spcBef>
              <a:spcAft>
                <a:spcPct val="0"/>
              </a:spcAft>
              <a:buClr>
                <a:srgbClr val="990000"/>
              </a:buClr>
              <a:buSzPct val="60000"/>
              <a:buFontTx/>
              <a:buNone/>
              <a:tabLst/>
              <a:defRPr/>
            </a:pPr>
            <a:r>
              <a:rPr kumimoji="0" lang="en-US" altLang="zh-CN" sz="500" b="1" i="0" u="none" strike="noStrike" kern="0" cap="none" spc="0" normalizeH="0" baseline="0" noProof="0" dirty="0">
                <a:ln>
                  <a:noFill/>
                </a:ln>
                <a:effectLst/>
                <a:uLnTx/>
                <a:uFillTx/>
                <a:latin typeface="微软雅黑" panose="020B0503020204020204" pitchFamily="34" charset="-122"/>
                <a:cs typeface="Calibri" pitchFamily="34" charset="0"/>
              </a:rPr>
              <a:t>Storage</a:t>
            </a:r>
          </a:p>
        </p:txBody>
      </p:sp>
      <p:sp>
        <p:nvSpPr>
          <p:cNvPr id="117" name="圆角矩形 79">
            <a:extLst>
              <a:ext uri="{FF2B5EF4-FFF2-40B4-BE49-F238E27FC236}">
                <a16:creationId xmlns:a16="http://schemas.microsoft.com/office/drawing/2014/main" id="{D86DB13A-01C2-4B46-9C9A-F822C664322D}"/>
              </a:ext>
            </a:extLst>
          </p:cNvPr>
          <p:cNvSpPr/>
          <p:nvPr/>
        </p:nvSpPr>
        <p:spPr bwMode="auto">
          <a:xfrm>
            <a:off x="3103877" y="3600014"/>
            <a:ext cx="534776" cy="104130"/>
          </a:xfrm>
          <a:prstGeom prst="roundRect">
            <a:avLst/>
          </a:prstGeom>
          <a:solidFill>
            <a:srgbClr val="AFDC6C"/>
          </a:solidFill>
          <a:ln w="9525" algn="ctr">
            <a:noFill/>
            <a:round/>
            <a:headEnd/>
            <a:tailEnd/>
          </a:ln>
          <a:effectLst/>
        </p:spPr>
        <p:txBody>
          <a:bodyPr lIns="105603" tIns="52803" rIns="105603" bIns="52803" anchor="ctr"/>
          <a:lstStyle/>
          <a:p>
            <a:pPr algn="ctr" defTabSz="1427230" eaLnBrk="0" fontAlgn="base" hangingPunct="0">
              <a:spcBef>
                <a:spcPct val="20000"/>
              </a:spcBef>
              <a:spcAft>
                <a:spcPct val="0"/>
              </a:spcAft>
              <a:buClr>
                <a:srgbClr val="990000"/>
              </a:buClr>
              <a:buSzPct val="60000"/>
              <a:defRPr/>
            </a:pPr>
            <a:r>
              <a:rPr lang="en-US" altLang="zh-CN" sz="500" b="1" dirty="0">
                <a:latin typeface="微软雅黑" panose="020B0503020204020204" pitchFamily="34" charset="-122"/>
                <a:cs typeface="Calibri" pitchFamily="34" charset="0"/>
              </a:rPr>
              <a:t>Compute</a:t>
            </a:r>
          </a:p>
        </p:txBody>
      </p:sp>
      <p:sp>
        <p:nvSpPr>
          <p:cNvPr id="118" name="圆角矩形 79">
            <a:extLst>
              <a:ext uri="{FF2B5EF4-FFF2-40B4-BE49-F238E27FC236}">
                <a16:creationId xmlns:a16="http://schemas.microsoft.com/office/drawing/2014/main" id="{C13200D1-0092-47DF-B612-D098BC1C1C5F}"/>
              </a:ext>
            </a:extLst>
          </p:cNvPr>
          <p:cNvSpPr/>
          <p:nvPr/>
        </p:nvSpPr>
        <p:spPr bwMode="auto">
          <a:xfrm>
            <a:off x="3646313" y="3599158"/>
            <a:ext cx="507608" cy="104987"/>
          </a:xfrm>
          <a:prstGeom prst="roundRect">
            <a:avLst/>
          </a:prstGeom>
          <a:solidFill>
            <a:srgbClr val="FFC000"/>
          </a:solidFill>
          <a:ln w="9525" algn="ctr">
            <a:noFill/>
            <a:round/>
            <a:headEnd/>
            <a:tailEnd/>
          </a:ln>
          <a:effectLst/>
        </p:spPr>
        <p:txBody>
          <a:bodyPr lIns="105603" tIns="52803" rIns="105603" bIns="52803" anchor="ctr"/>
          <a:lstStyle/>
          <a:p>
            <a:pPr algn="ctr" defTabSz="1427230" eaLnBrk="0" fontAlgn="base" hangingPunct="0">
              <a:spcBef>
                <a:spcPct val="20000"/>
              </a:spcBef>
              <a:spcAft>
                <a:spcPct val="0"/>
              </a:spcAft>
              <a:buClr>
                <a:srgbClr val="990000"/>
              </a:buClr>
              <a:buSzPct val="60000"/>
              <a:defRPr/>
            </a:pPr>
            <a:r>
              <a:rPr lang="en-US" altLang="zh-CN" sz="500" b="1" dirty="0">
                <a:latin typeface="微软雅黑" panose="020B0503020204020204" pitchFamily="34" charset="-122"/>
                <a:cs typeface="Calibri" pitchFamily="34" charset="0"/>
              </a:rPr>
              <a:t>Network</a:t>
            </a:r>
          </a:p>
        </p:txBody>
      </p:sp>
      <p:sp>
        <p:nvSpPr>
          <p:cNvPr id="119" name="圆角矩形 83">
            <a:extLst>
              <a:ext uri="{FF2B5EF4-FFF2-40B4-BE49-F238E27FC236}">
                <a16:creationId xmlns:a16="http://schemas.microsoft.com/office/drawing/2014/main" id="{02F6AD5E-1868-4983-89B7-D9B74D2B1646}"/>
              </a:ext>
            </a:extLst>
          </p:cNvPr>
          <p:cNvSpPr/>
          <p:nvPr/>
        </p:nvSpPr>
        <p:spPr bwMode="auto">
          <a:xfrm>
            <a:off x="3234920" y="3748457"/>
            <a:ext cx="1337080" cy="97760"/>
          </a:xfrm>
          <a:prstGeom prst="roundRect">
            <a:avLst/>
          </a:prstGeom>
          <a:solidFill>
            <a:srgbClr val="5B9BD5">
              <a:lumMod val="60000"/>
              <a:lumOff val="40000"/>
              <a:alpha val="80000"/>
            </a:srgbClr>
          </a:solidFill>
          <a:ln w="9525" algn="ctr">
            <a:noFill/>
            <a:round/>
            <a:headEnd/>
            <a:tailEnd/>
          </a:ln>
          <a:effectLst/>
        </p:spPr>
        <p:txBody>
          <a:bodyPr lIns="105603" tIns="52803" rIns="105603" bIns="52803" anchor="ctr"/>
          <a:lstStyle/>
          <a:p>
            <a:pPr marL="0" marR="0" lvl="0" indent="0" algn="ctr" defTabSz="1427230" eaLnBrk="0" fontAlgn="base" latinLnBrk="0" hangingPunct="0">
              <a:lnSpc>
                <a:spcPct val="100000"/>
              </a:lnSpc>
              <a:spcBef>
                <a:spcPct val="20000"/>
              </a:spcBef>
              <a:spcAft>
                <a:spcPct val="0"/>
              </a:spcAft>
              <a:buClr>
                <a:srgbClr val="990000"/>
              </a:buClr>
              <a:buSzPct val="60000"/>
              <a:buFontTx/>
              <a:buNone/>
              <a:tabLst/>
              <a:defRPr/>
            </a:pPr>
            <a:r>
              <a:rPr kumimoji="0" lang="zh-CN" altLang="en-US" sz="600" b="1" i="0" u="none" strike="noStrike" kern="0" cap="none" spc="0" normalizeH="0" baseline="0" noProof="0" dirty="0">
                <a:ln>
                  <a:noFill/>
                </a:ln>
                <a:effectLst/>
                <a:uLnTx/>
                <a:uFillTx/>
                <a:latin typeface="微软雅黑" pitchFamily="34" charset="-122"/>
                <a:ea typeface="微软雅黑" panose="020B0503020204020204" pitchFamily="34" charset="-122"/>
                <a:cs typeface="Calibri" pitchFamily="34" charset="0"/>
              </a:rPr>
              <a:t>通用硬件平台</a:t>
            </a:r>
            <a:endParaRPr kumimoji="0" lang="en-US" altLang="zh-CN" sz="600" b="1" i="0" u="none" strike="noStrike" kern="0" cap="none" spc="0" normalizeH="0" baseline="0" noProof="0" dirty="0">
              <a:ln>
                <a:noFill/>
              </a:ln>
              <a:effectLst/>
              <a:uLnTx/>
              <a:uFillTx/>
              <a:latin typeface="微软雅黑" pitchFamily="34" charset="-122"/>
              <a:ea typeface="微软雅黑" panose="020B0503020204020204" pitchFamily="34" charset="-122"/>
              <a:cs typeface="Calibri" pitchFamily="34" charset="0"/>
            </a:endParaRPr>
          </a:p>
        </p:txBody>
      </p:sp>
      <p:sp>
        <p:nvSpPr>
          <p:cNvPr id="120" name="圆角矩形 79">
            <a:extLst>
              <a:ext uri="{FF2B5EF4-FFF2-40B4-BE49-F238E27FC236}">
                <a16:creationId xmlns:a16="http://schemas.microsoft.com/office/drawing/2014/main" id="{36B2F076-F56F-4700-AB09-26D11A0DDACA}"/>
              </a:ext>
            </a:extLst>
          </p:cNvPr>
          <p:cNvSpPr/>
          <p:nvPr/>
        </p:nvSpPr>
        <p:spPr bwMode="auto">
          <a:xfrm>
            <a:off x="6290229" y="3595452"/>
            <a:ext cx="483114" cy="107960"/>
          </a:xfrm>
          <a:prstGeom prst="roundRect">
            <a:avLst/>
          </a:prstGeom>
          <a:solidFill>
            <a:sysClr val="window" lastClr="FFFFFF">
              <a:lumMod val="85000"/>
            </a:sysClr>
          </a:solidFill>
          <a:ln w="9525" algn="ctr">
            <a:noFill/>
            <a:round/>
            <a:headEnd/>
            <a:tailEnd/>
          </a:ln>
          <a:effectLst/>
        </p:spPr>
        <p:txBody>
          <a:bodyPr lIns="105603" tIns="52803" rIns="105603" bIns="52803" anchor="ctr"/>
          <a:lstStyle/>
          <a:p>
            <a:pPr marL="0" marR="0" lvl="0" indent="0" algn="ctr" defTabSz="1427230" eaLnBrk="0" fontAlgn="base" latinLnBrk="0" hangingPunct="0">
              <a:lnSpc>
                <a:spcPct val="100000"/>
              </a:lnSpc>
              <a:spcBef>
                <a:spcPct val="20000"/>
              </a:spcBef>
              <a:spcAft>
                <a:spcPct val="0"/>
              </a:spcAft>
              <a:buClr>
                <a:srgbClr val="990000"/>
              </a:buClr>
              <a:buSzPct val="60000"/>
              <a:buFontTx/>
              <a:buNone/>
              <a:tabLst/>
              <a:defRPr/>
            </a:pPr>
            <a:r>
              <a:rPr kumimoji="0" lang="en-US" altLang="zh-CN" sz="500" b="1" i="0" u="none" strike="noStrike" kern="0" cap="none" spc="0" normalizeH="0" baseline="0" noProof="0" dirty="0">
                <a:ln>
                  <a:noFill/>
                </a:ln>
                <a:effectLst/>
                <a:uLnTx/>
                <a:uFillTx/>
                <a:latin typeface="微软雅黑" panose="020B0503020204020204" pitchFamily="34" charset="-122"/>
                <a:cs typeface="Calibri" pitchFamily="34" charset="0"/>
              </a:rPr>
              <a:t>Storage</a:t>
            </a:r>
          </a:p>
        </p:txBody>
      </p:sp>
      <p:sp>
        <p:nvSpPr>
          <p:cNvPr id="121" name="圆角矩形 79">
            <a:extLst>
              <a:ext uri="{FF2B5EF4-FFF2-40B4-BE49-F238E27FC236}">
                <a16:creationId xmlns:a16="http://schemas.microsoft.com/office/drawing/2014/main" id="{BD9052CC-F61D-40A5-9982-BC8121AE527E}"/>
              </a:ext>
            </a:extLst>
          </p:cNvPr>
          <p:cNvSpPr/>
          <p:nvPr/>
        </p:nvSpPr>
        <p:spPr bwMode="auto">
          <a:xfrm>
            <a:off x="5226341" y="3600014"/>
            <a:ext cx="534776" cy="104130"/>
          </a:xfrm>
          <a:prstGeom prst="roundRect">
            <a:avLst/>
          </a:prstGeom>
          <a:solidFill>
            <a:srgbClr val="AFDC6C"/>
          </a:solidFill>
          <a:ln w="9525" algn="ctr">
            <a:noFill/>
            <a:round/>
            <a:headEnd/>
            <a:tailEnd/>
          </a:ln>
          <a:effectLst/>
        </p:spPr>
        <p:txBody>
          <a:bodyPr lIns="105603" tIns="52803" rIns="105603" bIns="52803" anchor="ctr"/>
          <a:lstStyle/>
          <a:p>
            <a:pPr algn="ctr" defTabSz="1427230" eaLnBrk="0" fontAlgn="base" hangingPunct="0">
              <a:spcBef>
                <a:spcPct val="20000"/>
              </a:spcBef>
              <a:spcAft>
                <a:spcPct val="0"/>
              </a:spcAft>
              <a:buClr>
                <a:srgbClr val="990000"/>
              </a:buClr>
              <a:buSzPct val="60000"/>
              <a:defRPr/>
            </a:pPr>
            <a:r>
              <a:rPr lang="en-US" altLang="zh-CN" sz="500" b="1" dirty="0">
                <a:latin typeface="微软雅黑" panose="020B0503020204020204" pitchFamily="34" charset="-122"/>
                <a:cs typeface="Calibri" pitchFamily="34" charset="0"/>
              </a:rPr>
              <a:t>Compute</a:t>
            </a:r>
          </a:p>
        </p:txBody>
      </p:sp>
      <p:sp>
        <p:nvSpPr>
          <p:cNvPr id="122" name="圆角矩形 79">
            <a:extLst>
              <a:ext uri="{FF2B5EF4-FFF2-40B4-BE49-F238E27FC236}">
                <a16:creationId xmlns:a16="http://schemas.microsoft.com/office/drawing/2014/main" id="{978E7730-5387-43C0-B33F-84AB55CB6720}"/>
              </a:ext>
            </a:extLst>
          </p:cNvPr>
          <p:cNvSpPr/>
          <p:nvPr/>
        </p:nvSpPr>
        <p:spPr bwMode="auto">
          <a:xfrm>
            <a:off x="5768777" y="3599158"/>
            <a:ext cx="507608" cy="104987"/>
          </a:xfrm>
          <a:prstGeom prst="roundRect">
            <a:avLst/>
          </a:prstGeom>
          <a:solidFill>
            <a:srgbClr val="FFC000"/>
          </a:solidFill>
          <a:ln w="9525" algn="ctr">
            <a:noFill/>
            <a:round/>
            <a:headEnd/>
            <a:tailEnd/>
          </a:ln>
          <a:effectLst/>
        </p:spPr>
        <p:txBody>
          <a:bodyPr lIns="105603" tIns="52803" rIns="105603" bIns="52803" anchor="ctr"/>
          <a:lstStyle/>
          <a:p>
            <a:pPr algn="ctr" defTabSz="1427230" eaLnBrk="0" fontAlgn="base" hangingPunct="0">
              <a:spcBef>
                <a:spcPct val="20000"/>
              </a:spcBef>
              <a:spcAft>
                <a:spcPct val="0"/>
              </a:spcAft>
              <a:buClr>
                <a:srgbClr val="990000"/>
              </a:buClr>
              <a:buSzPct val="60000"/>
              <a:defRPr/>
            </a:pPr>
            <a:r>
              <a:rPr lang="en-US" altLang="zh-CN" sz="500" b="1" dirty="0">
                <a:latin typeface="微软雅黑" panose="020B0503020204020204" pitchFamily="34" charset="-122"/>
                <a:cs typeface="Calibri" pitchFamily="34" charset="0"/>
              </a:rPr>
              <a:t>Network</a:t>
            </a:r>
          </a:p>
        </p:txBody>
      </p:sp>
      <p:sp>
        <p:nvSpPr>
          <p:cNvPr id="123" name="圆角矩形 83">
            <a:extLst>
              <a:ext uri="{FF2B5EF4-FFF2-40B4-BE49-F238E27FC236}">
                <a16:creationId xmlns:a16="http://schemas.microsoft.com/office/drawing/2014/main" id="{8F5F8331-403A-4CBE-BA21-721167B227E5}"/>
              </a:ext>
            </a:extLst>
          </p:cNvPr>
          <p:cNvSpPr/>
          <p:nvPr/>
        </p:nvSpPr>
        <p:spPr bwMode="auto">
          <a:xfrm>
            <a:off x="5336493" y="3748457"/>
            <a:ext cx="1337080" cy="97760"/>
          </a:xfrm>
          <a:prstGeom prst="roundRect">
            <a:avLst/>
          </a:prstGeom>
          <a:solidFill>
            <a:srgbClr val="5B9BD5">
              <a:lumMod val="60000"/>
              <a:lumOff val="40000"/>
              <a:alpha val="80000"/>
            </a:srgbClr>
          </a:solidFill>
          <a:ln w="9525" algn="ctr">
            <a:noFill/>
            <a:round/>
            <a:headEnd/>
            <a:tailEnd/>
          </a:ln>
          <a:effectLst/>
        </p:spPr>
        <p:txBody>
          <a:bodyPr lIns="105603" tIns="52803" rIns="105603" bIns="52803" anchor="ctr"/>
          <a:lstStyle/>
          <a:p>
            <a:pPr algn="ctr" defTabSz="1427230" eaLnBrk="0" hangingPunct="0">
              <a:spcBef>
                <a:spcPct val="20000"/>
              </a:spcBef>
              <a:buClr>
                <a:srgbClr val="990000"/>
              </a:buClr>
              <a:buSzPct val="60000"/>
            </a:pPr>
            <a:r>
              <a:rPr lang="zh-CN" altLang="en-US" sz="600" b="1" kern="0" dirty="0">
                <a:latin typeface="微软雅黑" pitchFamily="34" charset="-122"/>
                <a:ea typeface="微软雅黑" panose="020B0503020204020204" pitchFamily="34" charset="-122"/>
                <a:cs typeface="Calibri" pitchFamily="34" charset="0"/>
              </a:rPr>
              <a:t>通用硬件平台</a:t>
            </a:r>
            <a:endParaRPr lang="en-US" altLang="zh-CN" sz="600" b="1" kern="0" dirty="0">
              <a:latin typeface="微软雅黑" pitchFamily="34" charset="-122"/>
              <a:ea typeface="微软雅黑" panose="020B0503020204020204" pitchFamily="34" charset="-122"/>
              <a:cs typeface="Calibri" pitchFamily="34" charset="0"/>
            </a:endParaRPr>
          </a:p>
        </p:txBody>
      </p:sp>
      <p:sp>
        <p:nvSpPr>
          <p:cNvPr id="124" name="圆角矩形 79">
            <a:extLst>
              <a:ext uri="{FF2B5EF4-FFF2-40B4-BE49-F238E27FC236}">
                <a16:creationId xmlns:a16="http://schemas.microsoft.com/office/drawing/2014/main" id="{000D5865-F414-4597-8FCA-0B3533EE8F06}"/>
              </a:ext>
            </a:extLst>
          </p:cNvPr>
          <p:cNvSpPr/>
          <p:nvPr/>
        </p:nvSpPr>
        <p:spPr bwMode="auto">
          <a:xfrm>
            <a:off x="8396534" y="3594965"/>
            <a:ext cx="483114" cy="107960"/>
          </a:xfrm>
          <a:prstGeom prst="roundRect">
            <a:avLst/>
          </a:prstGeom>
          <a:solidFill>
            <a:sysClr val="window" lastClr="FFFFFF">
              <a:lumMod val="85000"/>
            </a:sysClr>
          </a:solidFill>
          <a:ln w="9525" algn="ctr">
            <a:noFill/>
            <a:round/>
            <a:headEnd/>
            <a:tailEnd/>
          </a:ln>
          <a:effectLst/>
        </p:spPr>
        <p:txBody>
          <a:bodyPr lIns="105603" tIns="52803" rIns="105603" bIns="52803" anchor="ctr"/>
          <a:lstStyle/>
          <a:p>
            <a:pPr marL="0" marR="0" lvl="0" indent="0" algn="ctr" defTabSz="1427230" eaLnBrk="0" fontAlgn="base" latinLnBrk="0" hangingPunct="0">
              <a:lnSpc>
                <a:spcPct val="100000"/>
              </a:lnSpc>
              <a:spcBef>
                <a:spcPct val="20000"/>
              </a:spcBef>
              <a:spcAft>
                <a:spcPct val="0"/>
              </a:spcAft>
              <a:buClr>
                <a:srgbClr val="990000"/>
              </a:buClr>
              <a:buSzPct val="60000"/>
              <a:buFontTx/>
              <a:buNone/>
              <a:tabLst/>
              <a:defRPr/>
            </a:pPr>
            <a:r>
              <a:rPr kumimoji="0" lang="en-US" altLang="zh-CN" sz="500" b="1" i="0" u="none" strike="noStrike" kern="0" cap="none" spc="0" normalizeH="0" baseline="0" noProof="0" dirty="0">
                <a:ln>
                  <a:noFill/>
                </a:ln>
                <a:effectLst/>
                <a:uLnTx/>
                <a:uFillTx/>
                <a:latin typeface="微软雅黑" panose="020B0503020204020204" pitchFamily="34" charset="-122"/>
                <a:cs typeface="Calibri" pitchFamily="34" charset="0"/>
              </a:rPr>
              <a:t>Storage</a:t>
            </a:r>
          </a:p>
        </p:txBody>
      </p:sp>
      <p:sp>
        <p:nvSpPr>
          <p:cNvPr id="125" name="圆角矩形 79">
            <a:extLst>
              <a:ext uri="{FF2B5EF4-FFF2-40B4-BE49-F238E27FC236}">
                <a16:creationId xmlns:a16="http://schemas.microsoft.com/office/drawing/2014/main" id="{1E9CC29B-2E24-4DD2-80AB-ED94D26EC965}"/>
              </a:ext>
            </a:extLst>
          </p:cNvPr>
          <p:cNvSpPr/>
          <p:nvPr/>
        </p:nvSpPr>
        <p:spPr bwMode="auto">
          <a:xfrm>
            <a:off x="7332646" y="3599529"/>
            <a:ext cx="534776" cy="104130"/>
          </a:xfrm>
          <a:prstGeom prst="roundRect">
            <a:avLst/>
          </a:prstGeom>
          <a:solidFill>
            <a:srgbClr val="AFDC6C"/>
          </a:solidFill>
          <a:ln w="9525" algn="ctr">
            <a:noFill/>
            <a:round/>
            <a:headEnd/>
            <a:tailEnd/>
          </a:ln>
          <a:effectLst/>
        </p:spPr>
        <p:txBody>
          <a:bodyPr lIns="105603" tIns="52803" rIns="105603" bIns="52803" anchor="ctr"/>
          <a:lstStyle/>
          <a:p>
            <a:pPr algn="ctr" defTabSz="1427230" eaLnBrk="0" fontAlgn="base" hangingPunct="0">
              <a:spcBef>
                <a:spcPct val="20000"/>
              </a:spcBef>
              <a:spcAft>
                <a:spcPct val="0"/>
              </a:spcAft>
              <a:buClr>
                <a:srgbClr val="990000"/>
              </a:buClr>
              <a:buSzPct val="60000"/>
              <a:defRPr/>
            </a:pPr>
            <a:r>
              <a:rPr lang="en-US" altLang="zh-CN" sz="500" b="1" dirty="0">
                <a:latin typeface="微软雅黑" panose="020B0503020204020204" pitchFamily="34" charset="-122"/>
                <a:cs typeface="Calibri" pitchFamily="34" charset="0"/>
              </a:rPr>
              <a:t>Compute</a:t>
            </a:r>
          </a:p>
        </p:txBody>
      </p:sp>
      <p:sp>
        <p:nvSpPr>
          <p:cNvPr id="126" name="圆角矩形 79">
            <a:extLst>
              <a:ext uri="{FF2B5EF4-FFF2-40B4-BE49-F238E27FC236}">
                <a16:creationId xmlns:a16="http://schemas.microsoft.com/office/drawing/2014/main" id="{7AFCCAD0-730E-49A7-A028-CF88A716BA06}"/>
              </a:ext>
            </a:extLst>
          </p:cNvPr>
          <p:cNvSpPr/>
          <p:nvPr/>
        </p:nvSpPr>
        <p:spPr bwMode="auto">
          <a:xfrm>
            <a:off x="7875082" y="3598671"/>
            <a:ext cx="507608" cy="104987"/>
          </a:xfrm>
          <a:prstGeom prst="roundRect">
            <a:avLst/>
          </a:prstGeom>
          <a:solidFill>
            <a:srgbClr val="FFC000"/>
          </a:solidFill>
          <a:ln w="9525" algn="ctr">
            <a:noFill/>
            <a:round/>
            <a:headEnd/>
            <a:tailEnd/>
          </a:ln>
          <a:effectLst/>
        </p:spPr>
        <p:txBody>
          <a:bodyPr lIns="105603" tIns="52803" rIns="105603" bIns="52803" anchor="ctr"/>
          <a:lstStyle/>
          <a:p>
            <a:pPr algn="ctr" defTabSz="1427230" eaLnBrk="0" fontAlgn="base" hangingPunct="0">
              <a:spcBef>
                <a:spcPct val="20000"/>
              </a:spcBef>
              <a:spcAft>
                <a:spcPct val="0"/>
              </a:spcAft>
              <a:buClr>
                <a:srgbClr val="990000"/>
              </a:buClr>
              <a:buSzPct val="60000"/>
              <a:defRPr/>
            </a:pPr>
            <a:r>
              <a:rPr lang="en-US" altLang="zh-CN" sz="500" b="1" dirty="0">
                <a:latin typeface="微软雅黑" panose="020B0503020204020204" pitchFamily="34" charset="-122"/>
                <a:cs typeface="Calibri" pitchFamily="34" charset="0"/>
              </a:rPr>
              <a:t>Network</a:t>
            </a:r>
          </a:p>
        </p:txBody>
      </p:sp>
      <p:sp>
        <p:nvSpPr>
          <p:cNvPr id="127" name="圆角矩形 83">
            <a:extLst>
              <a:ext uri="{FF2B5EF4-FFF2-40B4-BE49-F238E27FC236}">
                <a16:creationId xmlns:a16="http://schemas.microsoft.com/office/drawing/2014/main" id="{EA2BD7AB-7898-4C55-9AAC-89042585DC9B}"/>
              </a:ext>
            </a:extLst>
          </p:cNvPr>
          <p:cNvSpPr/>
          <p:nvPr/>
        </p:nvSpPr>
        <p:spPr bwMode="auto">
          <a:xfrm>
            <a:off x="7442797" y="3747972"/>
            <a:ext cx="1337080" cy="97760"/>
          </a:xfrm>
          <a:prstGeom prst="roundRect">
            <a:avLst/>
          </a:prstGeom>
          <a:solidFill>
            <a:srgbClr val="5B9BD5">
              <a:lumMod val="60000"/>
              <a:lumOff val="40000"/>
              <a:alpha val="80000"/>
            </a:srgbClr>
          </a:solidFill>
          <a:ln w="9525" algn="ctr">
            <a:noFill/>
            <a:round/>
            <a:headEnd/>
            <a:tailEnd/>
          </a:ln>
          <a:effectLst/>
        </p:spPr>
        <p:txBody>
          <a:bodyPr lIns="105603" tIns="52803" rIns="105603" bIns="52803" anchor="ctr"/>
          <a:lstStyle/>
          <a:p>
            <a:pPr algn="ctr" defTabSz="1427230" eaLnBrk="0" hangingPunct="0">
              <a:spcBef>
                <a:spcPct val="20000"/>
              </a:spcBef>
              <a:buClr>
                <a:srgbClr val="990000"/>
              </a:buClr>
              <a:buSzPct val="60000"/>
            </a:pPr>
            <a:r>
              <a:rPr lang="zh-CN" altLang="en-US" sz="600" b="1" kern="0" dirty="0">
                <a:latin typeface="微软雅黑" pitchFamily="34" charset="-122"/>
                <a:ea typeface="微软雅黑" panose="020B0503020204020204" pitchFamily="34" charset="-122"/>
                <a:cs typeface="Calibri" pitchFamily="34" charset="0"/>
              </a:rPr>
              <a:t>通用硬件平台</a:t>
            </a:r>
            <a:endParaRPr lang="en-US" altLang="zh-CN" sz="600" b="1" kern="0" dirty="0">
              <a:latin typeface="微软雅黑" pitchFamily="34" charset="-122"/>
              <a:ea typeface="微软雅黑" panose="020B0503020204020204" pitchFamily="34" charset="-122"/>
              <a:cs typeface="Calibri" pitchFamily="34" charset="0"/>
            </a:endParaRPr>
          </a:p>
        </p:txBody>
      </p:sp>
      <p:sp>
        <p:nvSpPr>
          <p:cNvPr id="128" name="AutoShape 44">
            <a:extLst>
              <a:ext uri="{FF2B5EF4-FFF2-40B4-BE49-F238E27FC236}">
                <a16:creationId xmlns:a16="http://schemas.microsoft.com/office/drawing/2014/main" id="{9BDC988B-A04C-4AF9-BBEE-7061F436F824}"/>
              </a:ext>
            </a:extLst>
          </p:cNvPr>
          <p:cNvSpPr>
            <a:spLocks/>
          </p:cNvSpPr>
          <p:nvPr/>
        </p:nvSpPr>
        <p:spPr bwMode="auto">
          <a:xfrm>
            <a:off x="3400270" y="2626368"/>
            <a:ext cx="900519" cy="257993"/>
          </a:xfrm>
          <a:prstGeom prst="roundRect">
            <a:avLst>
              <a:gd name="adj" fmla="val 17325"/>
            </a:avLst>
          </a:prstGeom>
          <a:solidFill>
            <a:srgbClr val="FFC000">
              <a:alpha val="65000"/>
            </a:srgbClr>
          </a:solidFill>
          <a:ln>
            <a:noFill/>
          </a:ln>
          <a:effectLst>
            <a:outerShdw blurRad="190500" dist="8455" dir="5400000" algn="ctr" rotWithShape="0">
              <a:srgbClr val="000000">
                <a:alpha val="32837"/>
              </a:srgbClr>
            </a:outerShdw>
          </a:effectLst>
          <a:extLst/>
        </p:spPr>
        <p:txBody>
          <a:bodyPr tIns="91440" bIns="91440" anchor="ctr"/>
          <a:lstStyle/>
          <a:p>
            <a:pPr algn="ctr" defTabSz="457200" fontAlgn="auto">
              <a:spcBef>
                <a:spcPts val="0"/>
              </a:spcBef>
              <a:spcAft>
                <a:spcPts val="0"/>
              </a:spcAft>
            </a:pPr>
            <a:r>
              <a:rPr lang="en-US" altLang="zh-CN" sz="1200" b="1" kern="0" dirty="0">
                <a:solidFill>
                  <a:prstClr val="white"/>
                </a:solidFill>
                <a:latin typeface="微软雅黑" panose="020B0503020204020204" pitchFamily="34" charset="-122"/>
                <a:ea typeface="微软雅黑" panose="020B0503020204020204" pitchFamily="34" charset="-122"/>
                <a:cs typeface="Calibri" panose="020F0502020204030204" pitchFamily="34" charset="0"/>
              </a:rPr>
              <a:t>Edge DC</a:t>
            </a:r>
            <a:endParaRPr lang="zh-CN" altLang="zh-CN" sz="1200" b="1" kern="0" dirty="0">
              <a:solidFill>
                <a:prstClr val="white"/>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29" name="AutoShape 44">
            <a:extLst>
              <a:ext uri="{FF2B5EF4-FFF2-40B4-BE49-F238E27FC236}">
                <a16:creationId xmlns:a16="http://schemas.microsoft.com/office/drawing/2014/main" id="{23BE4936-BBE7-4DAD-9DDF-D1B77E90264F}"/>
              </a:ext>
            </a:extLst>
          </p:cNvPr>
          <p:cNvSpPr>
            <a:spLocks/>
          </p:cNvSpPr>
          <p:nvPr/>
        </p:nvSpPr>
        <p:spPr bwMode="auto">
          <a:xfrm>
            <a:off x="5445691" y="2635769"/>
            <a:ext cx="889108" cy="252660"/>
          </a:xfrm>
          <a:prstGeom prst="roundRect">
            <a:avLst>
              <a:gd name="adj" fmla="val 17325"/>
            </a:avLst>
          </a:prstGeom>
          <a:solidFill>
            <a:srgbClr val="378FA6">
              <a:alpha val="65000"/>
            </a:srgbClr>
          </a:solidFill>
          <a:ln>
            <a:noFill/>
          </a:ln>
          <a:effectLst>
            <a:outerShdw blurRad="190500" dist="8455" dir="5400000" algn="ctr" rotWithShape="0">
              <a:srgbClr val="000000">
                <a:alpha val="32837"/>
              </a:srgbClr>
            </a:outerShdw>
          </a:effectLst>
          <a:extLst/>
        </p:spPr>
        <p:txBody>
          <a:bodyPr tIns="91440" bIns="9144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altLang="zh-CN" sz="1200" b="1" kern="0" dirty="0">
                <a:solidFill>
                  <a:prstClr val="white"/>
                </a:solidFill>
                <a:latin typeface="微软雅黑" panose="020B0503020204020204" pitchFamily="34" charset="-122"/>
                <a:ea typeface="微软雅黑" panose="020B0503020204020204" pitchFamily="34" charset="-122"/>
                <a:cs typeface="Calibri" panose="020F0502020204030204" pitchFamily="34" charset="0"/>
              </a:rPr>
              <a:t>Local DC</a:t>
            </a:r>
            <a:endParaRPr kumimoji="0" lang="zh-CN" altLang="zh-CN"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130" name="AutoShape 44">
            <a:extLst>
              <a:ext uri="{FF2B5EF4-FFF2-40B4-BE49-F238E27FC236}">
                <a16:creationId xmlns:a16="http://schemas.microsoft.com/office/drawing/2014/main" id="{1A0C6E0D-12B4-434E-A81F-A5C8E3F855B8}"/>
              </a:ext>
            </a:extLst>
          </p:cNvPr>
          <p:cNvSpPr>
            <a:spLocks/>
          </p:cNvSpPr>
          <p:nvPr/>
        </p:nvSpPr>
        <p:spPr bwMode="auto">
          <a:xfrm>
            <a:off x="7358082" y="2635768"/>
            <a:ext cx="1083022" cy="242344"/>
          </a:xfrm>
          <a:prstGeom prst="roundRect">
            <a:avLst>
              <a:gd name="adj" fmla="val 17325"/>
            </a:avLst>
          </a:prstGeom>
          <a:solidFill>
            <a:srgbClr val="378FA6">
              <a:alpha val="65000"/>
            </a:srgbClr>
          </a:solidFill>
          <a:ln>
            <a:noFill/>
          </a:ln>
          <a:effectLst>
            <a:outerShdw blurRad="190500" dist="8455" dir="5400000" algn="ctr" rotWithShape="0">
              <a:srgbClr val="000000">
                <a:alpha val="32837"/>
              </a:srgbClr>
            </a:outerShdw>
          </a:effectLst>
          <a:extLst/>
        </p:spPr>
        <p:txBody>
          <a:bodyPr tIns="91440" bIns="91440" anchor="ctr"/>
          <a:lstStyle/>
          <a:p>
            <a:pPr algn="ctr" defTabSz="457200" fontAlgn="auto">
              <a:spcBef>
                <a:spcPts val="0"/>
              </a:spcBef>
              <a:spcAft>
                <a:spcPts val="0"/>
              </a:spcAft>
            </a:pPr>
            <a:r>
              <a:rPr lang="en-US" altLang="zh-CN" sz="1100" b="1" kern="0" dirty="0">
                <a:solidFill>
                  <a:prstClr val="white"/>
                </a:solidFill>
                <a:latin typeface="微软雅黑" panose="020B0503020204020204" pitchFamily="34" charset="-122"/>
                <a:ea typeface="微软雅黑" panose="020B0503020204020204" pitchFamily="34" charset="-122"/>
                <a:cs typeface="Calibri" panose="020F0502020204030204" pitchFamily="34" charset="0"/>
              </a:rPr>
              <a:t>Regional DC</a:t>
            </a:r>
            <a:endParaRPr lang="zh-CN" altLang="zh-CN" sz="1100" b="1" kern="0" dirty="0">
              <a:solidFill>
                <a:prstClr val="white"/>
              </a:solidFill>
              <a:latin typeface="微软雅黑" panose="020B0503020204020204" pitchFamily="34" charset="-122"/>
              <a:ea typeface="微软雅黑" panose="020B0503020204020204" pitchFamily="34" charset="-122"/>
              <a:cs typeface="Calibri" panose="020F0502020204030204" pitchFamily="34" charset="0"/>
            </a:endParaRPr>
          </a:p>
        </p:txBody>
      </p:sp>
      <p:pic>
        <p:nvPicPr>
          <p:cNvPr id="131" name="Picture 4">
            <a:extLst>
              <a:ext uri="{FF2B5EF4-FFF2-40B4-BE49-F238E27FC236}">
                <a16:creationId xmlns:a16="http://schemas.microsoft.com/office/drawing/2014/main" id="{319BB243-2DB9-4C5C-8E9B-B3DC3D97B3A0}"/>
              </a:ext>
            </a:extLst>
          </p:cNvPr>
          <p:cNvPicPr>
            <a:picLocks noChangeArrowheads="1"/>
          </p:cNvPicPr>
          <p:nvPr/>
        </p:nvPicPr>
        <p:blipFill>
          <a:blip r:embed="rId5" cstate="print"/>
          <a:srcRect/>
          <a:stretch>
            <a:fillRect/>
          </a:stretch>
        </p:blipFill>
        <p:spPr bwMode="auto">
          <a:xfrm>
            <a:off x="3544552" y="3185790"/>
            <a:ext cx="357541" cy="133116"/>
          </a:xfrm>
          <a:prstGeom prst="rect">
            <a:avLst/>
          </a:prstGeom>
          <a:noFill/>
          <a:ln w="9525">
            <a:noFill/>
            <a:miter lim="800000"/>
            <a:headEnd/>
            <a:tailEnd/>
          </a:ln>
        </p:spPr>
      </p:pic>
      <p:pic>
        <p:nvPicPr>
          <p:cNvPr id="132" name="Picture 4">
            <a:extLst>
              <a:ext uri="{FF2B5EF4-FFF2-40B4-BE49-F238E27FC236}">
                <a16:creationId xmlns:a16="http://schemas.microsoft.com/office/drawing/2014/main" id="{90AAA227-27C3-4FC7-95BF-94AD5F2691B9}"/>
              </a:ext>
            </a:extLst>
          </p:cNvPr>
          <p:cNvPicPr>
            <a:picLocks noChangeArrowheads="1"/>
          </p:cNvPicPr>
          <p:nvPr/>
        </p:nvPicPr>
        <p:blipFill>
          <a:blip r:embed="rId5" cstate="print"/>
          <a:srcRect/>
          <a:stretch>
            <a:fillRect/>
          </a:stretch>
        </p:blipFill>
        <p:spPr bwMode="auto">
          <a:xfrm>
            <a:off x="5436028" y="3396600"/>
            <a:ext cx="357541" cy="133116"/>
          </a:xfrm>
          <a:prstGeom prst="rect">
            <a:avLst/>
          </a:prstGeom>
          <a:noFill/>
          <a:ln w="9525">
            <a:noFill/>
            <a:miter lim="800000"/>
            <a:headEnd/>
            <a:tailEnd/>
          </a:ln>
        </p:spPr>
      </p:pic>
      <p:pic>
        <p:nvPicPr>
          <p:cNvPr id="133" name="Picture 4">
            <a:extLst>
              <a:ext uri="{FF2B5EF4-FFF2-40B4-BE49-F238E27FC236}">
                <a16:creationId xmlns:a16="http://schemas.microsoft.com/office/drawing/2014/main" id="{ADF0F391-BAC7-46D3-8456-0BEA5D269D26}"/>
              </a:ext>
            </a:extLst>
          </p:cNvPr>
          <p:cNvPicPr>
            <a:picLocks noChangeArrowheads="1"/>
          </p:cNvPicPr>
          <p:nvPr/>
        </p:nvPicPr>
        <p:blipFill>
          <a:blip r:embed="rId5" cstate="print"/>
          <a:srcRect/>
          <a:stretch>
            <a:fillRect/>
          </a:stretch>
        </p:blipFill>
        <p:spPr bwMode="auto">
          <a:xfrm>
            <a:off x="5641270" y="3175536"/>
            <a:ext cx="357541" cy="133116"/>
          </a:xfrm>
          <a:prstGeom prst="rect">
            <a:avLst/>
          </a:prstGeom>
          <a:noFill/>
          <a:ln w="9525">
            <a:noFill/>
            <a:miter lim="800000"/>
            <a:headEnd/>
            <a:tailEnd/>
          </a:ln>
        </p:spPr>
      </p:pic>
      <p:pic>
        <p:nvPicPr>
          <p:cNvPr id="134" name="图片 133">
            <a:extLst>
              <a:ext uri="{FF2B5EF4-FFF2-40B4-BE49-F238E27FC236}">
                <a16:creationId xmlns:a16="http://schemas.microsoft.com/office/drawing/2014/main" id="{AEB87DCE-BEE0-4D73-9BAE-79E8D83B34B6}"/>
              </a:ext>
            </a:extLst>
          </p:cNvPr>
          <p:cNvPicPr>
            <a:picLocks noChangeAspect="1"/>
          </p:cNvPicPr>
          <p:nvPr/>
        </p:nvPicPr>
        <p:blipFill>
          <a:blip r:embed="rId7" cstate="print"/>
          <a:stretch>
            <a:fillRect/>
          </a:stretch>
        </p:blipFill>
        <p:spPr>
          <a:xfrm>
            <a:off x="6006454" y="3379760"/>
            <a:ext cx="173757" cy="171733"/>
          </a:xfrm>
          <a:prstGeom prst="rect">
            <a:avLst/>
          </a:prstGeom>
        </p:spPr>
      </p:pic>
      <p:pic>
        <p:nvPicPr>
          <p:cNvPr id="135" name="图片 134">
            <a:extLst>
              <a:ext uri="{FF2B5EF4-FFF2-40B4-BE49-F238E27FC236}">
                <a16:creationId xmlns:a16="http://schemas.microsoft.com/office/drawing/2014/main" id="{5458B3C9-C331-4228-963A-1063823E893F}"/>
              </a:ext>
            </a:extLst>
          </p:cNvPr>
          <p:cNvPicPr>
            <a:picLocks noChangeAspect="1"/>
          </p:cNvPicPr>
          <p:nvPr/>
        </p:nvPicPr>
        <p:blipFill>
          <a:blip r:embed="rId7" cstate="print"/>
          <a:stretch>
            <a:fillRect/>
          </a:stretch>
        </p:blipFill>
        <p:spPr>
          <a:xfrm>
            <a:off x="6298606" y="3283951"/>
            <a:ext cx="173757" cy="171733"/>
          </a:xfrm>
          <a:prstGeom prst="rect">
            <a:avLst/>
          </a:prstGeom>
        </p:spPr>
      </p:pic>
      <p:pic>
        <p:nvPicPr>
          <p:cNvPr id="136" name="Picture 4">
            <a:extLst>
              <a:ext uri="{FF2B5EF4-FFF2-40B4-BE49-F238E27FC236}">
                <a16:creationId xmlns:a16="http://schemas.microsoft.com/office/drawing/2014/main" id="{E30EC6EB-4D70-454C-A08D-F4B6199A304C}"/>
              </a:ext>
            </a:extLst>
          </p:cNvPr>
          <p:cNvPicPr>
            <a:picLocks noChangeArrowheads="1"/>
          </p:cNvPicPr>
          <p:nvPr/>
        </p:nvPicPr>
        <p:blipFill>
          <a:blip r:embed="rId5" cstate="print"/>
          <a:srcRect/>
          <a:stretch>
            <a:fillRect/>
          </a:stretch>
        </p:blipFill>
        <p:spPr bwMode="auto">
          <a:xfrm>
            <a:off x="7602728" y="3330042"/>
            <a:ext cx="357541" cy="133116"/>
          </a:xfrm>
          <a:prstGeom prst="rect">
            <a:avLst/>
          </a:prstGeom>
          <a:noFill/>
          <a:ln w="9525">
            <a:noFill/>
            <a:miter lim="800000"/>
            <a:headEnd/>
            <a:tailEnd/>
          </a:ln>
        </p:spPr>
      </p:pic>
      <p:pic>
        <p:nvPicPr>
          <p:cNvPr id="137" name="图片 136">
            <a:extLst>
              <a:ext uri="{FF2B5EF4-FFF2-40B4-BE49-F238E27FC236}">
                <a16:creationId xmlns:a16="http://schemas.microsoft.com/office/drawing/2014/main" id="{2F1FBA95-F067-41C3-8A36-052212C70E5B}"/>
              </a:ext>
            </a:extLst>
          </p:cNvPr>
          <p:cNvPicPr>
            <a:picLocks noChangeAspect="1"/>
          </p:cNvPicPr>
          <p:nvPr/>
        </p:nvPicPr>
        <p:blipFill>
          <a:blip r:embed="rId7" cstate="print"/>
          <a:stretch>
            <a:fillRect/>
          </a:stretch>
        </p:blipFill>
        <p:spPr>
          <a:xfrm>
            <a:off x="7867422" y="3152353"/>
            <a:ext cx="173757" cy="171733"/>
          </a:xfrm>
          <a:prstGeom prst="rect">
            <a:avLst/>
          </a:prstGeom>
        </p:spPr>
      </p:pic>
      <p:pic>
        <p:nvPicPr>
          <p:cNvPr id="138" name="图片 137">
            <a:extLst>
              <a:ext uri="{FF2B5EF4-FFF2-40B4-BE49-F238E27FC236}">
                <a16:creationId xmlns:a16="http://schemas.microsoft.com/office/drawing/2014/main" id="{3472B949-FA1B-419D-9C2A-D93FDF7C641F}"/>
              </a:ext>
            </a:extLst>
          </p:cNvPr>
          <p:cNvPicPr>
            <a:picLocks noChangeAspect="1"/>
          </p:cNvPicPr>
          <p:nvPr/>
        </p:nvPicPr>
        <p:blipFill>
          <a:blip r:embed="rId7" cstate="print"/>
          <a:stretch>
            <a:fillRect/>
          </a:stretch>
        </p:blipFill>
        <p:spPr>
          <a:xfrm>
            <a:off x="8091672" y="3404416"/>
            <a:ext cx="173757" cy="171733"/>
          </a:xfrm>
          <a:prstGeom prst="rect">
            <a:avLst/>
          </a:prstGeom>
        </p:spPr>
      </p:pic>
      <p:pic>
        <p:nvPicPr>
          <p:cNvPr id="139" name="图片 138">
            <a:extLst>
              <a:ext uri="{FF2B5EF4-FFF2-40B4-BE49-F238E27FC236}">
                <a16:creationId xmlns:a16="http://schemas.microsoft.com/office/drawing/2014/main" id="{AC7D5803-65E4-41A7-A31C-E11E66852885}"/>
              </a:ext>
            </a:extLst>
          </p:cNvPr>
          <p:cNvPicPr>
            <a:picLocks noChangeAspect="1"/>
          </p:cNvPicPr>
          <p:nvPr/>
        </p:nvPicPr>
        <p:blipFill>
          <a:blip r:embed="rId7" cstate="print"/>
          <a:stretch>
            <a:fillRect/>
          </a:stretch>
        </p:blipFill>
        <p:spPr>
          <a:xfrm>
            <a:off x="8414224" y="3302483"/>
            <a:ext cx="173757" cy="171733"/>
          </a:xfrm>
          <a:prstGeom prst="rect">
            <a:avLst/>
          </a:prstGeom>
        </p:spPr>
      </p:pic>
      <p:sp>
        <p:nvSpPr>
          <p:cNvPr id="140" name="Freeform 50">
            <a:extLst>
              <a:ext uri="{FF2B5EF4-FFF2-40B4-BE49-F238E27FC236}">
                <a16:creationId xmlns:a16="http://schemas.microsoft.com/office/drawing/2014/main" id="{9A68B899-6300-45F6-B9B4-D4B36862E0D9}"/>
              </a:ext>
            </a:extLst>
          </p:cNvPr>
          <p:cNvSpPr>
            <a:spLocks/>
          </p:cNvSpPr>
          <p:nvPr/>
        </p:nvSpPr>
        <p:spPr bwMode="auto">
          <a:xfrm>
            <a:off x="1602237" y="2994269"/>
            <a:ext cx="1105484" cy="904437"/>
          </a:xfrm>
          <a:custGeom>
            <a:avLst/>
            <a:gdLst>
              <a:gd name="T0" fmla="*/ 2147483647 w 360"/>
              <a:gd name="T1" fmla="*/ 2147483647 h 253"/>
              <a:gd name="T2" fmla="*/ 2147483647 w 360"/>
              <a:gd name="T3" fmla="*/ 2147483647 h 253"/>
              <a:gd name="T4" fmla="*/ 0 w 360"/>
              <a:gd name="T5" fmla="*/ 2147483647 h 253"/>
              <a:gd name="T6" fmla="*/ 2147483647 w 360"/>
              <a:gd name="T7" fmla="*/ 2147483647 h 253"/>
              <a:gd name="T8" fmla="*/ 2147483647 w 360"/>
              <a:gd name="T9" fmla="*/ 2147483647 h 253"/>
              <a:gd name="T10" fmla="*/ 2147483647 w 360"/>
              <a:gd name="T11" fmla="*/ 0 h 253"/>
              <a:gd name="T12" fmla="*/ 2147483647 w 360"/>
              <a:gd name="T13" fmla="*/ 0 h 253"/>
              <a:gd name="T14" fmla="*/ 2147483647 w 360"/>
              <a:gd name="T15" fmla="*/ 2147483647 h 253"/>
              <a:gd name="T16" fmla="*/ 2147483647 w 360"/>
              <a:gd name="T17" fmla="*/ 2147483647 h 253"/>
              <a:gd name="T18" fmla="*/ 2147483647 w 360"/>
              <a:gd name="T19" fmla="*/ 2147483647 h 253"/>
              <a:gd name="T20" fmla="*/ 2147483647 w 360"/>
              <a:gd name="T21" fmla="*/ 2147483647 h 253"/>
              <a:gd name="T22" fmla="*/ 2147483647 w 360"/>
              <a:gd name="T23" fmla="*/ 2147483647 h 253"/>
              <a:gd name="T24" fmla="*/ 2147483647 w 360"/>
              <a:gd name="T25" fmla="*/ 2147483647 h 2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0"/>
              <a:gd name="T40" fmla="*/ 0 h 253"/>
              <a:gd name="T41" fmla="*/ 360 w 360"/>
              <a:gd name="T42" fmla="*/ 253 h 2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0" h="253">
                <a:moveTo>
                  <a:pt x="38" y="253"/>
                </a:moveTo>
                <a:lnTo>
                  <a:pt x="38" y="111"/>
                </a:lnTo>
                <a:lnTo>
                  <a:pt x="0" y="111"/>
                </a:lnTo>
                <a:lnTo>
                  <a:pt x="46" y="30"/>
                </a:lnTo>
                <a:lnTo>
                  <a:pt x="237" y="30"/>
                </a:lnTo>
                <a:lnTo>
                  <a:pt x="237" y="0"/>
                </a:lnTo>
                <a:lnTo>
                  <a:pt x="273" y="0"/>
                </a:lnTo>
                <a:lnTo>
                  <a:pt x="273" y="30"/>
                </a:lnTo>
                <a:lnTo>
                  <a:pt x="314" y="30"/>
                </a:lnTo>
                <a:lnTo>
                  <a:pt x="360" y="103"/>
                </a:lnTo>
                <a:lnTo>
                  <a:pt x="322" y="103"/>
                </a:lnTo>
                <a:lnTo>
                  <a:pt x="322" y="253"/>
                </a:lnTo>
                <a:lnTo>
                  <a:pt x="38" y="253"/>
                </a:lnTo>
                <a:close/>
              </a:path>
            </a:pathLst>
          </a:custGeom>
          <a:solidFill>
            <a:sysClr val="window" lastClr="FFFFFF">
              <a:lumMod val="95000"/>
            </a:sysClr>
          </a:solidFill>
          <a:ln w="9525">
            <a:solidFill>
              <a:schemeClr val="bg1">
                <a:lumMod val="50000"/>
              </a:schemeClr>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pitchFamily="34" charset="-122"/>
            </a:endParaRPr>
          </a:p>
        </p:txBody>
      </p:sp>
      <p:grpSp>
        <p:nvGrpSpPr>
          <p:cNvPr id="3" name="组合 317">
            <a:extLst>
              <a:ext uri="{FF2B5EF4-FFF2-40B4-BE49-F238E27FC236}">
                <a16:creationId xmlns:a16="http://schemas.microsoft.com/office/drawing/2014/main" id="{9A2F9611-48A7-4194-99AB-7C954CB02509}"/>
              </a:ext>
            </a:extLst>
          </p:cNvPr>
          <p:cNvGrpSpPr/>
          <p:nvPr/>
        </p:nvGrpSpPr>
        <p:grpSpPr>
          <a:xfrm>
            <a:off x="1858264" y="3628561"/>
            <a:ext cx="308947" cy="192569"/>
            <a:chOff x="1946082" y="3531584"/>
            <a:chExt cx="1175359" cy="791662"/>
          </a:xfrm>
        </p:grpSpPr>
        <p:grpSp>
          <p:nvGrpSpPr>
            <p:cNvPr id="4" name="组合 294">
              <a:extLst>
                <a:ext uri="{FF2B5EF4-FFF2-40B4-BE49-F238E27FC236}">
                  <a16:creationId xmlns:a16="http://schemas.microsoft.com/office/drawing/2014/main" id="{AC620948-500E-4FCA-B3FE-BDDD757AA6DF}"/>
                </a:ext>
              </a:extLst>
            </p:cNvPr>
            <p:cNvGrpSpPr/>
            <p:nvPr/>
          </p:nvGrpSpPr>
          <p:grpSpPr>
            <a:xfrm>
              <a:off x="1949866" y="3943833"/>
              <a:ext cx="1171575" cy="379413"/>
              <a:chOff x="2681288" y="1384300"/>
              <a:chExt cx="1171575" cy="379413"/>
            </a:xfrm>
          </p:grpSpPr>
          <p:sp>
            <p:nvSpPr>
              <p:cNvPr id="152" name="Freeform 22">
                <a:extLst>
                  <a:ext uri="{FF2B5EF4-FFF2-40B4-BE49-F238E27FC236}">
                    <a16:creationId xmlns:a16="http://schemas.microsoft.com/office/drawing/2014/main" id="{29948381-1CEC-4373-A6E9-59C531A8F950}"/>
                  </a:ext>
                </a:extLst>
              </p:cNvPr>
              <p:cNvSpPr>
                <a:spLocks noEditPoints="1"/>
              </p:cNvSpPr>
              <p:nvPr/>
            </p:nvSpPr>
            <p:spPr bwMode="auto">
              <a:xfrm>
                <a:off x="2681288" y="1384300"/>
                <a:ext cx="1171575" cy="379413"/>
              </a:xfrm>
              <a:custGeom>
                <a:avLst/>
                <a:gdLst/>
                <a:ahLst/>
                <a:cxnLst>
                  <a:cxn ang="0">
                    <a:pos x="936" y="479"/>
                  </a:cxn>
                  <a:cxn ang="0">
                    <a:pos x="940" y="480"/>
                  </a:cxn>
                  <a:cxn ang="0">
                    <a:pos x="943" y="480"/>
                  </a:cxn>
                  <a:cxn ang="0">
                    <a:pos x="944" y="480"/>
                  </a:cxn>
                  <a:cxn ang="0">
                    <a:pos x="945" y="479"/>
                  </a:cxn>
                  <a:cxn ang="0">
                    <a:pos x="947" y="475"/>
                  </a:cxn>
                  <a:cxn ang="0">
                    <a:pos x="947" y="463"/>
                  </a:cxn>
                  <a:cxn ang="0">
                    <a:pos x="947" y="445"/>
                  </a:cxn>
                  <a:cxn ang="0">
                    <a:pos x="947" y="414"/>
                  </a:cxn>
                  <a:cxn ang="0">
                    <a:pos x="947" y="382"/>
                  </a:cxn>
                  <a:cxn ang="0">
                    <a:pos x="947" y="353"/>
                  </a:cxn>
                  <a:cxn ang="0">
                    <a:pos x="947" y="336"/>
                  </a:cxn>
                  <a:cxn ang="0">
                    <a:pos x="947" y="334"/>
                  </a:cxn>
                  <a:cxn ang="0">
                    <a:pos x="947" y="331"/>
                  </a:cxn>
                  <a:cxn ang="0">
                    <a:pos x="944" y="327"/>
                  </a:cxn>
                  <a:cxn ang="0">
                    <a:pos x="943" y="325"/>
                  </a:cxn>
                  <a:cxn ang="0">
                    <a:pos x="940" y="324"/>
                  </a:cxn>
                  <a:cxn ang="0">
                    <a:pos x="938" y="322"/>
                  </a:cxn>
                  <a:cxn ang="0">
                    <a:pos x="934" y="322"/>
                  </a:cxn>
                  <a:cxn ang="0">
                    <a:pos x="919" y="318"/>
                  </a:cxn>
                  <a:cxn ang="0">
                    <a:pos x="913" y="317"/>
                  </a:cxn>
                  <a:cxn ang="0">
                    <a:pos x="913" y="317"/>
                  </a:cxn>
                  <a:cxn ang="0">
                    <a:pos x="34" y="101"/>
                  </a:cxn>
                  <a:cxn ang="0">
                    <a:pos x="8" y="93"/>
                  </a:cxn>
                  <a:cxn ang="0">
                    <a:pos x="4" y="93"/>
                  </a:cxn>
                  <a:cxn ang="0">
                    <a:pos x="3" y="93"/>
                  </a:cxn>
                  <a:cxn ang="0">
                    <a:pos x="1" y="95"/>
                  </a:cxn>
                  <a:cxn ang="0">
                    <a:pos x="1" y="96"/>
                  </a:cxn>
                  <a:cxn ang="0">
                    <a:pos x="0" y="99"/>
                  </a:cxn>
                  <a:cxn ang="0">
                    <a:pos x="0" y="110"/>
                  </a:cxn>
                  <a:cxn ang="0">
                    <a:pos x="0" y="128"/>
                  </a:cxn>
                  <a:cxn ang="0">
                    <a:pos x="0" y="159"/>
                  </a:cxn>
                  <a:cxn ang="0">
                    <a:pos x="0" y="192"/>
                  </a:cxn>
                  <a:cxn ang="0">
                    <a:pos x="0" y="221"/>
                  </a:cxn>
                  <a:cxn ang="0">
                    <a:pos x="0" y="237"/>
                  </a:cxn>
                  <a:cxn ang="0">
                    <a:pos x="0" y="240"/>
                  </a:cxn>
                  <a:cxn ang="0">
                    <a:pos x="0" y="242"/>
                  </a:cxn>
                  <a:cxn ang="0">
                    <a:pos x="3" y="247"/>
                  </a:cxn>
                  <a:cxn ang="0">
                    <a:pos x="4" y="249"/>
                  </a:cxn>
                  <a:cxn ang="0">
                    <a:pos x="7" y="250"/>
                  </a:cxn>
                  <a:cxn ang="0">
                    <a:pos x="9" y="251"/>
                  </a:cxn>
                  <a:cxn ang="0">
                    <a:pos x="13" y="252"/>
                  </a:cxn>
                  <a:cxn ang="0">
                    <a:pos x="27" y="255"/>
                  </a:cxn>
                  <a:cxn ang="0">
                    <a:pos x="34" y="256"/>
                  </a:cxn>
                  <a:cxn ang="0">
                    <a:pos x="34" y="256"/>
                  </a:cxn>
                  <a:cxn ang="0">
                    <a:pos x="608" y="0"/>
                  </a:cxn>
                  <a:cxn ang="0">
                    <a:pos x="56" y="95"/>
                  </a:cxn>
                  <a:cxn ang="0">
                    <a:pos x="1477" y="174"/>
                  </a:cxn>
                  <a:cxn ang="0">
                    <a:pos x="958" y="333"/>
                  </a:cxn>
                  <a:cxn ang="0">
                    <a:pos x="958" y="327"/>
                  </a:cxn>
                  <a:cxn ang="0">
                    <a:pos x="957" y="322"/>
                  </a:cxn>
                  <a:cxn ang="0">
                    <a:pos x="956" y="320"/>
                  </a:cxn>
                  <a:cxn ang="0">
                    <a:pos x="953" y="318"/>
                  </a:cxn>
                  <a:cxn ang="0">
                    <a:pos x="950" y="316"/>
                  </a:cxn>
                  <a:cxn ang="0">
                    <a:pos x="947" y="315"/>
                  </a:cxn>
                  <a:cxn ang="0">
                    <a:pos x="943" y="313"/>
                  </a:cxn>
                  <a:cxn ang="0">
                    <a:pos x="938" y="312"/>
                  </a:cxn>
                  <a:cxn ang="0">
                    <a:pos x="932" y="311"/>
                  </a:cxn>
                  <a:cxn ang="0">
                    <a:pos x="927" y="311"/>
                  </a:cxn>
                  <a:cxn ang="0">
                    <a:pos x="1477" y="174"/>
                  </a:cxn>
                  <a:cxn ang="0">
                    <a:pos x="45" y="103"/>
                  </a:cxn>
                  <a:cxn ang="0">
                    <a:pos x="901" y="468"/>
                  </a:cxn>
                </a:cxnLst>
                <a:rect l="0" t="0" r="r" b="b"/>
                <a:pathLst>
                  <a:path w="1477" h="480">
                    <a:moveTo>
                      <a:pt x="913" y="317"/>
                    </a:moveTo>
                    <a:lnTo>
                      <a:pt x="913" y="472"/>
                    </a:lnTo>
                    <a:lnTo>
                      <a:pt x="936" y="479"/>
                    </a:lnTo>
                    <a:lnTo>
                      <a:pt x="938" y="480"/>
                    </a:lnTo>
                    <a:lnTo>
                      <a:pt x="939" y="480"/>
                    </a:lnTo>
                    <a:lnTo>
                      <a:pt x="940" y="480"/>
                    </a:lnTo>
                    <a:lnTo>
                      <a:pt x="941" y="480"/>
                    </a:lnTo>
                    <a:lnTo>
                      <a:pt x="943" y="480"/>
                    </a:lnTo>
                    <a:lnTo>
                      <a:pt x="943" y="480"/>
                    </a:lnTo>
                    <a:lnTo>
                      <a:pt x="944" y="480"/>
                    </a:lnTo>
                    <a:lnTo>
                      <a:pt x="944" y="480"/>
                    </a:lnTo>
                    <a:lnTo>
                      <a:pt x="944" y="480"/>
                    </a:lnTo>
                    <a:lnTo>
                      <a:pt x="944" y="479"/>
                    </a:lnTo>
                    <a:lnTo>
                      <a:pt x="945" y="479"/>
                    </a:lnTo>
                    <a:lnTo>
                      <a:pt x="945" y="479"/>
                    </a:lnTo>
                    <a:lnTo>
                      <a:pt x="945" y="477"/>
                    </a:lnTo>
                    <a:lnTo>
                      <a:pt x="947" y="476"/>
                    </a:lnTo>
                    <a:lnTo>
                      <a:pt x="947" y="475"/>
                    </a:lnTo>
                    <a:lnTo>
                      <a:pt x="947" y="473"/>
                    </a:lnTo>
                    <a:lnTo>
                      <a:pt x="947" y="468"/>
                    </a:lnTo>
                    <a:lnTo>
                      <a:pt x="947" y="463"/>
                    </a:lnTo>
                    <a:lnTo>
                      <a:pt x="947" y="459"/>
                    </a:lnTo>
                    <a:lnTo>
                      <a:pt x="947" y="453"/>
                    </a:lnTo>
                    <a:lnTo>
                      <a:pt x="947" y="445"/>
                    </a:lnTo>
                    <a:lnTo>
                      <a:pt x="947" y="436"/>
                    </a:lnTo>
                    <a:lnTo>
                      <a:pt x="947" y="426"/>
                    </a:lnTo>
                    <a:lnTo>
                      <a:pt x="947" y="414"/>
                    </a:lnTo>
                    <a:lnTo>
                      <a:pt x="947" y="404"/>
                    </a:lnTo>
                    <a:lnTo>
                      <a:pt x="947" y="392"/>
                    </a:lnTo>
                    <a:lnTo>
                      <a:pt x="947" y="382"/>
                    </a:lnTo>
                    <a:lnTo>
                      <a:pt x="947" y="371"/>
                    </a:lnTo>
                    <a:lnTo>
                      <a:pt x="947" y="361"/>
                    </a:lnTo>
                    <a:lnTo>
                      <a:pt x="947" y="353"/>
                    </a:lnTo>
                    <a:lnTo>
                      <a:pt x="947" y="346"/>
                    </a:lnTo>
                    <a:lnTo>
                      <a:pt x="947" y="340"/>
                    </a:lnTo>
                    <a:lnTo>
                      <a:pt x="947" y="336"/>
                    </a:lnTo>
                    <a:lnTo>
                      <a:pt x="947" y="336"/>
                    </a:lnTo>
                    <a:lnTo>
                      <a:pt x="947" y="335"/>
                    </a:lnTo>
                    <a:lnTo>
                      <a:pt x="947" y="334"/>
                    </a:lnTo>
                    <a:lnTo>
                      <a:pt x="947" y="333"/>
                    </a:lnTo>
                    <a:lnTo>
                      <a:pt x="947" y="333"/>
                    </a:lnTo>
                    <a:lnTo>
                      <a:pt x="947" y="331"/>
                    </a:lnTo>
                    <a:lnTo>
                      <a:pt x="945" y="330"/>
                    </a:lnTo>
                    <a:lnTo>
                      <a:pt x="945" y="329"/>
                    </a:lnTo>
                    <a:lnTo>
                      <a:pt x="944" y="327"/>
                    </a:lnTo>
                    <a:lnTo>
                      <a:pt x="944" y="326"/>
                    </a:lnTo>
                    <a:lnTo>
                      <a:pt x="943" y="326"/>
                    </a:lnTo>
                    <a:lnTo>
                      <a:pt x="943" y="325"/>
                    </a:lnTo>
                    <a:lnTo>
                      <a:pt x="941" y="325"/>
                    </a:lnTo>
                    <a:lnTo>
                      <a:pt x="941" y="325"/>
                    </a:lnTo>
                    <a:lnTo>
                      <a:pt x="940" y="324"/>
                    </a:lnTo>
                    <a:lnTo>
                      <a:pt x="939" y="324"/>
                    </a:lnTo>
                    <a:lnTo>
                      <a:pt x="938" y="324"/>
                    </a:lnTo>
                    <a:lnTo>
                      <a:pt x="938" y="322"/>
                    </a:lnTo>
                    <a:lnTo>
                      <a:pt x="936" y="322"/>
                    </a:lnTo>
                    <a:lnTo>
                      <a:pt x="935" y="322"/>
                    </a:lnTo>
                    <a:lnTo>
                      <a:pt x="934" y="322"/>
                    </a:lnTo>
                    <a:lnTo>
                      <a:pt x="927" y="321"/>
                    </a:lnTo>
                    <a:lnTo>
                      <a:pt x="922" y="320"/>
                    </a:lnTo>
                    <a:lnTo>
                      <a:pt x="919" y="318"/>
                    </a:lnTo>
                    <a:lnTo>
                      <a:pt x="917" y="318"/>
                    </a:lnTo>
                    <a:lnTo>
                      <a:pt x="914" y="318"/>
                    </a:lnTo>
                    <a:lnTo>
                      <a:pt x="913" y="317"/>
                    </a:lnTo>
                    <a:lnTo>
                      <a:pt x="913" y="317"/>
                    </a:lnTo>
                    <a:lnTo>
                      <a:pt x="913" y="317"/>
                    </a:lnTo>
                    <a:lnTo>
                      <a:pt x="913" y="317"/>
                    </a:lnTo>
                    <a:lnTo>
                      <a:pt x="913" y="317"/>
                    </a:lnTo>
                    <a:close/>
                    <a:moveTo>
                      <a:pt x="34" y="256"/>
                    </a:moveTo>
                    <a:lnTo>
                      <a:pt x="34" y="101"/>
                    </a:lnTo>
                    <a:lnTo>
                      <a:pt x="11" y="95"/>
                    </a:lnTo>
                    <a:lnTo>
                      <a:pt x="9" y="95"/>
                    </a:lnTo>
                    <a:lnTo>
                      <a:pt x="8" y="93"/>
                    </a:lnTo>
                    <a:lnTo>
                      <a:pt x="7" y="93"/>
                    </a:lnTo>
                    <a:lnTo>
                      <a:pt x="5" y="93"/>
                    </a:lnTo>
                    <a:lnTo>
                      <a:pt x="4" y="93"/>
                    </a:lnTo>
                    <a:lnTo>
                      <a:pt x="4" y="93"/>
                    </a:lnTo>
                    <a:lnTo>
                      <a:pt x="4" y="93"/>
                    </a:lnTo>
                    <a:lnTo>
                      <a:pt x="3" y="93"/>
                    </a:lnTo>
                    <a:lnTo>
                      <a:pt x="3" y="95"/>
                    </a:lnTo>
                    <a:lnTo>
                      <a:pt x="3" y="95"/>
                    </a:lnTo>
                    <a:lnTo>
                      <a:pt x="1" y="95"/>
                    </a:lnTo>
                    <a:lnTo>
                      <a:pt x="1" y="95"/>
                    </a:lnTo>
                    <a:lnTo>
                      <a:pt x="1" y="96"/>
                    </a:lnTo>
                    <a:lnTo>
                      <a:pt x="1" y="96"/>
                    </a:lnTo>
                    <a:lnTo>
                      <a:pt x="1" y="97"/>
                    </a:lnTo>
                    <a:lnTo>
                      <a:pt x="0" y="97"/>
                    </a:lnTo>
                    <a:lnTo>
                      <a:pt x="0" y="99"/>
                    </a:lnTo>
                    <a:lnTo>
                      <a:pt x="0" y="101"/>
                    </a:lnTo>
                    <a:lnTo>
                      <a:pt x="0" y="105"/>
                    </a:lnTo>
                    <a:lnTo>
                      <a:pt x="0" y="110"/>
                    </a:lnTo>
                    <a:lnTo>
                      <a:pt x="0" y="114"/>
                    </a:lnTo>
                    <a:lnTo>
                      <a:pt x="0" y="121"/>
                    </a:lnTo>
                    <a:lnTo>
                      <a:pt x="0" y="128"/>
                    </a:lnTo>
                    <a:lnTo>
                      <a:pt x="0" y="139"/>
                    </a:lnTo>
                    <a:lnTo>
                      <a:pt x="0" y="149"/>
                    </a:lnTo>
                    <a:lnTo>
                      <a:pt x="0" y="159"/>
                    </a:lnTo>
                    <a:lnTo>
                      <a:pt x="0" y="170"/>
                    </a:lnTo>
                    <a:lnTo>
                      <a:pt x="0" y="181"/>
                    </a:lnTo>
                    <a:lnTo>
                      <a:pt x="0" y="192"/>
                    </a:lnTo>
                    <a:lnTo>
                      <a:pt x="0" y="202"/>
                    </a:lnTo>
                    <a:lnTo>
                      <a:pt x="0" y="212"/>
                    </a:lnTo>
                    <a:lnTo>
                      <a:pt x="0" y="221"/>
                    </a:lnTo>
                    <a:lnTo>
                      <a:pt x="0" y="228"/>
                    </a:lnTo>
                    <a:lnTo>
                      <a:pt x="0" y="233"/>
                    </a:lnTo>
                    <a:lnTo>
                      <a:pt x="0" y="237"/>
                    </a:lnTo>
                    <a:lnTo>
                      <a:pt x="0" y="238"/>
                    </a:lnTo>
                    <a:lnTo>
                      <a:pt x="0" y="238"/>
                    </a:lnTo>
                    <a:lnTo>
                      <a:pt x="0" y="240"/>
                    </a:lnTo>
                    <a:lnTo>
                      <a:pt x="0" y="241"/>
                    </a:lnTo>
                    <a:lnTo>
                      <a:pt x="0" y="242"/>
                    </a:lnTo>
                    <a:lnTo>
                      <a:pt x="0" y="242"/>
                    </a:lnTo>
                    <a:lnTo>
                      <a:pt x="1" y="243"/>
                    </a:lnTo>
                    <a:lnTo>
                      <a:pt x="1" y="246"/>
                    </a:lnTo>
                    <a:lnTo>
                      <a:pt x="3" y="247"/>
                    </a:lnTo>
                    <a:lnTo>
                      <a:pt x="3" y="247"/>
                    </a:lnTo>
                    <a:lnTo>
                      <a:pt x="4" y="247"/>
                    </a:lnTo>
                    <a:lnTo>
                      <a:pt x="4" y="249"/>
                    </a:lnTo>
                    <a:lnTo>
                      <a:pt x="5" y="249"/>
                    </a:lnTo>
                    <a:lnTo>
                      <a:pt x="5" y="250"/>
                    </a:lnTo>
                    <a:lnTo>
                      <a:pt x="7" y="250"/>
                    </a:lnTo>
                    <a:lnTo>
                      <a:pt x="8" y="251"/>
                    </a:lnTo>
                    <a:lnTo>
                      <a:pt x="9" y="251"/>
                    </a:lnTo>
                    <a:lnTo>
                      <a:pt x="9" y="251"/>
                    </a:lnTo>
                    <a:lnTo>
                      <a:pt x="11" y="251"/>
                    </a:lnTo>
                    <a:lnTo>
                      <a:pt x="12" y="252"/>
                    </a:lnTo>
                    <a:lnTo>
                      <a:pt x="13" y="252"/>
                    </a:lnTo>
                    <a:lnTo>
                      <a:pt x="20" y="254"/>
                    </a:lnTo>
                    <a:lnTo>
                      <a:pt x="25" y="254"/>
                    </a:lnTo>
                    <a:lnTo>
                      <a:pt x="27" y="255"/>
                    </a:lnTo>
                    <a:lnTo>
                      <a:pt x="31" y="255"/>
                    </a:lnTo>
                    <a:lnTo>
                      <a:pt x="33" y="256"/>
                    </a:lnTo>
                    <a:lnTo>
                      <a:pt x="34" y="256"/>
                    </a:lnTo>
                    <a:lnTo>
                      <a:pt x="34" y="256"/>
                    </a:lnTo>
                    <a:lnTo>
                      <a:pt x="34" y="256"/>
                    </a:lnTo>
                    <a:lnTo>
                      <a:pt x="34" y="256"/>
                    </a:lnTo>
                    <a:lnTo>
                      <a:pt x="34" y="256"/>
                    </a:lnTo>
                    <a:close/>
                    <a:moveTo>
                      <a:pt x="56" y="95"/>
                    </a:moveTo>
                    <a:lnTo>
                      <a:pt x="608" y="0"/>
                    </a:lnTo>
                    <a:lnTo>
                      <a:pt x="1465" y="166"/>
                    </a:lnTo>
                    <a:lnTo>
                      <a:pt x="905" y="305"/>
                    </a:lnTo>
                    <a:lnTo>
                      <a:pt x="56" y="95"/>
                    </a:lnTo>
                    <a:lnTo>
                      <a:pt x="56" y="95"/>
                    </a:lnTo>
                    <a:lnTo>
                      <a:pt x="56" y="95"/>
                    </a:lnTo>
                    <a:close/>
                    <a:moveTo>
                      <a:pt x="1477" y="174"/>
                    </a:moveTo>
                    <a:lnTo>
                      <a:pt x="1477" y="325"/>
                    </a:lnTo>
                    <a:lnTo>
                      <a:pt x="958" y="457"/>
                    </a:lnTo>
                    <a:lnTo>
                      <a:pt x="958" y="333"/>
                    </a:lnTo>
                    <a:lnTo>
                      <a:pt x="958" y="331"/>
                    </a:lnTo>
                    <a:lnTo>
                      <a:pt x="958" y="329"/>
                    </a:lnTo>
                    <a:lnTo>
                      <a:pt x="958" y="327"/>
                    </a:lnTo>
                    <a:lnTo>
                      <a:pt x="958" y="326"/>
                    </a:lnTo>
                    <a:lnTo>
                      <a:pt x="957" y="324"/>
                    </a:lnTo>
                    <a:lnTo>
                      <a:pt x="957" y="322"/>
                    </a:lnTo>
                    <a:lnTo>
                      <a:pt x="957" y="322"/>
                    </a:lnTo>
                    <a:lnTo>
                      <a:pt x="956" y="321"/>
                    </a:lnTo>
                    <a:lnTo>
                      <a:pt x="956" y="320"/>
                    </a:lnTo>
                    <a:lnTo>
                      <a:pt x="954" y="320"/>
                    </a:lnTo>
                    <a:lnTo>
                      <a:pt x="954" y="318"/>
                    </a:lnTo>
                    <a:lnTo>
                      <a:pt x="953" y="318"/>
                    </a:lnTo>
                    <a:lnTo>
                      <a:pt x="953" y="317"/>
                    </a:lnTo>
                    <a:lnTo>
                      <a:pt x="952" y="317"/>
                    </a:lnTo>
                    <a:lnTo>
                      <a:pt x="950" y="316"/>
                    </a:lnTo>
                    <a:lnTo>
                      <a:pt x="949" y="316"/>
                    </a:lnTo>
                    <a:lnTo>
                      <a:pt x="948" y="315"/>
                    </a:lnTo>
                    <a:lnTo>
                      <a:pt x="947" y="315"/>
                    </a:lnTo>
                    <a:lnTo>
                      <a:pt x="947" y="315"/>
                    </a:lnTo>
                    <a:lnTo>
                      <a:pt x="944" y="315"/>
                    </a:lnTo>
                    <a:lnTo>
                      <a:pt x="943" y="313"/>
                    </a:lnTo>
                    <a:lnTo>
                      <a:pt x="941" y="313"/>
                    </a:lnTo>
                    <a:lnTo>
                      <a:pt x="939" y="313"/>
                    </a:lnTo>
                    <a:lnTo>
                      <a:pt x="938" y="312"/>
                    </a:lnTo>
                    <a:lnTo>
                      <a:pt x="936" y="312"/>
                    </a:lnTo>
                    <a:lnTo>
                      <a:pt x="934" y="312"/>
                    </a:lnTo>
                    <a:lnTo>
                      <a:pt x="932" y="311"/>
                    </a:lnTo>
                    <a:lnTo>
                      <a:pt x="930" y="311"/>
                    </a:lnTo>
                    <a:lnTo>
                      <a:pt x="928" y="311"/>
                    </a:lnTo>
                    <a:lnTo>
                      <a:pt x="927" y="311"/>
                    </a:lnTo>
                    <a:lnTo>
                      <a:pt x="1477" y="174"/>
                    </a:lnTo>
                    <a:lnTo>
                      <a:pt x="1477" y="174"/>
                    </a:lnTo>
                    <a:lnTo>
                      <a:pt x="1477" y="174"/>
                    </a:lnTo>
                    <a:close/>
                    <a:moveTo>
                      <a:pt x="901" y="468"/>
                    </a:moveTo>
                    <a:lnTo>
                      <a:pt x="43" y="262"/>
                    </a:lnTo>
                    <a:lnTo>
                      <a:pt x="45" y="103"/>
                    </a:lnTo>
                    <a:lnTo>
                      <a:pt x="901" y="315"/>
                    </a:lnTo>
                    <a:lnTo>
                      <a:pt x="901" y="468"/>
                    </a:lnTo>
                    <a:lnTo>
                      <a:pt x="901" y="468"/>
                    </a:lnTo>
                    <a:lnTo>
                      <a:pt x="901" y="468"/>
                    </a:lnTo>
                    <a:close/>
                  </a:path>
                </a:pathLst>
              </a:custGeom>
              <a:solidFill>
                <a:srgbClr val="4266A1"/>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zh-CN" altLang="en-US" sz="1100" kern="0">
                  <a:solidFill>
                    <a:srgbClr val="008ED3"/>
                  </a:solidFill>
                  <a:ea typeface="微软雅黑" pitchFamily="34" charset="-122"/>
                </a:endParaRPr>
              </a:p>
            </p:txBody>
          </p:sp>
          <p:sp>
            <p:nvSpPr>
              <p:cNvPr id="153" name="Freeform 23">
                <a:extLst>
                  <a:ext uri="{FF2B5EF4-FFF2-40B4-BE49-F238E27FC236}">
                    <a16:creationId xmlns:a16="http://schemas.microsoft.com/office/drawing/2014/main" id="{64BC70F2-4EB8-417A-ABA0-E5663B88181C}"/>
                  </a:ext>
                </a:extLst>
              </p:cNvPr>
              <p:cNvSpPr>
                <a:spLocks noEditPoints="1"/>
              </p:cNvSpPr>
              <p:nvPr/>
            </p:nvSpPr>
            <p:spPr bwMode="auto">
              <a:xfrm>
                <a:off x="2686050" y="1466850"/>
                <a:ext cx="741363" cy="287338"/>
              </a:xfrm>
              <a:custGeom>
                <a:avLst/>
                <a:gdLst/>
                <a:ahLst/>
                <a:cxnLst>
                  <a:cxn ang="0">
                    <a:pos x="16" y="3"/>
                  </a:cxn>
                  <a:cxn ang="0">
                    <a:pos x="20" y="7"/>
                  </a:cxn>
                  <a:cxn ang="0">
                    <a:pos x="20" y="12"/>
                  </a:cxn>
                  <a:cxn ang="0">
                    <a:pos x="18" y="16"/>
                  </a:cxn>
                  <a:cxn ang="0">
                    <a:pos x="6" y="14"/>
                  </a:cxn>
                  <a:cxn ang="0">
                    <a:pos x="2" y="12"/>
                  </a:cxn>
                  <a:cxn ang="0">
                    <a:pos x="0" y="7"/>
                  </a:cxn>
                  <a:cxn ang="0">
                    <a:pos x="1" y="3"/>
                  </a:cxn>
                  <a:cxn ang="0">
                    <a:pos x="4" y="0"/>
                  </a:cxn>
                  <a:cxn ang="0">
                    <a:pos x="836" y="220"/>
                  </a:cxn>
                  <a:cxn ang="0">
                    <a:pos x="876" y="268"/>
                  </a:cxn>
                  <a:cxn ang="0">
                    <a:pos x="876" y="312"/>
                  </a:cxn>
                  <a:cxn ang="0">
                    <a:pos x="836" y="301"/>
                  </a:cxn>
                  <a:cxn ang="0">
                    <a:pos x="836" y="257"/>
                  </a:cxn>
                  <a:cxn ang="0">
                    <a:pos x="836" y="220"/>
                  </a:cxn>
                  <a:cxn ang="0">
                    <a:pos x="195" y="105"/>
                  </a:cxn>
                  <a:cxn ang="0">
                    <a:pos x="195" y="132"/>
                  </a:cxn>
                  <a:cxn ang="0">
                    <a:pos x="195" y="159"/>
                  </a:cxn>
                  <a:cxn ang="0">
                    <a:pos x="550" y="246"/>
                  </a:cxn>
                  <a:cxn ang="0">
                    <a:pos x="550" y="219"/>
                  </a:cxn>
                  <a:cxn ang="0">
                    <a:pos x="550" y="191"/>
                  </a:cxn>
                  <a:cxn ang="0">
                    <a:pos x="550" y="163"/>
                  </a:cxn>
                  <a:cxn ang="0">
                    <a:pos x="821" y="313"/>
                  </a:cxn>
                  <a:cxn ang="0">
                    <a:pos x="821" y="286"/>
                  </a:cxn>
                  <a:cxn ang="0">
                    <a:pos x="821" y="259"/>
                  </a:cxn>
                  <a:cxn ang="0">
                    <a:pos x="821" y="231"/>
                  </a:cxn>
                  <a:cxn ang="0">
                    <a:pos x="929" y="349"/>
                  </a:cxn>
                  <a:cxn ang="0">
                    <a:pos x="932" y="353"/>
                  </a:cxn>
                  <a:cxn ang="0">
                    <a:pos x="933" y="358"/>
                  </a:cxn>
                  <a:cxn ang="0">
                    <a:pos x="931" y="362"/>
                  </a:cxn>
                  <a:cxn ang="0">
                    <a:pos x="927" y="362"/>
                  </a:cxn>
                  <a:cxn ang="0">
                    <a:pos x="915" y="358"/>
                  </a:cxn>
                  <a:cxn ang="0">
                    <a:pos x="912" y="354"/>
                  </a:cxn>
                  <a:cxn ang="0">
                    <a:pos x="912" y="350"/>
                  </a:cxn>
                  <a:cxn ang="0">
                    <a:pos x="916" y="347"/>
                  </a:cxn>
                  <a:cxn ang="0">
                    <a:pos x="919" y="347"/>
                  </a:cxn>
                  <a:cxn ang="0">
                    <a:pos x="929" y="226"/>
                  </a:cxn>
                  <a:cxn ang="0">
                    <a:pos x="933" y="230"/>
                  </a:cxn>
                  <a:cxn ang="0">
                    <a:pos x="933" y="235"/>
                  </a:cxn>
                  <a:cxn ang="0">
                    <a:pos x="931" y="238"/>
                  </a:cxn>
                  <a:cxn ang="0">
                    <a:pos x="919" y="237"/>
                  </a:cxn>
                  <a:cxn ang="0">
                    <a:pos x="915" y="234"/>
                  </a:cxn>
                  <a:cxn ang="0">
                    <a:pos x="912" y="230"/>
                  </a:cxn>
                  <a:cxn ang="0">
                    <a:pos x="914" y="225"/>
                  </a:cxn>
                  <a:cxn ang="0">
                    <a:pos x="916" y="222"/>
                  </a:cxn>
                  <a:cxn ang="0">
                    <a:pos x="6" y="124"/>
                  </a:cxn>
                  <a:cxn ang="0">
                    <a:pos x="18" y="127"/>
                  </a:cxn>
                  <a:cxn ang="0">
                    <a:pos x="20" y="132"/>
                  </a:cxn>
                  <a:cxn ang="0">
                    <a:pos x="20" y="136"/>
                  </a:cxn>
                  <a:cxn ang="0">
                    <a:pos x="16" y="138"/>
                  </a:cxn>
                  <a:cxn ang="0">
                    <a:pos x="6" y="137"/>
                  </a:cxn>
                  <a:cxn ang="0">
                    <a:pos x="2" y="135"/>
                  </a:cxn>
                  <a:cxn ang="0">
                    <a:pos x="0" y="129"/>
                  </a:cxn>
                  <a:cxn ang="0">
                    <a:pos x="1" y="125"/>
                  </a:cxn>
                  <a:cxn ang="0">
                    <a:pos x="5" y="124"/>
                  </a:cxn>
                </a:cxnLst>
                <a:rect l="0" t="0" r="r" b="b"/>
                <a:pathLst>
                  <a:path w="933" h="362">
                    <a:moveTo>
                      <a:pt x="6" y="0"/>
                    </a:moveTo>
                    <a:lnTo>
                      <a:pt x="14" y="1"/>
                    </a:lnTo>
                    <a:lnTo>
                      <a:pt x="14" y="1"/>
                    </a:lnTo>
                    <a:lnTo>
                      <a:pt x="15" y="1"/>
                    </a:lnTo>
                    <a:lnTo>
                      <a:pt x="15" y="3"/>
                    </a:lnTo>
                    <a:lnTo>
                      <a:pt x="16" y="3"/>
                    </a:lnTo>
                    <a:lnTo>
                      <a:pt x="16" y="3"/>
                    </a:lnTo>
                    <a:lnTo>
                      <a:pt x="18" y="4"/>
                    </a:lnTo>
                    <a:lnTo>
                      <a:pt x="18" y="4"/>
                    </a:lnTo>
                    <a:lnTo>
                      <a:pt x="18" y="5"/>
                    </a:lnTo>
                    <a:lnTo>
                      <a:pt x="19" y="5"/>
                    </a:lnTo>
                    <a:lnTo>
                      <a:pt x="19" y="7"/>
                    </a:lnTo>
                    <a:lnTo>
                      <a:pt x="19" y="7"/>
                    </a:lnTo>
                    <a:lnTo>
                      <a:pt x="20" y="7"/>
                    </a:lnTo>
                    <a:lnTo>
                      <a:pt x="20" y="8"/>
                    </a:lnTo>
                    <a:lnTo>
                      <a:pt x="20" y="9"/>
                    </a:lnTo>
                    <a:lnTo>
                      <a:pt x="20" y="9"/>
                    </a:lnTo>
                    <a:lnTo>
                      <a:pt x="20" y="10"/>
                    </a:lnTo>
                    <a:lnTo>
                      <a:pt x="20" y="10"/>
                    </a:lnTo>
                    <a:lnTo>
                      <a:pt x="20" y="12"/>
                    </a:lnTo>
                    <a:lnTo>
                      <a:pt x="20" y="12"/>
                    </a:lnTo>
                    <a:lnTo>
                      <a:pt x="20" y="13"/>
                    </a:lnTo>
                    <a:lnTo>
                      <a:pt x="19" y="13"/>
                    </a:lnTo>
                    <a:lnTo>
                      <a:pt x="19" y="14"/>
                    </a:lnTo>
                    <a:lnTo>
                      <a:pt x="19" y="14"/>
                    </a:lnTo>
                    <a:lnTo>
                      <a:pt x="18" y="14"/>
                    </a:lnTo>
                    <a:lnTo>
                      <a:pt x="18" y="14"/>
                    </a:lnTo>
                    <a:lnTo>
                      <a:pt x="18" y="16"/>
                    </a:lnTo>
                    <a:lnTo>
                      <a:pt x="16" y="16"/>
                    </a:lnTo>
                    <a:lnTo>
                      <a:pt x="16" y="16"/>
                    </a:lnTo>
                    <a:lnTo>
                      <a:pt x="15" y="16"/>
                    </a:lnTo>
                    <a:lnTo>
                      <a:pt x="15" y="16"/>
                    </a:lnTo>
                    <a:lnTo>
                      <a:pt x="14" y="16"/>
                    </a:lnTo>
                    <a:lnTo>
                      <a:pt x="14" y="16"/>
                    </a:lnTo>
                    <a:lnTo>
                      <a:pt x="6" y="14"/>
                    </a:lnTo>
                    <a:lnTo>
                      <a:pt x="6" y="14"/>
                    </a:lnTo>
                    <a:lnTo>
                      <a:pt x="5" y="13"/>
                    </a:lnTo>
                    <a:lnTo>
                      <a:pt x="5" y="13"/>
                    </a:lnTo>
                    <a:lnTo>
                      <a:pt x="4" y="13"/>
                    </a:lnTo>
                    <a:lnTo>
                      <a:pt x="4" y="13"/>
                    </a:lnTo>
                    <a:lnTo>
                      <a:pt x="2" y="12"/>
                    </a:lnTo>
                    <a:lnTo>
                      <a:pt x="2" y="12"/>
                    </a:lnTo>
                    <a:lnTo>
                      <a:pt x="2" y="10"/>
                    </a:lnTo>
                    <a:lnTo>
                      <a:pt x="1" y="10"/>
                    </a:lnTo>
                    <a:lnTo>
                      <a:pt x="1" y="10"/>
                    </a:lnTo>
                    <a:lnTo>
                      <a:pt x="1" y="9"/>
                    </a:lnTo>
                    <a:lnTo>
                      <a:pt x="0" y="8"/>
                    </a:lnTo>
                    <a:lnTo>
                      <a:pt x="0" y="8"/>
                    </a:lnTo>
                    <a:lnTo>
                      <a:pt x="0" y="7"/>
                    </a:lnTo>
                    <a:lnTo>
                      <a:pt x="0" y="7"/>
                    </a:lnTo>
                    <a:lnTo>
                      <a:pt x="0" y="5"/>
                    </a:lnTo>
                    <a:lnTo>
                      <a:pt x="0" y="5"/>
                    </a:lnTo>
                    <a:lnTo>
                      <a:pt x="0" y="4"/>
                    </a:lnTo>
                    <a:lnTo>
                      <a:pt x="0" y="4"/>
                    </a:lnTo>
                    <a:lnTo>
                      <a:pt x="0" y="3"/>
                    </a:lnTo>
                    <a:lnTo>
                      <a:pt x="1" y="3"/>
                    </a:lnTo>
                    <a:lnTo>
                      <a:pt x="1" y="1"/>
                    </a:lnTo>
                    <a:lnTo>
                      <a:pt x="1" y="1"/>
                    </a:lnTo>
                    <a:lnTo>
                      <a:pt x="2" y="1"/>
                    </a:lnTo>
                    <a:lnTo>
                      <a:pt x="2" y="0"/>
                    </a:lnTo>
                    <a:lnTo>
                      <a:pt x="2" y="0"/>
                    </a:lnTo>
                    <a:lnTo>
                      <a:pt x="4" y="0"/>
                    </a:lnTo>
                    <a:lnTo>
                      <a:pt x="4" y="0"/>
                    </a:lnTo>
                    <a:lnTo>
                      <a:pt x="5" y="0"/>
                    </a:lnTo>
                    <a:lnTo>
                      <a:pt x="5" y="0"/>
                    </a:lnTo>
                    <a:lnTo>
                      <a:pt x="6" y="0"/>
                    </a:lnTo>
                    <a:lnTo>
                      <a:pt x="6" y="0"/>
                    </a:lnTo>
                    <a:lnTo>
                      <a:pt x="6" y="0"/>
                    </a:lnTo>
                    <a:lnTo>
                      <a:pt x="6" y="0"/>
                    </a:lnTo>
                    <a:close/>
                    <a:moveTo>
                      <a:pt x="836" y="220"/>
                    </a:moveTo>
                    <a:lnTo>
                      <a:pt x="876" y="230"/>
                    </a:lnTo>
                    <a:lnTo>
                      <a:pt x="876" y="237"/>
                    </a:lnTo>
                    <a:lnTo>
                      <a:pt x="876" y="243"/>
                    </a:lnTo>
                    <a:lnTo>
                      <a:pt x="876" y="248"/>
                    </a:lnTo>
                    <a:lnTo>
                      <a:pt x="876" y="255"/>
                    </a:lnTo>
                    <a:lnTo>
                      <a:pt x="876" y="261"/>
                    </a:lnTo>
                    <a:lnTo>
                      <a:pt x="876" y="268"/>
                    </a:lnTo>
                    <a:lnTo>
                      <a:pt x="876" y="274"/>
                    </a:lnTo>
                    <a:lnTo>
                      <a:pt x="876" y="281"/>
                    </a:lnTo>
                    <a:lnTo>
                      <a:pt x="876" y="287"/>
                    </a:lnTo>
                    <a:lnTo>
                      <a:pt x="876" y="292"/>
                    </a:lnTo>
                    <a:lnTo>
                      <a:pt x="876" y="299"/>
                    </a:lnTo>
                    <a:lnTo>
                      <a:pt x="876" y="305"/>
                    </a:lnTo>
                    <a:lnTo>
                      <a:pt x="876" y="312"/>
                    </a:lnTo>
                    <a:lnTo>
                      <a:pt x="876" y="318"/>
                    </a:lnTo>
                    <a:lnTo>
                      <a:pt x="876" y="325"/>
                    </a:lnTo>
                    <a:lnTo>
                      <a:pt x="876" y="330"/>
                    </a:lnTo>
                    <a:lnTo>
                      <a:pt x="836" y="321"/>
                    </a:lnTo>
                    <a:lnTo>
                      <a:pt x="836" y="314"/>
                    </a:lnTo>
                    <a:lnTo>
                      <a:pt x="836" y="308"/>
                    </a:lnTo>
                    <a:lnTo>
                      <a:pt x="836" y="301"/>
                    </a:lnTo>
                    <a:lnTo>
                      <a:pt x="836" y="295"/>
                    </a:lnTo>
                    <a:lnTo>
                      <a:pt x="836" y="290"/>
                    </a:lnTo>
                    <a:lnTo>
                      <a:pt x="836" y="283"/>
                    </a:lnTo>
                    <a:lnTo>
                      <a:pt x="836" y="277"/>
                    </a:lnTo>
                    <a:lnTo>
                      <a:pt x="836" y="270"/>
                    </a:lnTo>
                    <a:lnTo>
                      <a:pt x="836" y="264"/>
                    </a:lnTo>
                    <a:lnTo>
                      <a:pt x="836" y="257"/>
                    </a:lnTo>
                    <a:lnTo>
                      <a:pt x="836" y="252"/>
                    </a:lnTo>
                    <a:lnTo>
                      <a:pt x="836" y="246"/>
                    </a:lnTo>
                    <a:lnTo>
                      <a:pt x="836" y="239"/>
                    </a:lnTo>
                    <a:lnTo>
                      <a:pt x="836" y="233"/>
                    </a:lnTo>
                    <a:lnTo>
                      <a:pt x="836" y="226"/>
                    </a:lnTo>
                    <a:lnTo>
                      <a:pt x="836" y="220"/>
                    </a:lnTo>
                    <a:lnTo>
                      <a:pt x="836" y="220"/>
                    </a:lnTo>
                    <a:lnTo>
                      <a:pt x="836" y="220"/>
                    </a:lnTo>
                    <a:close/>
                    <a:moveTo>
                      <a:pt x="195" y="105"/>
                    </a:moveTo>
                    <a:lnTo>
                      <a:pt x="55" y="71"/>
                    </a:lnTo>
                    <a:lnTo>
                      <a:pt x="55" y="23"/>
                    </a:lnTo>
                    <a:lnTo>
                      <a:pt x="195" y="58"/>
                    </a:lnTo>
                    <a:lnTo>
                      <a:pt x="195" y="105"/>
                    </a:lnTo>
                    <a:lnTo>
                      <a:pt x="195" y="105"/>
                    </a:lnTo>
                    <a:lnTo>
                      <a:pt x="195" y="105"/>
                    </a:lnTo>
                    <a:close/>
                    <a:moveTo>
                      <a:pt x="195" y="132"/>
                    </a:moveTo>
                    <a:lnTo>
                      <a:pt x="55" y="98"/>
                    </a:lnTo>
                    <a:lnTo>
                      <a:pt x="55" y="82"/>
                    </a:lnTo>
                    <a:lnTo>
                      <a:pt x="195" y="116"/>
                    </a:lnTo>
                    <a:lnTo>
                      <a:pt x="195" y="132"/>
                    </a:lnTo>
                    <a:lnTo>
                      <a:pt x="195" y="132"/>
                    </a:lnTo>
                    <a:lnTo>
                      <a:pt x="195" y="132"/>
                    </a:lnTo>
                    <a:close/>
                    <a:moveTo>
                      <a:pt x="195" y="159"/>
                    </a:moveTo>
                    <a:lnTo>
                      <a:pt x="55" y="125"/>
                    </a:lnTo>
                    <a:lnTo>
                      <a:pt x="55" y="107"/>
                    </a:lnTo>
                    <a:lnTo>
                      <a:pt x="195" y="142"/>
                    </a:lnTo>
                    <a:lnTo>
                      <a:pt x="195" y="159"/>
                    </a:lnTo>
                    <a:lnTo>
                      <a:pt x="195" y="159"/>
                    </a:lnTo>
                    <a:lnTo>
                      <a:pt x="195" y="159"/>
                    </a:lnTo>
                    <a:close/>
                    <a:moveTo>
                      <a:pt x="550" y="246"/>
                    </a:moveTo>
                    <a:lnTo>
                      <a:pt x="218" y="164"/>
                    </a:lnTo>
                    <a:lnTo>
                      <a:pt x="218" y="147"/>
                    </a:lnTo>
                    <a:lnTo>
                      <a:pt x="550" y="230"/>
                    </a:lnTo>
                    <a:lnTo>
                      <a:pt x="550" y="246"/>
                    </a:lnTo>
                    <a:lnTo>
                      <a:pt x="550" y="246"/>
                    </a:lnTo>
                    <a:lnTo>
                      <a:pt x="550" y="246"/>
                    </a:lnTo>
                    <a:close/>
                    <a:moveTo>
                      <a:pt x="550" y="219"/>
                    </a:moveTo>
                    <a:lnTo>
                      <a:pt x="218" y="137"/>
                    </a:lnTo>
                    <a:lnTo>
                      <a:pt x="218" y="120"/>
                    </a:lnTo>
                    <a:lnTo>
                      <a:pt x="550" y="203"/>
                    </a:lnTo>
                    <a:lnTo>
                      <a:pt x="550" y="219"/>
                    </a:lnTo>
                    <a:lnTo>
                      <a:pt x="550" y="219"/>
                    </a:lnTo>
                    <a:lnTo>
                      <a:pt x="550" y="219"/>
                    </a:lnTo>
                    <a:close/>
                    <a:moveTo>
                      <a:pt x="550" y="191"/>
                    </a:moveTo>
                    <a:lnTo>
                      <a:pt x="218" y="109"/>
                    </a:lnTo>
                    <a:lnTo>
                      <a:pt x="218" y="92"/>
                    </a:lnTo>
                    <a:lnTo>
                      <a:pt x="550" y="176"/>
                    </a:lnTo>
                    <a:lnTo>
                      <a:pt x="550" y="191"/>
                    </a:lnTo>
                    <a:lnTo>
                      <a:pt x="550" y="191"/>
                    </a:lnTo>
                    <a:lnTo>
                      <a:pt x="550" y="191"/>
                    </a:lnTo>
                    <a:close/>
                    <a:moveTo>
                      <a:pt x="550" y="163"/>
                    </a:moveTo>
                    <a:lnTo>
                      <a:pt x="218" y="83"/>
                    </a:lnTo>
                    <a:lnTo>
                      <a:pt x="218" y="66"/>
                    </a:lnTo>
                    <a:lnTo>
                      <a:pt x="550" y="149"/>
                    </a:lnTo>
                    <a:lnTo>
                      <a:pt x="550" y="163"/>
                    </a:lnTo>
                    <a:lnTo>
                      <a:pt x="550" y="163"/>
                    </a:lnTo>
                    <a:lnTo>
                      <a:pt x="550" y="163"/>
                    </a:lnTo>
                    <a:close/>
                    <a:moveTo>
                      <a:pt x="821" y="313"/>
                    </a:moveTo>
                    <a:lnTo>
                      <a:pt x="570" y="252"/>
                    </a:lnTo>
                    <a:lnTo>
                      <a:pt x="570" y="235"/>
                    </a:lnTo>
                    <a:lnTo>
                      <a:pt x="821" y="297"/>
                    </a:lnTo>
                    <a:lnTo>
                      <a:pt x="821" y="313"/>
                    </a:lnTo>
                    <a:lnTo>
                      <a:pt x="821" y="313"/>
                    </a:lnTo>
                    <a:lnTo>
                      <a:pt x="821" y="313"/>
                    </a:lnTo>
                    <a:close/>
                    <a:moveTo>
                      <a:pt x="821" y="286"/>
                    </a:moveTo>
                    <a:lnTo>
                      <a:pt x="570" y="225"/>
                    </a:lnTo>
                    <a:lnTo>
                      <a:pt x="570" y="208"/>
                    </a:lnTo>
                    <a:lnTo>
                      <a:pt x="821" y="270"/>
                    </a:lnTo>
                    <a:lnTo>
                      <a:pt x="821" y="286"/>
                    </a:lnTo>
                    <a:lnTo>
                      <a:pt x="821" y="286"/>
                    </a:lnTo>
                    <a:lnTo>
                      <a:pt x="821" y="286"/>
                    </a:lnTo>
                    <a:close/>
                    <a:moveTo>
                      <a:pt x="821" y="259"/>
                    </a:moveTo>
                    <a:lnTo>
                      <a:pt x="570" y="198"/>
                    </a:lnTo>
                    <a:lnTo>
                      <a:pt x="570" y="181"/>
                    </a:lnTo>
                    <a:lnTo>
                      <a:pt x="821" y="243"/>
                    </a:lnTo>
                    <a:lnTo>
                      <a:pt x="821" y="259"/>
                    </a:lnTo>
                    <a:lnTo>
                      <a:pt x="821" y="259"/>
                    </a:lnTo>
                    <a:lnTo>
                      <a:pt x="821" y="259"/>
                    </a:lnTo>
                    <a:close/>
                    <a:moveTo>
                      <a:pt x="821" y="231"/>
                    </a:moveTo>
                    <a:lnTo>
                      <a:pt x="570" y="171"/>
                    </a:lnTo>
                    <a:lnTo>
                      <a:pt x="570" y="154"/>
                    </a:lnTo>
                    <a:lnTo>
                      <a:pt x="821" y="216"/>
                    </a:lnTo>
                    <a:lnTo>
                      <a:pt x="821" y="231"/>
                    </a:lnTo>
                    <a:lnTo>
                      <a:pt x="821" y="231"/>
                    </a:lnTo>
                    <a:lnTo>
                      <a:pt x="821" y="231"/>
                    </a:lnTo>
                    <a:close/>
                    <a:moveTo>
                      <a:pt x="919" y="347"/>
                    </a:moveTo>
                    <a:lnTo>
                      <a:pt x="927" y="348"/>
                    </a:lnTo>
                    <a:lnTo>
                      <a:pt x="927" y="349"/>
                    </a:lnTo>
                    <a:lnTo>
                      <a:pt x="928" y="349"/>
                    </a:lnTo>
                    <a:lnTo>
                      <a:pt x="928" y="349"/>
                    </a:lnTo>
                    <a:lnTo>
                      <a:pt x="929" y="349"/>
                    </a:lnTo>
                    <a:lnTo>
                      <a:pt x="929" y="350"/>
                    </a:lnTo>
                    <a:lnTo>
                      <a:pt x="931" y="350"/>
                    </a:lnTo>
                    <a:lnTo>
                      <a:pt x="931" y="350"/>
                    </a:lnTo>
                    <a:lnTo>
                      <a:pt x="931" y="352"/>
                    </a:lnTo>
                    <a:lnTo>
                      <a:pt x="932" y="352"/>
                    </a:lnTo>
                    <a:lnTo>
                      <a:pt x="932" y="353"/>
                    </a:lnTo>
                    <a:lnTo>
                      <a:pt x="932" y="353"/>
                    </a:lnTo>
                    <a:lnTo>
                      <a:pt x="933" y="354"/>
                    </a:lnTo>
                    <a:lnTo>
                      <a:pt x="933" y="354"/>
                    </a:lnTo>
                    <a:lnTo>
                      <a:pt x="933" y="356"/>
                    </a:lnTo>
                    <a:lnTo>
                      <a:pt x="933" y="356"/>
                    </a:lnTo>
                    <a:lnTo>
                      <a:pt x="933" y="357"/>
                    </a:lnTo>
                    <a:lnTo>
                      <a:pt x="933" y="358"/>
                    </a:lnTo>
                    <a:lnTo>
                      <a:pt x="933" y="358"/>
                    </a:lnTo>
                    <a:lnTo>
                      <a:pt x="933" y="358"/>
                    </a:lnTo>
                    <a:lnTo>
                      <a:pt x="933" y="359"/>
                    </a:lnTo>
                    <a:lnTo>
                      <a:pt x="932" y="359"/>
                    </a:lnTo>
                    <a:lnTo>
                      <a:pt x="932" y="361"/>
                    </a:lnTo>
                    <a:lnTo>
                      <a:pt x="932" y="361"/>
                    </a:lnTo>
                    <a:lnTo>
                      <a:pt x="931" y="361"/>
                    </a:lnTo>
                    <a:lnTo>
                      <a:pt x="931" y="362"/>
                    </a:lnTo>
                    <a:lnTo>
                      <a:pt x="931" y="362"/>
                    </a:lnTo>
                    <a:lnTo>
                      <a:pt x="929" y="362"/>
                    </a:lnTo>
                    <a:lnTo>
                      <a:pt x="929" y="362"/>
                    </a:lnTo>
                    <a:lnTo>
                      <a:pt x="928" y="362"/>
                    </a:lnTo>
                    <a:lnTo>
                      <a:pt x="928" y="362"/>
                    </a:lnTo>
                    <a:lnTo>
                      <a:pt x="927" y="362"/>
                    </a:lnTo>
                    <a:lnTo>
                      <a:pt x="927" y="362"/>
                    </a:lnTo>
                    <a:lnTo>
                      <a:pt x="919" y="361"/>
                    </a:lnTo>
                    <a:lnTo>
                      <a:pt x="919" y="361"/>
                    </a:lnTo>
                    <a:lnTo>
                      <a:pt x="918" y="361"/>
                    </a:lnTo>
                    <a:lnTo>
                      <a:pt x="918" y="359"/>
                    </a:lnTo>
                    <a:lnTo>
                      <a:pt x="916" y="359"/>
                    </a:lnTo>
                    <a:lnTo>
                      <a:pt x="916" y="359"/>
                    </a:lnTo>
                    <a:lnTo>
                      <a:pt x="915" y="358"/>
                    </a:lnTo>
                    <a:lnTo>
                      <a:pt x="915" y="358"/>
                    </a:lnTo>
                    <a:lnTo>
                      <a:pt x="915" y="358"/>
                    </a:lnTo>
                    <a:lnTo>
                      <a:pt x="914" y="357"/>
                    </a:lnTo>
                    <a:lnTo>
                      <a:pt x="914" y="357"/>
                    </a:lnTo>
                    <a:lnTo>
                      <a:pt x="914" y="356"/>
                    </a:lnTo>
                    <a:lnTo>
                      <a:pt x="912" y="356"/>
                    </a:lnTo>
                    <a:lnTo>
                      <a:pt x="912" y="354"/>
                    </a:lnTo>
                    <a:lnTo>
                      <a:pt x="912" y="354"/>
                    </a:lnTo>
                    <a:lnTo>
                      <a:pt x="912" y="353"/>
                    </a:lnTo>
                    <a:lnTo>
                      <a:pt x="912" y="353"/>
                    </a:lnTo>
                    <a:lnTo>
                      <a:pt x="912" y="352"/>
                    </a:lnTo>
                    <a:lnTo>
                      <a:pt x="912" y="350"/>
                    </a:lnTo>
                    <a:lnTo>
                      <a:pt x="912" y="350"/>
                    </a:lnTo>
                    <a:lnTo>
                      <a:pt x="912" y="350"/>
                    </a:lnTo>
                    <a:lnTo>
                      <a:pt x="914" y="349"/>
                    </a:lnTo>
                    <a:lnTo>
                      <a:pt x="914" y="349"/>
                    </a:lnTo>
                    <a:lnTo>
                      <a:pt x="914" y="348"/>
                    </a:lnTo>
                    <a:lnTo>
                      <a:pt x="915" y="348"/>
                    </a:lnTo>
                    <a:lnTo>
                      <a:pt x="915" y="348"/>
                    </a:lnTo>
                    <a:lnTo>
                      <a:pt x="915" y="348"/>
                    </a:lnTo>
                    <a:lnTo>
                      <a:pt x="916" y="347"/>
                    </a:lnTo>
                    <a:lnTo>
                      <a:pt x="916" y="347"/>
                    </a:lnTo>
                    <a:lnTo>
                      <a:pt x="918" y="347"/>
                    </a:lnTo>
                    <a:lnTo>
                      <a:pt x="918" y="347"/>
                    </a:lnTo>
                    <a:lnTo>
                      <a:pt x="919" y="347"/>
                    </a:lnTo>
                    <a:lnTo>
                      <a:pt x="919" y="347"/>
                    </a:lnTo>
                    <a:lnTo>
                      <a:pt x="919" y="347"/>
                    </a:lnTo>
                    <a:lnTo>
                      <a:pt x="919" y="347"/>
                    </a:lnTo>
                    <a:close/>
                    <a:moveTo>
                      <a:pt x="919" y="222"/>
                    </a:moveTo>
                    <a:lnTo>
                      <a:pt x="927" y="225"/>
                    </a:lnTo>
                    <a:lnTo>
                      <a:pt x="927" y="225"/>
                    </a:lnTo>
                    <a:lnTo>
                      <a:pt x="928" y="225"/>
                    </a:lnTo>
                    <a:lnTo>
                      <a:pt x="928" y="225"/>
                    </a:lnTo>
                    <a:lnTo>
                      <a:pt x="929" y="226"/>
                    </a:lnTo>
                    <a:lnTo>
                      <a:pt x="929" y="226"/>
                    </a:lnTo>
                    <a:lnTo>
                      <a:pt x="931" y="226"/>
                    </a:lnTo>
                    <a:lnTo>
                      <a:pt x="931" y="228"/>
                    </a:lnTo>
                    <a:lnTo>
                      <a:pt x="931" y="228"/>
                    </a:lnTo>
                    <a:lnTo>
                      <a:pt x="932" y="228"/>
                    </a:lnTo>
                    <a:lnTo>
                      <a:pt x="932" y="229"/>
                    </a:lnTo>
                    <a:lnTo>
                      <a:pt x="932" y="230"/>
                    </a:lnTo>
                    <a:lnTo>
                      <a:pt x="933" y="230"/>
                    </a:lnTo>
                    <a:lnTo>
                      <a:pt x="933" y="231"/>
                    </a:lnTo>
                    <a:lnTo>
                      <a:pt x="933" y="231"/>
                    </a:lnTo>
                    <a:lnTo>
                      <a:pt x="933" y="233"/>
                    </a:lnTo>
                    <a:lnTo>
                      <a:pt x="933" y="233"/>
                    </a:lnTo>
                    <a:lnTo>
                      <a:pt x="933" y="234"/>
                    </a:lnTo>
                    <a:lnTo>
                      <a:pt x="933" y="234"/>
                    </a:lnTo>
                    <a:lnTo>
                      <a:pt x="933" y="235"/>
                    </a:lnTo>
                    <a:lnTo>
                      <a:pt x="933" y="235"/>
                    </a:lnTo>
                    <a:lnTo>
                      <a:pt x="932" y="237"/>
                    </a:lnTo>
                    <a:lnTo>
                      <a:pt x="932" y="237"/>
                    </a:lnTo>
                    <a:lnTo>
                      <a:pt x="932" y="237"/>
                    </a:lnTo>
                    <a:lnTo>
                      <a:pt x="931" y="238"/>
                    </a:lnTo>
                    <a:lnTo>
                      <a:pt x="931" y="238"/>
                    </a:lnTo>
                    <a:lnTo>
                      <a:pt x="931" y="238"/>
                    </a:lnTo>
                    <a:lnTo>
                      <a:pt x="929" y="238"/>
                    </a:lnTo>
                    <a:lnTo>
                      <a:pt x="929" y="239"/>
                    </a:lnTo>
                    <a:lnTo>
                      <a:pt x="928" y="239"/>
                    </a:lnTo>
                    <a:lnTo>
                      <a:pt x="928" y="239"/>
                    </a:lnTo>
                    <a:lnTo>
                      <a:pt x="927" y="239"/>
                    </a:lnTo>
                    <a:lnTo>
                      <a:pt x="927" y="239"/>
                    </a:lnTo>
                    <a:lnTo>
                      <a:pt x="919" y="237"/>
                    </a:lnTo>
                    <a:lnTo>
                      <a:pt x="919" y="237"/>
                    </a:lnTo>
                    <a:lnTo>
                      <a:pt x="918" y="237"/>
                    </a:lnTo>
                    <a:lnTo>
                      <a:pt x="918" y="237"/>
                    </a:lnTo>
                    <a:lnTo>
                      <a:pt x="916" y="235"/>
                    </a:lnTo>
                    <a:lnTo>
                      <a:pt x="916" y="235"/>
                    </a:lnTo>
                    <a:lnTo>
                      <a:pt x="915" y="235"/>
                    </a:lnTo>
                    <a:lnTo>
                      <a:pt x="915" y="234"/>
                    </a:lnTo>
                    <a:lnTo>
                      <a:pt x="915" y="234"/>
                    </a:lnTo>
                    <a:lnTo>
                      <a:pt x="914" y="234"/>
                    </a:lnTo>
                    <a:lnTo>
                      <a:pt x="914" y="233"/>
                    </a:lnTo>
                    <a:lnTo>
                      <a:pt x="914" y="231"/>
                    </a:lnTo>
                    <a:lnTo>
                      <a:pt x="912" y="231"/>
                    </a:lnTo>
                    <a:lnTo>
                      <a:pt x="912" y="231"/>
                    </a:lnTo>
                    <a:lnTo>
                      <a:pt x="912" y="230"/>
                    </a:lnTo>
                    <a:lnTo>
                      <a:pt x="912" y="229"/>
                    </a:lnTo>
                    <a:lnTo>
                      <a:pt x="912" y="229"/>
                    </a:lnTo>
                    <a:lnTo>
                      <a:pt x="912" y="228"/>
                    </a:lnTo>
                    <a:lnTo>
                      <a:pt x="912" y="228"/>
                    </a:lnTo>
                    <a:lnTo>
                      <a:pt x="912" y="226"/>
                    </a:lnTo>
                    <a:lnTo>
                      <a:pt x="912" y="226"/>
                    </a:lnTo>
                    <a:lnTo>
                      <a:pt x="914" y="225"/>
                    </a:lnTo>
                    <a:lnTo>
                      <a:pt x="914" y="225"/>
                    </a:lnTo>
                    <a:lnTo>
                      <a:pt x="914" y="225"/>
                    </a:lnTo>
                    <a:lnTo>
                      <a:pt x="915" y="224"/>
                    </a:lnTo>
                    <a:lnTo>
                      <a:pt x="915" y="224"/>
                    </a:lnTo>
                    <a:lnTo>
                      <a:pt x="915" y="224"/>
                    </a:lnTo>
                    <a:lnTo>
                      <a:pt x="916" y="224"/>
                    </a:lnTo>
                    <a:lnTo>
                      <a:pt x="916" y="222"/>
                    </a:lnTo>
                    <a:lnTo>
                      <a:pt x="918" y="222"/>
                    </a:lnTo>
                    <a:lnTo>
                      <a:pt x="918" y="222"/>
                    </a:lnTo>
                    <a:lnTo>
                      <a:pt x="919" y="222"/>
                    </a:lnTo>
                    <a:lnTo>
                      <a:pt x="919" y="222"/>
                    </a:lnTo>
                    <a:lnTo>
                      <a:pt x="919" y="222"/>
                    </a:lnTo>
                    <a:lnTo>
                      <a:pt x="919" y="222"/>
                    </a:lnTo>
                    <a:close/>
                    <a:moveTo>
                      <a:pt x="6" y="124"/>
                    </a:moveTo>
                    <a:lnTo>
                      <a:pt x="14" y="125"/>
                    </a:lnTo>
                    <a:lnTo>
                      <a:pt x="14" y="125"/>
                    </a:lnTo>
                    <a:lnTo>
                      <a:pt x="15" y="125"/>
                    </a:lnTo>
                    <a:lnTo>
                      <a:pt x="15" y="125"/>
                    </a:lnTo>
                    <a:lnTo>
                      <a:pt x="16" y="127"/>
                    </a:lnTo>
                    <a:lnTo>
                      <a:pt x="16" y="127"/>
                    </a:lnTo>
                    <a:lnTo>
                      <a:pt x="18" y="127"/>
                    </a:lnTo>
                    <a:lnTo>
                      <a:pt x="18" y="128"/>
                    </a:lnTo>
                    <a:lnTo>
                      <a:pt x="18" y="128"/>
                    </a:lnTo>
                    <a:lnTo>
                      <a:pt x="19" y="129"/>
                    </a:lnTo>
                    <a:lnTo>
                      <a:pt x="19" y="129"/>
                    </a:lnTo>
                    <a:lnTo>
                      <a:pt x="19" y="131"/>
                    </a:lnTo>
                    <a:lnTo>
                      <a:pt x="20" y="131"/>
                    </a:lnTo>
                    <a:lnTo>
                      <a:pt x="20" y="132"/>
                    </a:lnTo>
                    <a:lnTo>
                      <a:pt x="20" y="132"/>
                    </a:lnTo>
                    <a:lnTo>
                      <a:pt x="20" y="133"/>
                    </a:lnTo>
                    <a:lnTo>
                      <a:pt x="20" y="133"/>
                    </a:lnTo>
                    <a:lnTo>
                      <a:pt x="20" y="135"/>
                    </a:lnTo>
                    <a:lnTo>
                      <a:pt x="20" y="135"/>
                    </a:lnTo>
                    <a:lnTo>
                      <a:pt x="20" y="136"/>
                    </a:lnTo>
                    <a:lnTo>
                      <a:pt x="20" y="136"/>
                    </a:lnTo>
                    <a:lnTo>
                      <a:pt x="19" y="137"/>
                    </a:lnTo>
                    <a:lnTo>
                      <a:pt x="19" y="137"/>
                    </a:lnTo>
                    <a:lnTo>
                      <a:pt x="19" y="137"/>
                    </a:lnTo>
                    <a:lnTo>
                      <a:pt x="18" y="138"/>
                    </a:lnTo>
                    <a:lnTo>
                      <a:pt x="18" y="138"/>
                    </a:lnTo>
                    <a:lnTo>
                      <a:pt x="18" y="138"/>
                    </a:lnTo>
                    <a:lnTo>
                      <a:pt x="16" y="138"/>
                    </a:lnTo>
                    <a:lnTo>
                      <a:pt x="16" y="140"/>
                    </a:lnTo>
                    <a:lnTo>
                      <a:pt x="15" y="140"/>
                    </a:lnTo>
                    <a:lnTo>
                      <a:pt x="15" y="140"/>
                    </a:lnTo>
                    <a:lnTo>
                      <a:pt x="14" y="140"/>
                    </a:lnTo>
                    <a:lnTo>
                      <a:pt x="14" y="138"/>
                    </a:lnTo>
                    <a:lnTo>
                      <a:pt x="6" y="137"/>
                    </a:lnTo>
                    <a:lnTo>
                      <a:pt x="6" y="137"/>
                    </a:lnTo>
                    <a:lnTo>
                      <a:pt x="5" y="137"/>
                    </a:lnTo>
                    <a:lnTo>
                      <a:pt x="5" y="137"/>
                    </a:lnTo>
                    <a:lnTo>
                      <a:pt x="4" y="137"/>
                    </a:lnTo>
                    <a:lnTo>
                      <a:pt x="4" y="136"/>
                    </a:lnTo>
                    <a:lnTo>
                      <a:pt x="2" y="136"/>
                    </a:lnTo>
                    <a:lnTo>
                      <a:pt x="2" y="135"/>
                    </a:lnTo>
                    <a:lnTo>
                      <a:pt x="2" y="135"/>
                    </a:lnTo>
                    <a:lnTo>
                      <a:pt x="1" y="133"/>
                    </a:lnTo>
                    <a:lnTo>
                      <a:pt x="1" y="133"/>
                    </a:lnTo>
                    <a:lnTo>
                      <a:pt x="1" y="133"/>
                    </a:lnTo>
                    <a:lnTo>
                      <a:pt x="0" y="132"/>
                    </a:lnTo>
                    <a:lnTo>
                      <a:pt x="0" y="132"/>
                    </a:lnTo>
                    <a:lnTo>
                      <a:pt x="0" y="131"/>
                    </a:lnTo>
                    <a:lnTo>
                      <a:pt x="0" y="129"/>
                    </a:lnTo>
                    <a:lnTo>
                      <a:pt x="0" y="129"/>
                    </a:lnTo>
                    <a:lnTo>
                      <a:pt x="0" y="128"/>
                    </a:lnTo>
                    <a:lnTo>
                      <a:pt x="0" y="128"/>
                    </a:lnTo>
                    <a:lnTo>
                      <a:pt x="0" y="127"/>
                    </a:lnTo>
                    <a:lnTo>
                      <a:pt x="0" y="127"/>
                    </a:lnTo>
                    <a:lnTo>
                      <a:pt x="1" y="125"/>
                    </a:lnTo>
                    <a:lnTo>
                      <a:pt x="1" y="125"/>
                    </a:lnTo>
                    <a:lnTo>
                      <a:pt x="1" y="125"/>
                    </a:lnTo>
                    <a:lnTo>
                      <a:pt x="2" y="125"/>
                    </a:lnTo>
                    <a:lnTo>
                      <a:pt x="2" y="124"/>
                    </a:lnTo>
                    <a:lnTo>
                      <a:pt x="2" y="124"/>
                    </a:lnTo>
                    <a:lnTo>
                      <a:pt x="4" y="124"/>
                    </a:lnTo>
                    <a:lnTo>
                      <a:pt x="4" y="124"/>
                    </a:lnTo>
                    <a:lnTo>
                      <a:pt x="5" y="124"/>
                    </a:lnTo>
                    <a:lnTo>
                      <a:pt x="5" y="124"/>
                    </a:lnTo>
                    <a:lnTo>
                      <a:pt x="6" y="124"/>
                    </a:lnTo>
                    <a:lnTo>
                      <a:pt x="6" y="124"/>
                    </a:lnTo>
                    <a:lnTo>
                      <a:pt x="6" y="124"/>
                    </a:lnTo>
                    <a:lnTo>
                      <a:pt x="6" y="1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zh-CN" altLang="en-US" sz="1100" kern="0">
                  <a:solidFill>
                    <a:srgbClr val="008ED3"/>
                  </a:solidFill>
                  <a:ea typeface="微软雅黑" pitchFamily="34" charset="-122"/>
                </a:endParaRPr>
              </a:p>
            </p:txBody>
          </p:sp>
        </p:grpSp>
        <p:grpSp>
          <p:nvGrpSpPr>
            <p:cNvPr id="5" name="组合 297">
              <a:extLst>
                <a:ext uri="{FF2B5EF4-FFF2-40B4-BE49-F238E27FC236}">
                  <a16:creationId xmlns:a16="http://schemas.microsoft.com/office/drawing/2014/main" id="{0A3F2A73-215A-4F25-B2F6-0148B12BAA9F}"/>
                </a:ext>
              </a:extLst>
            </p:cNvPr>
            <p:cNvGrpSpPr/>
            <p:nvPr/>
          </p:nvGrpSpPr>
          <p:grpSpPr>
            <a:xfrm>
              <a:off x="1946082" y="3806346"/>
              <a:ext cx="1171575" cy="379413"/>
              <a:chOff x="2681288" y="1384300"/>
              <a:chExt cx="1171575" cy="379413"/>
            </a:xfrm>
          </p:grpSpPr>
          <p:sp>
            <p:nvSpPr>
              <p:cNvPr id="150" name="Freeform 22">
                <a:extLst>
                  <a:ext uri="{FF2B5EF4-FFF2-40B4-BE49-F238E27FC236}">
                    <a16:creationId xmlns:a16="http://schemas.microsoft.com/office/drawing/2014/main" id="{DE2D2449-1FE9-4901-A3AA-0450C6693F37}"/>
                  </a:ext>
                </a:extLst>
              </p:cNvPr>
              <p:cNvSpPr>
                <a:spLocks noEditPoints="1"/>
              </p:cNvSpPr>
              <p:nvPr/>
            </p:nvSpPr>
            <p:spPr bwMode="auto">
              <a:xfrm>
                <a:off x="2681288" y="1384300"/>
                <a:ext cx="1171575" cy="379413"/>
              </a:xfrm>
              <a:custGeom>
                <a:avLst/>
                <a:gdLst/>
                <a:ahLst/>
                <a:cxnLst>
                  <a:cxn ang="0">
                    <a:pos x="936" y="479"/>
                  </a:cxn>
                  <a:cxn ang="0">
                    <a:pos x="940" y="480"/>
                  </a:cxn>
                  <a:cxn ang="0">
                    <a:pos x="943" y="480"/>
                  </a:cxn>
                  <a:cxn ang="0">
                    <a:pos x="944" y="480"/>
                  </a:cxn>
                  <a:cxn ang="0">
                    <a:pos x="945" y="479"/>
                  </a:cxn>
                  <a:cxn ang="0">
                    <a:pos x="947" y="475"/>
                  </a:cxn>
                  <a:cxn ang="0">
                    <a:pos x="947" y="463"/>
                  </a:cxn>
                  <a:cxn ang="0">
                    <a:pos x="947" y="445"/>
                  </a:cxn>
                  <a:cxn ang="0">
                    <a:pos x="947" y="414"/>
                  </a:cxn>
                  <a:cxn ang="0">
                    <a:pos x="947" y="382"/>
                  </a:cxn>
                  <a:cxn ang="0">
                    <a:pos x="947" y="353"/>
                  </a:cxn>
                  <a:cxn ang="0">
                    <a:pos x="947" y="336"/>
                  </a:cxn>
                  <a:cxn ang="0">
                    <a:pos x="947" y="334"/>
                  </a:cxn>
                  <a:cxn ang="0">
                    <a:pos x="947" y="331"/>
                  </a:cxn>
                  <a:cxn ang="0">
                    <a:pos x="944" y="327"/>
                  </a:cxn>
                  <a:cxn ang="0">
                    <a:pos x="943" y="325"/>
                  </a:cxn>
                  <a:cxn ang="0">
                    <a:pos x="940" y="324"/>
                  </a:cxn>
                  <a:cxn ang="0">
                    <a:pos x="938" y="322"/>
                  </a:cxn>
                  <a:cxn ang="0">
                    <a:pos x="934" y="322"/>
                  </a:cxn>
                  <a:cxn ang="0">
                    <a:pos x="919" y="318"/>
                  </a:cxn>
                  <a:cxn ang="0">
                    <a:pos x="913" y="317"/>
                  </a:cxn>
                  <a:cxn ang="0">
                    <a:pos x="913" y="317"/>
                  </a:cxn>
                  <a:cxn ang="0">
                    <a:pos x="34" y="101"/>
                  </a:cxn>
                  <a:cxn ang="0">
                    <a:pos x="8" y="93"/>
                  </a:cxn>
                  <a:cxn ang="0">
                    <a:pos x="4" y="93"/>
                  </a:cxn>
                  <a:cxn ang="0">
                    <a:pos x="3" y="93"/>
                  </a:cxn>
                  <a:cxn ang="0">
                    <a:pos x="1" y="95"/>
                  </a:cxn>
                  <a:cxn ang="0">
                    <a:pos x="1" y="96"/>
                  </a:cxn>
                  <a:cxn ang="0">
                    <a:pos x="0" y="99"/>
                  </a:cxn>
                  <a:cxn ang="0">
                    <a:pos x="0" y="110"/>
                  </a:cxn>
                  <a:cxn ang="0">
                    <a:pos x="0" y="128"/>
                  </a:cxn>
                  <a:cxn ang="0">
                    <a:pos x="0" y="159"/>
                  </a:cxn>
                  <a:cxn ang="0">
                    <a:pos x="0" y="192"/>
                  </a:cxn>
                  <a:cxn ang="0">
                    <a:pos x="0" y="221"/>
                  </a:cxn>
                  <a:cxn ang="0">
                    <a:pos x="0" y="237"/>
                  </a:cxn>
                  <a:cxn ang="0">
                    <a:pos x="0" y="240"/>
                  </a:cxn>
                  <a:cxn ang="0">
                    <a:pos x="0" y="242"/>
                  </a:cxn>
                  <a:cxn ang="0">
                    <a:pos x="3" y="247"/>
                  </a:cxn>
                  <a:cxn ang="0">
                    <a:pos x="4" y="249"/>
                  </a:cxn>
                  <a:cxn ang="0">
                    <a:pos x="7" y="250"/>
                  </a:cxn>
                  <a:cxn ang="0">
                    <a:pos x="9" y="251"/>
                  </a:cxn>
                  <a:cxn ang="0">
                    <a:pos x="13" y="252"/>
                  </a:cxn>
                  <a:cxn ang="0">
                    <a:pos x="27" y="255"/>
                  </a:cxn>
                  <a:cxn ang="0">
                    <a:pos x="34" y="256"/>
                  </a:cxn>
                  <a:cxn ang="0">
                    <a:pos x="34" y="256"/>
                  </a:cxn>
                  <a:cxn ang="0">
                    <a:pos x="608" y="0"/>
                  </a:cxn>
                  <a:cxn ang="0">
                    <a:pos x="56" y="95"/>
                  </a:cxn>
                  <a:cxn ang="0">
                    <a:pos x="1477" y="174"/>
                  </a:cxn>
                  <a:cxn ang="0">
                    <a:pos x="958" y="333"/>
                  </a:cxn>
                  <a:cxn ang="0">
                    <a:pos x="958" y="327"/>
                  </a:cxn>
                  <a:cxn ang="0">
                    <a:pos x="957" y="322"/>
                  </a:cxn>
                  <a:cxn ang="0">
                    <a:pos x="956" y="320"/>
                  </a:cxn>
                  <a:cxn ang="0">
                    <a:pos x="953" y="318"/>
                  </a:cxn>
                  <a:cxn ang="0">
                    <a:pos x="950" y="316"/>
                  </a:cxn>
                  <a:cxn ang="0">
                    <a:pos x="947" y="315"/>
                  </a:cxn>
                  <a:cxn ang="0">
                    <a:pos x="943" y="313"/>
                  </a:cxn>
                  <a:cxn ang="0">
                    <a:pos x="938" y="312"/>
                  </a:cxn>
                  <a:cxn ang="0">
                    <a:pos x="932" y="311"/>
                  </a:cxn>
                  <a:cxn ang="0">
                    <a:pos x="927" y="311"/>
                  </a:cxn>
                  <a:cxn ang="0">
                    <a:pos x="1477" y="174"/>
                  </a:cxn>
                  <a:cxn ang="0">
                    <a:pos x="45" y="103"/>
                  </a:cxn>
                  <a:cxn ang="0">
                    <a:pos x="901" y="468"/>
                  </a:cxn>
                </a:cxnLst>
                <a:rect l="0" t="0" r="r" b="b"/>
                <a:pathLst>
                  <a:path w="1477" h="480">
                    <a:moveTo>
                      <a:pt x="913" y="317"/>
                    </a:moveTo>
                    <a:lnTo>
                      <a:pt x="913" y="472"/>
                    </a:lnTo>
                    <a:lnTo>
                      <a:pt x="936" y="479"/>
                    </a:lnTo>
                    <a:lnTo>
                      <a:pt x="938" y="480"/>
                    </a:lnTo>
                    <a:lnTo>
                      <a:pt x="939" y="480"/>
                    </a:lnTo>
                    <a:lnTo>
                      <a:pt x="940" y="480"/>
                    </a:lnTo>
                    <a:lnTo>
                      <a:pt x="941" y="480"/>
                    </a:lnTo>
                    <a:lnTo>
                      <a:pt x="943" y="480"/>
                    </a:lnTo>
                    <a:lnTo>
                      <a:pt x="943" y="480"/>
                    </a:lnTo>
                    <a:lnTo>
                      <a:pt x="944" y="480"/>
                    </a:lnTo>
                    <a:lnTo>
                      <a:pt x="944" y="480"/>
                    </a:lnTo>
                    <a:lnTo>
                      <a:pt x="944" y="480"/>
                    </a:lnTo>
                    <a:lnTo>
                      <a:pt x="944" y="479"/>
                    </a:lnTo>
                    <a:lnTo>
                      <a:pt x="945" y="479"/>
                    </a:lnTo>
                    <a:lnTo>
                      <a:pt x="945" y="479"/>
                    </a:lnTo>
                    <a:lnTo>
                      <a:pt x="945" y="477"/>
                    </a:lnTo>
                    <a:lnTo>
                      <a:pt x="947" y="476"/>
                    </a:lnTo>
                    <a:lnTo>
                      <a:pt x="947" y="475"/>
                    </a:lnTo>
                    <a:lnTo>
                      <a:pt x="947" y="473"/>
                    </a:lnTo>
                    <a:lnTo>
                      <a:pt x="947" y="468"/>
                    </a:lnTo>
                    <a:lnTo>
                      <a:pt x="947" y="463"/>
                    </a:lnTo>
                    <a:lnTo>
                      <a:pt x="947" y="459"/>
                    </a:lnTo>
                    <a:lnTo>
                      <a:pt x="947" y="453"/>
                    </a:lnTo>
                    <a:lnTo>
                      <a:pt x="947" y="445"/>
                    </a:lnTo>
                    <a:lnTo>
                      <a:pt x="947" y="436"/>
                    </a:lnTo>
                    <a:lnTo>
                      <a:pt x="947" y="426"/>
                    </a:lnTo>
                    <a:lnTo>
                      <a:pt x="947" y="414"/>
                    </a:lnTo>
                    <a:lnTo>
                      <a:pt x="947" y="404"/>
                    </a:lnTo>
                    <a:lnTo>
                      <a:pt x="947" y="392"/>
                    </a:lnTo>
                    <a:lnTo>
                      <a:pt x="947" y="382"/>
                    </a:lnTo>
                    <a:lnTo>
                      <a:pt x="947" y="371"/>
                    </a:lnTo>
                    <a:lnTo>
                      <a:pt x="947" y="361"/>
                    </a:lnTo>
                    <a:lnTo>
                      <a:pt x="947" y="353"/>
                    </a:lnTo>
                    <a:lnTo>
                      <a:pt x="947" y="346"/>
                    </a:lnTo>
                    <a:lnTo>
                      <a:pt x="947" y="340"/>
                    </a:lnTo>
                    <a:lnTo>
                      <a:pt x="947" y="336"/>
                    </a:lnTo>
                    <a:lnTo>
                      <a:pt x="947" y="336"/>
                    </a:lnTo>
                    <a:lnTo>
                      <a:pt x="947" y="335"/>
                    </a:lnTo>
                    <a:lnTo>
                      <a:pt x="947" y="334"/>
                    </a:lnTo>
                    <a:lnTo>
                      <a:pt x="947" y="333"/>
                    </a:lnTo>
                    <a:lnTo>
                      <a:pt x="947" y="333"/>
                    </a:lnTo>
                    <a:lnTo>
                      <a:pt x="947" y="331"/>
                    </a:lnTo>
                    <a:lnTo>
                      <a:pt x="945" y="330"/>
                    </a:lnTo>
                    <a:lnTo>
                      <a:pt x="945" y="329"/>
                    </a:lnTo>
                    <a:lnTo>
                      <a:pt x="944" y="327"/>
                    </a:lnTo>
                    <a:lnTo>
                      <a:pt x="944" y="326"/>
                    </a:lnTo>
                    <a:lnTo>
                      <a:pt x="943" y="326"/>
                    </a:lnTo>
                    <a:lnTo>
                      <a:pt x="943" y="325"/>
                    </a:lnTo>
                    <a:lnTo>
                      <a:pt x="941" y="325"/>
                    </a:lnTo>
                    <a:lnTo>
                      <a:pt x="941" y="325"/>
                    </a:lnTo>
                    <a:lnTo>
                      <a:pt x="940" y="324"/>
                    </a:lnTo>
                    <a:lnTo>
                      <a:pt x="939" y="324"/>
                    </a:lnTo>
                    <a:lnTo>
                      <a:pt x="938" y="324"/>
                    </a:lnTo>
                    <a:lnTo>
                      <a:pt x="938" y="322"/>
                    </a:lnTo>
                    <a:lnTo>
                      <a:pt x="936" y="322"/>
                    </a:lnTo>
                    <a:lnTo>
                      <a:pt x="935" y="322"/>
                    </a:lnTo>
                    <a:lnTo>
                      <a:pt x="934" y="322"/>
                    </a:lnTo>
                    <a:lnTo>
                      <a:pt x="927" y="321"/>
                    </a:lnTo>
                    <a:lnTo>
                      <a:pt x="922" y="320"/>
                    </a:lnTo>
                    <a:lnTo>
                      <a:pt x="919" y="318"/>
                    </a:lnTo>
                    <a:lnTo>
                      <a:pt x="917" y="318"/>
                    </a:lnTo>
                    <a:lnTo>
                      <a:pt x="914" y="318"/>
                    </a:lnTo>
                    <a:lnTo>
                      <a:pt x="913" y="317"/>
                    </a:lnTo>
                    <a:lnTo>
                      <a:pt x="913" y="317"/>
                    </a:lnTo>
                    <a:lnTo>
                      <a:pt x="913" y="317"/>
                    </a:lnTo>
                    <a:lnTo>
                      <a:pt x="913" y="317"/>
                    </a:lnTo>
                    <a:lnTo>
                      <a:pt x="913" y="317"/>
                    </a:lnTo>
                    <a:close/>
                    <a:moveTo>
                      <a:pt x="34" y="256"/>
                    </a:moveTo>
                    <a:lnTo>
                      <a:pt x="34" y="101"/>
                    </a:lnTo>
                    <a:lnTo>
                      <a:pt x="11" y="95"/>
                    </a:lnTo>
                    <a:lnTo>
                      <a:pt x="9" y="95"/>
                    </a:lnTo>
                    <a:lnTo>
                      <a:pt x="8" y="93"/>
                    </a:lnTo>
                    <a:lnTo>
                      <a:pt x="7" y="93"/>
                    </a:lnTo>
                    <a:lnTo>
                      <a:pt x="5" y="93"/>
                    </a:lnTo>
                    <a:lnTo>
                      <a:pt x="4" y="93"/>
                    </a:lnTo>
                    <a:lnTo>
                      <a:pt x="4" y="93"/>
                    </a:lnTo>
                    <a:lnTo>
                      <a:pt x="4" y="93"/>
                    </a:lnTo>
                    <a:lnTo>
                      <a:pt x="3" y="93"/>
                    </a:lnTo>
                    <a:lnTo>
                      <a:pt x="3" y="95"/>
                    </a:lnTo>
                    <a:lnTo>
                      <a:pt x="3" y="95"/>
                    </a:lnTo>
                    <a:lnTo>
                      <a:pt x="1" y="95"/>
                    </a:lnTo>
                    <a:lnTo>
                      <a:pt x="1" y="95"/>
                    </a:lnTo>
                    <a:lnTo>
                      <a:pt x="1" y="96"/>
                    </a:lnTo>
                    <a:lnTo>
                      <a:pt x="1" y="96"/>
                    </a:lnTo>
                    <a:lnTo>
                      <a:pt x="1" y="97"/>
                    </a:lnTo>
                    <a:lnTo>
                      <a:pt x="0" y="97"/>
                    </a:lnTo>
                    <a:lnTo>
                      <a:pt x="0" y="99"/>
                    </a:lnTo>
                    <a:lnTo>
                      <a:pt x="0" y="101"/>
                    </a:lnTo>
                    <a:lnTo>
                      <a:pt x="0" y="105"/>
                    </a:lnTo>
                    <a:lnTo>
                      <a:pt x="0" y="110"/>
                    </a:lnTo>
                    <a:lnTo>
                      <a:pt x="0" y="114"/>
                    </a:lnTo>
                    <a:lnTo>
                      <a:pt x="0" y="121"/>
                    </a:lnTo>
                    <a:lnTo>
                      <a:pt x="0" y="128"/>
                    </a:lnTo>
                    <a:lnTo>
                      <a:pt x="0" y="139"/>
                    </a:lnTo>
                    <a:lnTo>
                      <a:pt x="0" y="149"/>
                    </a:lnTo>
                    <a:lnTo>
                      <a:pt x="0" y="159"/>
                    </a:lnTo>
                    <a:lnTo>
                      <a:pt x="0" y="170"/>
                    </a:lnTo>
                    <a:lnTo>
                      <a:pt x="0" y="181"/>
                    </a:lnTo>
                    <a:lnTo>
                      <a:pt x="0" y="192"/>
                    </a:lnTo>
                    <a:lnTo>
                      <a:pt x="0" y="202"/>
                    </a:lnTo>
                    <a:lnTo>
                      <a:pt x="0" y="212"/>
                    </a:lnTo>
                    <a:lnTo>
                      <a:pt x="0" y="221"/>
                    </a:lnTo>
                    <a:lnTo>
                      <a:pt x="0" y="228"/>
                    </a:lnTo>
                    <a:lnTo>
                      <a:pt x="0" y="233"/>
                    </a:lnTo>
                    <a:lnTo>
                      <a:pt x="0" y="237"/>
                    </a:lnTo>
                    <a:lnTo>
                      <a:pt x="0" y="238"/>
                    </a:lnTo>
                    <a:lnTo>
                      <a:pt x="0" y="238"/>
                    </a:lnTo>
                    <a:lnTo>
                      <a:pt x="0" y="240"/>
                    </a:lnTo>
                    <a:lnTo>
                      <a:pt x="0" y="241"/>
                    </a:lnTo>
                    <a:lnTo>
                      <a:pt x="0" y="242"/>
                    </a:lnTo>
                    <a:lnTo>
                      <a:pt x="0" y="242"/>
                    </a:lnTo>
                    <a:lnTo>
                      <a:pt x="1" y="243"/>
                    </a:lnTo>
                    <a:lnTo>
                      <a:pt x="1" y="246"/>
                    </a:lnTo>
                    <a:lnTo>
                      <a:pt x="3" y="247"/>
                    </a:lnTo>
                    <a:lnTo>
                      <a:pt x="3" y="247"/>
                    </a:lnTo>
                    <a:lnTo>
                      <a:pt x="4" y="247"/>
                    </a:lnTo>
                    <a:lnTo>
                      <a:pt x="4" y="249"/>
                    </a:lnTo>
                    <a:lnTo>
                      <a:pt x="5" y="249"/>
                    </a:lnTo>
                    <a:lnTo>
                      <a:pt x="5" y="250"/>
                    </a:lnTo>
                    <a:lnTo>
                      <a:pt x="7" y="250"/>
                    </a:lnTo>
                    <a:lnTo>
                      <a:pt x="8" y="251"/>
                    </a:lnTo>
                    <a:lnTo>
                      <a:pt x="9" y="251"/>
                    </a:lnTo>
                    <a:lnTo>
                      <a:pt x="9" y="251"/>
                    </a:lnTo>
                    <a:lnTo>
                      <a:pt x="11" y="251"/>
                    </a:lnTo>
                    <a:lnTo>
                      <a:pt x="12" y="252"/>
                    </a:lnTo>
                    <a:lnTo>
                      <a:pt x="13" y="252"/>
                    </a:lnTo>
                    <a:lnTo>
                      <a:pt x="20" y="254"/>
                    </a:lnTo>
                    <a:lnTo>
                      <a:pt x="25" y="254"/>
                    </a:lnTo>
                    <a:lnTo>
                      <a:pt x="27" y="255"/>
                    </a:lnTo>
                    <a:lnTo>
                      <a:pt x="31" y="255"/>
                    </a:lnTo>
                    <a:lnTo>
                      <a:pt x="33" y="256"/>
                    </a:lnTo>
                    <a:lnTo>
                      <a:pt x="34" y="256"/>
                    </a:lnTo>
                    <a:lnTo>
                      <a:pt x="34" y="256"/>
                    </a:lnTo>
                    <a:lnTo>
                      <a:pt x="34" y="256"/>
                    </a:lnTo>
                    <a:lnTo>
                      <a:pt x="34" y="256"/>
                    </a:lnTo>
                    <a:lnTo>
                      <a:pt x="34" y="256"/>
                    </a:lnTo>
                    <a:close/>
                    <a:moveTo>
                      <a:pt x="56" y="95"/>
                    </a:moveTo>
                    <a:lnTo>
                      <a:pt x="608" y="0"/>
                    </a:lnTo>
                    <a:lnTo>
                      <a:pt x="1465" y="166"/>
                    </a:lnTo>
                    <a:lnTo>
                      <a:pt x="905" y="305"/>
                    </a:lnTo>
                    <a:lnTo>
                      <a:pt x="56" y="95"/>
                    </a:lnTo>
                    <a:lnTo>
                      <a:pt x="56" y="95"/>
                    </a:lnTo>
                    <a:lnTo>
                      <a:pt x="56" y="95"/>
                    </a:lnTo>
                    <a:close/>
                    <a:moveTo>
                      <a:pt x="1477" y="174"/>
                    </a:moveTo>
                    <a:lnTo>
                      <a:pt x="1477" y="325"/>
                    </a:lnTo>
                    <a:lnTo>
                      <a:pt x="958" y="457"/>
                    </a:lnTo>
                    <a:lnTo>
                      <a:pt x="958" y="333"/>
                    </a:lnTo>
                    <a:lnTo>
                      <a:pt x="958" y="331"/>
                    </a:lnTo>
                    <a:lnTo>
                      <a:pt x="958" y="329"/>
                    </a:lnTo>
                    <a:lnTo>
                      <a:pt x="958" y="327"/>
                    </a:lnTo>
                    <a:lnTo>
                      <a:pt x="958" y="326"/>
                    </a:lnTo>
                    <a:lnTo>
                      <a:pt x="957" y="324"/>
                    </a:lnTo>
                    <a:lnTo>
                      <a:pt x="957" y="322"/>
                    </a:lnTo>
                    <a:lnTo>
                      <a:pt x="957" y="322"/>
                    </a:lnTo>
                    <a:lnTo>
                      <a:pt x="956" y="321"/>
                    </a:lnTo>
                    <a:lnTo>
                      <a:pt x="956" y="320"/>
                    </a:lnTo>
                    <a:lnTo>
                      <a:pt x="954" y="320"/>
                    </a:lnTo>
                    <a:lnTo>
                      <a:pt x="954" y="318"/>
                    </a:lnTo>
                    <a:lnTo>
                      <a:pt x="953" y="318"/>
                    </a:lnTo>
                    <a:lnTo>
                      <a:pt x="953" y="317"/>
                    </a:lnTo>
                    <a:lnTo>
                      <a:pt x="952" y="317"/>
                    </a:lnTo>
                    <a:lnTo>
                      <a:pt x="950" y="316"/>
                    </a:lnTo>
                    <a:lnTo>
                      <a:pt x="949" y="316"/>
                    </a:lnTo>
                    <a:lnTo>
                      <a:pt x="948" y="315"/>
                    </a:lnTo>
                    <a:lnTo>
                      <a:pt x="947" y="315"/>
                    </a:lnTo>
                    <a:lnTo>
                      <a:pt x="947" y="315"/>
                    </a:lnTo>
                    <a:lnTo>
                      <a:pt x="944" y="315"/>
                    </a:lnTo>
                    <a:lnTo>
                      <a:pt x="943" y="313"/>
                    </a:lnTo>
                    <a:lnTo>
                      <a:pt x="941" y="313"/>
                    </a:lnTo>
                    <a:lnTo>
                      <a:pt x="939" y="313"/>
                    </a:lnTo>
                    <a:lnTo>
                      <a:pt x="938" y="312"/>
                    </a:lnTo>
                    <a:lnTo>
                      <a:pt x="936" y="312"/>
                    </a:lnTo>
                    <a:lnTo>
                      <a:pt x="934" y="312"/>
                    </a:lnTo>
                    <a:lnTo>
                      <a:pt x="932" y="311"/>
                    </a:lnTo>
                    <a:lnTo>
                      <a:pt x="930" y="311"/>
                    </a:lnTo>
                    <a:lnTo>
                      <a:pt x="928" y="311"/>
                    </a:lnTo>
                    <a:lnTo>
                      <a:pt x="927" y="311"/>
                    </a:lnTo>
                    <a:lnTo>
                      <a:pt x="1477" y="174"/>
                    </a:lnTo>
                    <a:lnTo>
                      <a:pt x="1477" y="174"/>
                    </a:lnTo>
                    <a:lnTo>
                      <a:pt x="1477" y="174"/>
                    </a:lnTo>
                    <a:close/>
                    <a:moveTo>
                      <a:pt x="901" y="468"/>
                    </a:moveTo>
                    <a:lnTo>
                      <a:pt x="43" y="262"/>
                    </a:lnTo>
                    <a:lnTo>
                      <a:pt x="45" y="103"/>
                    </a:lnTo>
                    <a:lnTo>
                      <a:pt x="901" y="315"/>
                    </a:lnTo>
                    <a:lnTo>
                      <a:pt x="901" y="468"/>
                    </a:lnTo>
                    <a:lnTo>
                      <a:pt x="901" y="468"/>
                    </a:lnTo>
                    <a:lnTo>
                      <a:pt x="901" y="468"/>
                    </a:lnTo>
                    <a:close/>
                  </a:path>
                </a:pathLst>
              </a:custGeom>
              <a:solidFill>
                <a:srgbClr val="4266A1"/>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zh-CN" altLang="en-US" sz="1100" kern="0">
                  <a:solidFill>
                    <a:srgbClr val="008ED3"/>
                  </a:solidFill>
                  <a:ea typeface="微软雅黑" pitchFamily="34" charset="-122"/>
                </a:endParaRPr>
              </a:p>
            </p:txBody>
          </p:sp>
          <p:sp>
            <p:nvSpPr>
              <p:cNvPr id="151" name="Freeform 23">
                <a:extLst>
                  <a:ext uri="{FF2B5EF4-FFF2-40B4-BE49-F238E27FC236}">
                    <a16:creationId xmlns:a16="http://schemas.microsoft.com/office/drawing/2014/main" id="{162E5F05-8E35-453D-87D3-DC0D20460F67}"/>
                  </a:ext>
                </a:extLst>
              </p:cNvPr>
              <p:cNvSpPr>
                <a:spLocks noEditPoints="1"/>
              </p:cNvSpPr>
              <p:nvPr/>
            </p:nvSpPr>
            <p:spPr bwMode="auto">
              <a:xfrm>
                <a:off x="2686050" y="1466850"/>
                <a:ext cx="741363" cy="287338"/>
              </a:xfrm>
              <a:custGeom>
                <a:avLst/>
                <a:gdLst/>
                <a:ahLst/>
                <a:cxnLst>
                  <a:cxn ang="0">
                    <a:pos x="16" y="3"/>
                  </a:cxn>
                  <a:cxn ang="0">
                    <a:pos x="20" y="7"/>
                  </a:cxn>
                  <a:cxn ang="0">
                    <a:pos x="20" y="12"/>
                  </a:cxn>
                  <a:cxn ang="0">
                    <a:pos x="18" y="16"/>
                  </a:cxn>
                  <a:cxn ang="0">
                    <a:pos x="6" y="14"/>
                  </a:cxn>
                  <a:cxn ang="0">
                    <a:pos x="2" y="12"/>
                  </a:cxn>
                  <a:cxn ang="0">
                    <a:pos x="0" y="7"/>
                  </a:cxn>
                  <a:cxn ang="0">
                    <a:pos x="1" y="3"/>
                  </a:cxn>
                  <a:cxn ang="0">
                    <a:pos x="4" y="0"/>
                  </a:cxn>
                  <a:cxn ang="0">
                    <a:pos x="836" y="220"/>
                  </a:cxn>
                  <a:cxn ang="0">
                    <a:pos x="876" y="268"/>
                  </a:cxn>
                  <a:cxn ang="0">
                    <a:pos x="876" y="312"/>
                  </a:cxn>
                  <a:cxn ang="0">
                    <a:pos x="836" y="301"/>
                  </a:cxn>
                  <a:cxn ang="0">
                    <a:pos x="836" y="257"/>
                  </a:cxn>
                  <a:cxn ang="0">
                    <a:pos x="836" y="220"/>
                  </a:cxn>
                  <a:cxn ang="0">
                    <a:pos x="195" y="105"/>
                  </a:cxn>
                  <a:cxn ang="0">
                    <a:pos x="195" y="132"/>
                  </a:cxn>
                  <a:cxn ang="0">
                    <a:pos x="195" y="159"/>
                  </a:cxn>
                  <a:cxn ang="0">
                    <a:pos x="550" y="246"/>
                  </a:cxn>
                  <a:cxn ang="0">
                    <a:pos x="550" y="219"/>
                  </a:cxn>
                  <a:cxn ang="0">
                    <a:pos x="550" y="191"/>
                  </a:cxn>
                  <a:cxn ang="0">
                    <a:pos x="550" y="163"/>
                  </a:cxn>
                  <a:cxn ang="0">
                    <a:pos x="821" y="313"/>
                  </a:cxn>
                  <a:cxn ang="0">
                    <a:pos x="821" y="286"/>
                  </a:cxn>
                  <a:cxn ang="0">
                    <a:pos x="821" y="259"/>
                  </a:cxn>
                  <a:cxn ang="0">
                    <a:pos x="821" y="231"/>
                  </a:cxn>
                  <a:cxn ang="0">
                    <a:pos x="929" y="349"/>
                  </a:cxn>
                  <a:cxn ang="0">
                    <a:pos x="932" y="353"/>
                  </a:cxn>
                  <a:cxn ang="0">
                    <a:pos x="933" y="358"/>
                  </a:cxn>
                  <a:cxn ang="0">
                    <a:pos x="931" y="362"/>
                  </a:cxn>
                  <a:cxn ang="0">
                    <a:pos x="927" y="362"/>
                  </a:cxn>
                  <a:cxn ang="0">
                    <a:pos x="915" y="358"/>
                  </a:cxn>
                  <a:cxn ang="0">
                    <a:pos x="912" y="354"/>
                  </a:cxn>
                  <a:cxn ang="0">
                    <a:pos x="912" y="350"/>
                  </a:cxn>
                  <a:cxn ang="0">
                    <a:pos x="916" y="347"/>
                  </a:cxn>
                  <a:cxn ang="0">
                    <a:pos x="919" y="347"/>
                  </a:cxn>
                  <a:cxn ang="0">
                    <a:pos x="929" y="226"/>
                  </a:cxn>
                  <a:cxn ang="0">
                    <a:pos x="933" y="230"/>
                  </a:cxn>
                  <a:cxn ang="0">
                    <a:pos x="933" y="235"/>
                  </a:cxn>
                  <a:cxn ang="0">
                    <a:pos x="931" y="238"/>
                  </a:cxn>
                  <a:cxn ang="0">
                    <a:pos x="919" y="237"/>
                  </a:cxn>
                  <a:cxn ang="0">
                    <a:pos x="915" y="234"/>
                  </a:cxn>
                  <a:cxn ang="0">
                    <a:pos x="912" y="230"/>
                  </a:cxn>
                  <a:cxn ang="0">
                    <a:pos x="914" y="225"/>
                  </a:cxn>
                  <a:cxn ang="0">
                    <a:pos x="916" y="222"/>
                  </a:cxn>
                  <a:cxn ang="0">
                    <a:pos x="6" y="124"/>
                  </a:cxn>
                  <a:cxn ang="0">
                    <a:pos x="18" y="127"/>
                  </a:cxn>
                  <a:cxn ang="0">
                    <a:pos x="20" y="132"/>
                  </a:cxn>
                  <a:cxn ang="0">
                    <a:pos x="20" y="136"/>
                  </a:cxn>
                  <a:cxn ang="0">
                    <a:pos x="16" y="138"/>
                  </a:cxn>
                  <a:cxn ang="0">
                    <a:pos x="6" y="137"/>
                  </a:cxn>
                  <a:cxn ang="0">
                    <a:pos x="2" y="135"/>
                  </a:cxn>
                  <a:cxn ang="0">
                    <a:pos x="0" y="129"/>
                  </a:cxn>
                  <a:cxn ang="0">
                    <a:pos x="1" y="125"/>
                  </a:cxn>
                  <a:cxn ang="0">
                    <a:pos x="5" y="124"/>
                  </a:cxn>
                </a:cxnLst>
                <a:rect l="0" t="0" r="r" b="b"/>
                <a:pathLst>
                  <a:path w="933" h="362">
                    <a:moveTo>
                      <a:pt x="6" y="0"/>
                    </a:moveTo>
                    <a:lnTo>
                      <a:pt x="14" y="1"/>
                    </a:lnTo>
                    <a:lnTo>
                      <a:pt x="14" y="1"/>
                    </a:lnTo>
                    <a:lnTo>
                      <a:pt x="15" y="1"/>
                    </a:lnTo>
                    <a:lnTo>
                      <a:pt x="15" y="3"/>
                    </a:lnTo>
                    <a:lnTo>
                      <a:pt x="16" y="3"/>
                    </a:lnTo>
                    <a:lnTo>
                      <a:pt x="16" y="3"/>
                    </a:lnTo>
                    <a:lnTo>
                      <a:pt x="18" y="4"/>
                    </a:lnTo>
                    <a:lnTo>
                      <a:pt x="18" y="4"/>
                    </a:lnTo>
                    <a:lnTo>
                      <a:pt x="18" y="5"/>
                    </a:lnTo>
                    <a:lnTo>
                      <a:pt x="19" y="5"/>
                    </a:lnTo>
                    <a:lnTo>
                      <a:pt x="19" y="7"/>
                    </a:lnTo>
                    <a:lnTo>
                      <a:pt x="19" y="7"/>
                    </a:lnTo>
                    <a:lnTo>
                      <a:pt x="20" y="7"/>
                    </a:lnTo>
                    <a:lnTo>
                      <a:pt x="20" y="8"/>
                    </a:lnTo>
                    <a:lnTo>
                      <a:pt x="20" y="9"/>
                    </a:lnTo>
                    <a:lnTo>
                      <a:pt x="20" y="9"/>
                    </a:lnTo>
                    <a:lnTo>
                      <a:pt x="20" y="10"/>
                    </a:lnTo>
                    <a:lnTo>
                      <a:pt x="20" y="10"/>
                    </a:lnTo>
                    <a:lnTo>
                      <a:pt x="20" y="12"/>
                    </a:lnTo>
                    <a:lnTo>
                      <a:pt x="20" y="12"/>
                    </a:lnTo>
                    <a:lnTo>
                      <a:pt x="20" y="13"/>
                    </a:lnTo>
                    <a:lnTo>
                      <a:pt x="19" y="13"/>
                    </a:lnTo>
                    <a:lnTo>
                      <a:pt x="19" y="14"/>
                    </a:lnTo>
                    <a:lnTo>
                      <a:pt x="19" y="14"/>
                    </a:lnTo>
                    <a:lnTo>
                      <a:pt x="18" y="14"/>
                    </a:lnTo>
                    <a:lnTo>
                      <a:pt x="18" y="14"/>
                    </a:lnTo>
                    <a:lnTo>
                      <a:pt x="18" y="16"/>
                    </a:lnTo>
                    <a:lnTo>
                      <a:pt x="16" y="16"/>
                    </a:lnTo>
                    <a:lnTo>
                      <a:pt x="16" y="16"/>
                    </a:lnTo>
                    <a:lnTo>
                      <a:pt x="15" y="16"/>
                    </a:lnTo>
                    <a:lnTo>
                      <a:pt x="15" y="16"/>
                    </a:lnTo>
                    <a:lnTo>
                      <a:pt x="14" y="16"/>
                    </a:lnTo>
                    <a:lnTo>
                      <a:pt x="14" y="16"/>
                    </a:lnTo>
                    <a:lnTo>
                      <a:pt x="6" y="14"/>
                    </a:lnTo>
                    <a:lnTo>
                      <a:pt x="6" y="14"/>
                    </a:lnTo>
                    <a:lnTo>
                      <a:pt x="5" y="13"/>
                    </a:lnTo>
                    <a:lnTo>
                      <a:pt x="5" y="13"/>
                    </a:lnTo>
                    <a:lnTo>
                      <a:pt x="4" y="13"/>
                    </a:lnTo>
                    <a:lnTo>
                      <a:pt x="4" y="13"/>
                    </a:lnTo>
                    <a:lnTo>
                      <a:pt x="2" y="12"/>
                    </a:lnTo>
                    <a:lnTo>
                      <a:pt x="2" y="12"/>
                    </a:lnTo>
                    <a:lnTo>
                      <a:pt x="2" y="10"/>
                    </a:lnTo>
                    <a:lnTo>
                      <a:pt x="1" y="10"/>
                    </a:lnTo>
                    <a:lnTo>
                      <a:pt x="1" y="10"/>
                    </a:lnTo>
                    <a:lnTo>
                      <a:pt x="1" y="9"/>
                    </a:lnTo>
                    <a:lnTo>
                      <a:pt x="0" y="8"/>
                    </a:lnTo>
                    <a:lnTo>
                      <a:pt x="0" y="8"/>
                    </a:lnTo>
                    <a:lnTo>
                      <a:pt x="0" y="7"/>
                    </a:lnTo>
                    <a:lnTo>
                      <a:pt x="0" y="7"/>
                    </a:lnTo>
                    <a:lnTo>
                      <a:pt x="0" y="5"/>
                    </a:lnTo>
                    <a:lnTo>
                      <a:pt x="0" y="5"/>
                    </a:lnTo>
                    <a:lnTo>
                      <a:pt x="0" y="4"/>
                    </a:lnTo>
                    <a:lnTo>
                      <a:pt x="0" y="4"/>
                    </a:lnTo>
                    <a:lnTo>
                      <a:pt x="0" y="3"/>
                    </a:lnTo>
                    <a:lnTo>
                      <a:pt x="1" y="3"/>
                    </a:lnTo>
                    <a:lnTo>
                      <a:pt x="1" y="1"/>
                    </a:lnTo>
                    <a:lnTo>
                      <a:pt x="1" y="1"/>
                    </a:lnTo>
                    <a:lnTo>
                      <a:pt x="2" y="1"/>
                    </a:lnTo>
                    <a:lnTo>
                      <a:pt x="2" y="0"/>
                    </a:lnTo>
                    <a:lnTo>
                      <a:pt x="2" y="0"/>
                    </a:lnTo>
                    <a:lnTo>
                      <a:pt x="4" y="0"/>
                    </a:lnTo>
                    <a:lnTo>
                      <a:pt x="4" y="0"/>
                    </a:lnTo>
                    <a:lnTo>
                      <a:pt x="5" y="0"/>
                    </a:lnTo>
                    <a:lnTo>
                      <a:pt x="5" y="0"/>
                    </a:lnTo>
                    <a:lnTo>
                      <a:pt x="6" y="0"/>
                    </a:lnTo>
                    <a:lnTo>
                      <a:pt x="6" y="0"/>
                    </a:lnTo>
                    <a:lnTo>
                      <a:pt x="6" y="0"/>
                    </a:lnTo>
                    <a:lnTo>
                      <a:pt x="6" y="0"/>
                    </a:lnTo>
                    <a:close/>
                    <a:moveTo>
                      <a:pt x="836" y="220"/>
                    </a:moveTo>
                    <a:lnTo>
                      <a:pt x="876" y="230"/>
                    </a:lnTo>
                    <a:lnTo>
                      <a:pt x="876" y="237"/>
                    </a:lnTo>
                    <a:lnTo>
                      <a:pt x="876" y="243"/>
                    </a:lnTo>
                    <a:lnTo>
                      <a:pt x="876" y="248"/>
                    </a:lnTo>
                    <a:lnTo>
                      <a:pt x="876" y="255"/>
                    </a:lnTo>
                    <a:lnTo>
                      <a:pt x="876" y="261"/>
                    </a:lnTo>
                    <a:lnTo>
                      <a:pt x="876" y="268"/>
                    </a:lnTo>
                    <a:lnTo>
                      <a:pt x="876" y="274"/>
                    </a:lnTo>
                    <a:lnTo>
                      <a:pt x="876" y="281"/>
                    </a:lnTo>
                    <a:lnTo>
                      <a:pt x="876" y="287"/>
                    </a:lnTo>
                    <a:lnTo>
                      <a:pt x="876" y="292"/>
                    </a:lnTo>
                    <a:lnTo>
                      <a:pt x="876" y="299"/>
                    </a:lnTo>
                    <a:lnTo>
                      <a:pt x="876" y="305"/>
                    </a:lnTo>
                    <a:lnTo>
                      <a:pt x="876" y="312"/>
                    </a:lnTo>
                    <a:lnTo>
                      <a:pt x="876" y="318"/>
                    </a:lnTo>
                    <a:lnTo>
                      <a:pt x="876" y="325"/>
                    </a:lnTo>
                    <a:lnTo>
                      <a:pt x="876" y="330"/>
                    </a:lnTo>
                    <a:lnTo>
                      <a:pt x="836" y="321"/>
                    </a:lnTo>
                    <a:lnTo>
                      <a:pt x="836" y="314"/>
                    </a:lnTo>
                    <a:lnTo>
                      <a:pt x="836" y="308"/>
                    </a:lnTo>
                    <a:lnTo>
                      <a:pt x="836" y="301"/>
                    </a:lnTo>
                    <a:lnTo>
                      <a:pt x="836" y="295"/>
                    </a:lnTo>
                    <a:lnTo>
                      <a:pt x="836" y="290"/>
                    </a:lnTo>
                    <a:lnTo>
                      <a:pt x="836" y="283"/>
                    </a:lnTo>
                    <a:lnTo>
                      <a:pt x="836" y="277"/>
                    </a:lnTo>
                    <a:lnTo>
                      <a:pt x="836" y="270"/>
                    </a:lnTo>
                    <a:lnTo>
                      <a:pt x="836" y="264"/>
                    </a:lnTo>
                    <a:lnTo>
                      <a:pt x="836" y="257"/>
                    </a:lnTo>
                    <a:lnTo>
                      <a:pt x="836" y="252"/>
                    </a:lnTo>
                    <a:lnTo>
                      <a:pt x="836" y="246"/>
                    </a:lnTo>
                    <a:lnTo>
                      <a:pt x="836" y="239"/>
                    </a:lnTo>
                    <a:lnTo>
                      <a:pt x="836" y="233"/>
                    </a:lnTo>
                    <a:lnTo>
                      <a:pt x="836" y="226"/>
                    </a:lnTo>
                    <a:lnTo>
                      <a:pt x="836" y="220"/>
                    </a:lnTo>
                    <a:lnTo>
                      <a:pt x="836" y="220"/>
                    </a:lnTo>
                    <a:lnTo>
                      <a:pt x="836" y="220"/>
                    </a:lnTo>
                    <a:close/>
                    <a:moveTo>
                      <a:pt x="195" y="105"/>
                    </a:moveTo>
                    <a:lnTo>
                      <a:pt x="55" y="71"/>
                    </a:lnTo>
                    <a:lnTo>
                      <a:pt x="55" y="23"/>
                    </a:lnTo>
                    <a:lnTo>
                      <a:pt x="195" y="58"/>
                    </a:lnTo>
                    <a:lnTo>
                      <a:pt x="195" y="105"/>
                    </a:lnTo>
                    <a:lnTo>
                      <a:pt x="195" y="105"/>
                    </a:lnTo>
                    <a:lnTo>
                      <a:pt x="195" y="105"/>
                    </a:lnTo>
                    <a:close/>
                    <a:moveTo>
                      <a:pt x="195" y="132"/>
                    </a:moveTo>
                    <a:lnTo>
                      <a:pt x="55" y="98"/>
                    </a:lnTo>
                    <a:lnTo>
                      <a:pt x="55" y="82"/>
                    </a:lnTo>
                    <a:lnTo>
                      <a:pt x="195" y="116"/>
                    </a:lnTo>
                    <a:lnTo>
                      <a:pt x="195" y="132"/>
                    </a:lnTo>
                    <a:lnTo>
                      <a:pt x="195" y="132"/>
                    </a:lnTo>
                    <a:lnTo>
                      <a:pt x="195" y="132"/>
                    </a:lnTo>
                    <a:close/>
                    <a:moveTo>
                      <a:pt x="195" y="159"/>
                    </a:moveTo>
                    <a:lnTo>
                      <a:pt x="55" y="125"/>
                    </a:lnTo>
                    <a:lnTo>
                      <a:pt x="55" y="107"/>
                    </a:lnTo>
                    <a:lnTo>
                      <a:pt x="195" y="142"/>
                    </a:lnTo>
                    <a:lnTo>
                      <a:pt x="195" y="159"/>
                    </a:lnTo>
                    <a:lnTo>
                      <a:pt x="195" y="159"/>
                    </a:lnTo>
                    <a:lnTo>
                      <a:pt x="195" y="159"/>
                    </a:lnTo>
                    <a:close/>
                    <a:moveTo>
                      <a:pt x="550" y="246"/>
                    </a:moveTo>
                    <a:lnTo>
                      <a:pt x="218" y="164"/>
                    </a:lnTo>
                    <a:lnTo>
                      <a:pt x="218" y="147"/>
                    </a:lnTo>
                    <a:lnTo>
                      <a:pt x="550" y="230"/>
                    </a:lnTo>
                    <a:lnTo>
                      <a:pt x="550" y="246"/>
                    </a:lnTo>
                    <a:lnTo>
                      <a:pt x="550" y="246"/>
                    </a:lnTo>
                    <a:lnTo>
                      <a:pt x="550" y="246"/>
                    </a:lnTo>
                    <a:close/>
                    <a:moveTo>
                      <a:pt x="550" y="219"/>
                    </a:moveTo>
                    <a:lnTo>
                      <a:pt x="218" y="137"/>
                    </a:lnTo>
                    <a:lnTo>
                      <a:pt x="218" y="120"/>
                    </a:lnTo>
                    <a:lnTo>
                      <a:pt x="550" y="203"/>
                    </a:lnTo>
                    <a:lnTo>
                      <a:pt x="550" y="219"/>
                    </a:lnTo>
                    <a:lnTo>
                      <a:pt x="550" y="219"/>
                    </a:lnTo>
                    <a:lnTo>
                      <a:pt x="550" y="219"/>
                    </a:lnTo>
                    <a:close/>
                    <a:moveTo>
                      <a:pt x="550" y="191"/>
                    </a:moveTo>
                    <a:lnTo>
                      <a:pt x="218" y="109"/>
                    </a:lnTo>
                    <a:lnTo>
                      <a:pt x="218" y="92"/>
                    </a:lnTo>
                    <a:lnTo>
                      <a:pt x="550" y="176"/>
                    </a:lnTo>
                    <a:lnTo>
                      <a:pt x="550" y="191"/>
                    </a:lnTo>
                    <a:lnTo>
                      <a:pt x="550" y="191"/>
                    </a:lnTo>
                    <a:lnTo>
                      <a:pt x="550" y="191"/>
                    </a:lnTo>
                    <a:close/>
                    <a:moveTo>
                      <a:pt x="550" y="163"/>
                    </a:moveTo>
                    <a:lnTo>
                      <a:pt x="218" y="83"/>
                    </a:lnTo>
                    <a:lnTo>
                      <a:pt x="218" y="66"/>
                    </a:lnTo>
                    <a:lnTo>
                      <a:pt x="550" y="149"/>
                    </a:lnTo>
                    <a:lnTo>
                      <a:pt x="550" y="163"/>
                    </a:lnTo>
                    <a:lnTo>
                      <a:pt x="550" y="163"/>
                    </a:lnTo>
                    <a:lnTo>
                      <a:pt x="550" y="163"/>
                    </a:lnTo>
                    <a:close/>
                    <a:moveTo>
                      <a:pt x="821" y="313"/>
                    </a:moveTo>
                    <a:lnTo>
                      <a:pt x="570" y="252"/>
                    </a:lnTo>
                    <a:lnTo>
                      <a:pt x="570" y="235"/>
                    </a:lnTo>
                    <a:lnTo>
                      <a:pt x="821" y="297"/>
                    </a:lnTo>
                    <a:lnTo>
                      <a:pt x="821" y="313"/>
                    </a:lnTo>
                    <a:lnTo>
                      <a:pt x="821" y="313"/>
                    </a:lnTo>
                    <a:lnTo>
                      <a:pt x="821" y="313"/>
                    </a:lnTo>
                    <a:close/>
                    <a:moveTo>
                      <a:pt x="821" y="286"/>
                    </a:moveTo>
                    <a:lnTo>
                      <a:pt x="570" y="225"/>
                    </a:lnTo>
                    <a:lnTo>
                      <a:pt x="570" y="208"/>
                    </a:lnTo>
                    <a:lnTo>
                      <a:pt x="821" y="270"/>
                    </a:lnTo>
                    <a:lnTo>
                      <a:pt x="821" y="286"/>
                    </a:lnTo>
                    <a:lnTo>
                      <a:pt x="821" y="286"/>
                    </a:lnTo>
                    <a:lnTo>
                      <a:pt x="821" y="286"/>
                    </a:lnTo>
                    <a:close/>
                    <a:moveTo>
                      <a:pt x="821" y="259"/>
                    </a:moveTo>
                    <a:lnTo>
                      <a:pt x="570" y="198"/>
                    </a:lnTo>
                    <a:lnTo>
                      <a:pt x="570" y="181"/>
                    </a:lnTo>
                    <a:lnTo>
                      <a:pt x="821" y="243"/>
                    </a:lnTo>
                    <a:lnTo>
                      <a:pt x="821" y="259"/>
                    </a:lnTo>
                    <a:lnTo>
                      <a:pt x="821" y="259"/>
                    </a:lnTo>
                    <a:lnTo>
                      <a:pt x="821" y="259"/>
                    </a:lnTo>
                    <a:close/>
                    <a:moveTo>
                      <a:pt x="821" y="231"/>
                    </a:moveTo>
                    <a:lnTo>
                      <a:pt x="570" y="171"/>
                    </a:lnTo>
                    <a:lnTo>
                      <a:pt x="570" y="154"/>
                    </a:lnTo>
                    <a:lnTo>
                      <a:pt x="821" y="216"/>
                    </a:lnTo>
                    <a:lnTo>
                      <a:pt x="821" y="231"/>
                    </a:lnTo>
                    <a:lnTo>
                      <a:pt x="821" y="231"/>
                    </a:lnTo>
                    <a:lnTo>
                      <a:pt x="821" y="231"/>
                    </a:lnTo>
                    <a:close/>
                    <a:moveTo>
                      <a:pt x="919" y="347"/>
                    </a:moveTo>
                    <a:lnTo>
                      <a:pt x="927" y="348"/>
                    </a:lnTo>
                    <a:lnTo>
                      <a:pt x="927" y="349"/>
                    </a:lnTo>
                    <a:lnTo>
                      <a:pt x="928" y="349"/>
                    </a:lnTo>
                    <a:lnTo>
                      <a:pt x="928" y="349"/>
                    </a:lnTo>
                    <a:lnTo>
                      <a:pt x="929" y="349"/>
                    </a:lnTo>
                    <a:lnTo>
                      <a:pt x="929" y="350"/>
                    </a:lnTo>
                    <a:lnTo>
                      <a:pt x="931" y="350"/>
                    </a:lnTo>
                    <a:lnTo>
                      <a:pt x="931" y="350"/>
                    </a:lnTo>
                    <a:lnTo>
                      <a:pt x="931" y="352"/>
                    </a:lnTo>
                    <a:lnTo>
                      <a:pt x="932" y="352"/>
                    </a:lnTo>
                    <a:lnTo>
                      <a:pt x="932" y="353"/>
                    </a:lnTo>
                    <a:lnTo>
                      <a:pt x="932" y="353"/>
                    </a:lnTo>
                    <a:lnTo>
                      <a:pt x="933" y="354"/>
                    </a:lnTo>
                    <a:lnTo>
                      <a:pt x="933" y="354"/>
                    </a:lnTo>
                    <a:lnTo>
                      <a:pt x="933" y="356"/>
                    </a:lnTo>
                    <a:lnTo>
                      <a:pt x="933" y="356"/>
                    </a:lnTo>
                    <a:lnTo>
                      <a:pt x="933" y="357"/>
                    </a:lnTo>
                    <a:lnTo>
                      <a:pt x="933" y="358"/>
                    </a:lnTo>
                    <a:lnTo>
                      <a:pt x="933" y="358"/>
                    </a:lnTo>
                    <a:lnTo>
                      <a:pt x="933" y="358"/>
                    </a:lnTo>
                    <a:lnTo>
                      <a:pt x="933" y="359"/>
                    </a:lnTo>
                    <a:lnTo>
                      <a:pt x="932" y="359"/>
                    </a:lnTo>
                    <a:lnTo>
                      <a:pt x="932" y="361"/>
                    </a:lnTo>
                    <a:lnTo>
                      <a:pt x="932" y="361"/>
                    </a:lnTo>
                    <a:lnTo>
                      <a:pt x="931" y="361"/>
                    </a:lnTo>
                    <a:lnTo>
                      <a:pt x="931" y="362"/>
                    </a:lnTo>
                    <a:lnTo>
                      <a:pt x="931" y="362"/>
                    </a:lnTo>
                    <a:lnTo>
                      <a:pt x="929" y="362"/>
                    </a:lnTo>
                    <a:lnTo>
                      <a:pt x="929" y="362"/>
                    </a:lnTo>
                    <a:lnTo>
                      <a:pt x="928" y="362"/>
                    </a:lnTo>
                    <a:lnTo>
                      <a:pt x="928" y="362"/>
                    </a:lnTo>
                    <a:lnTo>
                      <a:pt x="927" y="362"/>
                    </a:lnTo>
                    <a:lnTo>
                      <a:pt x="927" y="362"/>
                    </a:lnTo>
                    <a:lnTo>
                      <a:pt x="919" y="361"/>
                    </a:lnTo>
                    <a:lnTo>
                      <a:pt x="919" y="361"/>
                    </a:lnTo>
                    <a:lnTo>
                      <a:pt x="918" y="361"/>
                    </a:lnTo>
                    <a:lnTo>
                      <a:pt x="918" y="359"/>
                    </a:lnTo>
                    <a:lnTo>
                      <a:pt x="916" y="359"/>
                    </a:lnTo>
                    <a:lnTo>
                      <a:pt x="916" y="359"/>
                    </a:lnTo>
                    <a:lnTo>
                      <a:pt x="915" y="358"/>
                    </a:lnTo>
                    <a:lnTo>
                      <a:pt x="915" y="358"/>
                    </a:lnTo>
                    <a:lnTo>
                      <a:pt x="915" y="358"/>
                    </a:lnTo>
                    <a:lnTo>
                      <a:pt x="914" y="357"/>
                    </a:lnTo>
                    <a:lnTo>
                      <a:pt x="914" y="357"/>
                    </a:lnTo>
                    <a:lnTo>
                      <a:pt x="914" y="356"/>
                    </a:lnTo>
                    <a:lnTo>
                      <a:pt x="912" y="356"/>
                    </a:lnTo>
                    <a:lnTo>
                      <a:pt x="912" y="354"/>
                    </a:lnTo>
                    <a:lnTo>
                      <a:pt x="912" y="354"/>
                    </a:lnTo>
                    <a:lnTo>
                      <a:pt x="912" y="353"/>
                    </a:lnTo>
                    <a:lnTo>
                      <a:pt x="912" y="353"/>
                    </a:lnTo>
                    <a:lnTo>
                      <a:pt x="912" y="352"/>
                    </a:lnTo>
                    <a:lnTo>
                      <a:pt x="912" y="350"/>
                    </a:lnTo>
                    <a:lnTo>
                      <a:pt x="912" y="350"/>
                    </a:lnTo>
                    <a:lnTo>
                      <a:pt x="912" y="350"/>
                    </a:lnTo>
                    <a:lnTo>
                      <a:pt x="914" y="349"/>
                    </a:lnTo>
                    <a:lnTo>
                      <a:pt x="914" y="349"/>
                    </a:lnTo>
                    <a:lnTo>
                      <a:pt x="914" y="348"/>
                    </a:lnTo>
                    <a:lnTo>
                      <a:pt x="915" y="348"/>
                    </a:lnTo>
                    <a:lnTo>
                      <a:pt x="915" y="348"/>
                    </a:lnTo>
                    <a:lnTo>
                      <a:pt x="915" y="348"/>
                    </a:lnTo>
                    <a:lnTo>
                      <a:pt x="916" y="347"/>
                    </a:lnTo>
                    <a:lnTo>
                      <a:pt x="916" y="347"/>
                    </a:lnTo>
                    <a:lnTo>
                      <a:pt x="918" y="347"/>
                    </a:lnTo>
                    <a:lnTo>
                      <a:pt x="918" y="347"/>
                    </a:lnTo>
                    <a:lnTo>
                      <a:pt x="919" y="347"/>
                    </a:lnTo>
                    <a:lnTo>
                      <a:pt x="919" y="347"/>
                    </a:lnTo>
                    <a:lnTo>
                      <a:pt x="919" y="347"/>
                    </a:lnTo>
                    <a:lnTo>
                      <a:pt x="919" y="347"/>
                    </a:lnTo>
                    <a:close/>
                    <a:moveTo>
                      <a:pt x="919" y="222"/>
                    </a:moveTo>
                    <a:lnTo>
                      <a:pt x="927" y="225"/>
                    </a:lnTo>
                    <a:lnTo>
                      <a:pt x="927" y="225"/>
                    </a:lnTo>
                    <a:lnTo>
                      <a:pt x="928" y="225"/>
                    </a:lnTo>
                    <a:lnTo>
                      <a:pt x="928" y="225"/>
                    </a:lnTo>
                    <a:lnTo>
                      <a:pt x="929" y="226"/>
                    </a:lnTo>
                    <a:lnTo>
                      <a:pt x="929" y="226"/>
                    </a:lnTo>
                    <a:lnTo>
                      <a:pt x="931" y="226"/>
                    </a:lnTo>
                    <a:lnTo>
                      <a:pt x="931" y="228"/>
                    </a:lnTo>
                    <a:lnTo>
                      <a:pt x="931" y="228"/>
                    </a:lnTo>
                    <a:lnTo>
                      <a:pt x="932" y="228"/>
                    </a:lnTo>
                    <a:lnTo>
                      <a:pt x="932" y="229"/>
                    </a:lnTo>
                    <a:lnTo>
                      <a:pt x="932" y="230"/>
                    </a:lnTo>
                    <a:lnTo>
                      <a:pt x="933" y="230"/>
                    </a:lnTo>
                    <a:lnTo>
                      <a:pt x="933" y="231"/>
                    </a:lnTo>
                    <a:lnTo>
                      <a:pt x="933" y="231"/>
                    </a:lnTo>
                    <a:lnTo>
                      <a:pt x="933" y="233"/>
                    </a:lnTo>
                    <a:lnTo>
                      <a:pt x="933" y="233"/>
                    </a:lnTo>
                    <a:lnTo>
                      <a:pt x="933" y="234"/>
                    </a:lnTo>
                    <a:lnTo>
                      <a:pt x="933" y="234"/>
                    </a:lnTo>
                    <a:lnTo>
                      <a:pt x="933" y="235"/>
                    </a:lnTo>
                    <a:lnTo>
                      <a:pt x="933" y="235"/>
                    </a:lnTo>
                    <a:lnTo>
                      <a:pt x="932" y="237"/>
                    </a:lnTo>
                    <a:lnTo>
                      <a:pt x="932" y="237"/>
                    </a:lnTo>
                    <a:lnTo>
                      <a:pt x="932" y="237"/>
                    </a:lnTo>
                    <a:lnTo>
                      <a:pt x="931" y="238"/>
                    </a:lnTo>
                    <a:lnTo>
                      <a:pt x="931" y="238"/>
                    </a:lnTo>
                    <a:lnTo>
                      <a:pt x="931" y="238"/>
                    </a:lnTo>
                    <a:lnTo>
                      <a:pt x="929" y="238"/>
                    </a:lnTo>
                    <a:lnTo>
                      <a:pt x="929" y="239"/>
                    </a:lnTo>
                    <a:lnTo>
                      <a:pt x="928" y="239"/>
                    </a:lnTo>
                    <a:lnTo>
                      <a:pt x="928" y="239"/>
                    </a:lnTo>
                    <a:lnTo>
                      <a:pt x="927" y="239"/>
                    </a:lnTo>
                    <a:lnTo>
                      <a:pt x="927" y="239"/>
                    </a:lnTo>
                    <a:lnTo>
                      <a:pt x="919" y="237"/>
                    </a:lnTo>
                    <a:lnTo>
                      <a:pt x="919" y="237"/>
                    </a:lnTo>
                    <a:lnTo>
                      <a:pt x="918" y="237"/>
                    </a:lnTo>
                    <a:lnTo>
                      <a:pt x="918" y="237"/>
                    </a:lnTo>
                    <a:lnTo>
                      <a:pt x="916" y="235"/>
                    </a:lnTo>
                    <a:lnTo>
                      <a:pt x="916" y="235"/>
                    </a:lnTo>
                    <a:lnTo>
                      <a:pt x="915" y="235"/>
                    </a:lnTo>
                    <a:lnTo>
                      <a:pt x="915" y="234"/>
                    </a:lnTo>
                    <a:lnTo>
                      <a:pt x="915" y="234"/>
                    </a:lnTo>
                    <a:lnTo>
                      <a:pt x="914" y="234"/>
                    </a:lnTo>
                    <a:lnTo>
                      <a:pt x="914" y="233"/>
                    </a:lnTo>
                    <a:lnTo>
                      <a:pt x="914" y="231"/>
                    </a:lnTo>
                    <a:lnTo>
                      <a:pt x="912" y="231"/>
                    </a:lnTo>
                    <a:lnTo>
                      <a:pt x="912" y="231"/>
                    </a:lnTo>
                    <a:lnTo>
                      <a:pt x="912" y="230"/>
                    </a:lnTo>
                    <a:lnTo>
                      <a:pt x="912" y="229"/>
                    </a:lnTo>
                    <a:lnTo>
                      <a:pt x="912" y="229"/>
                    </a:lnTo>
                    <a:lnTo>
                      <a:pt x="912" y="228"/>
                    </a:lnTo>
                    <a:lnTo>
                      <a:pt x="912" y="228"/>
                    </a:lnTo>
                    <a:lnTo>
                      <a:pt x="912" y="226"/>
                    </a:lnTo>
                    <a:lnTo>
                      <a:pt x="912" y="226"/>
                    </a:lnTo>
                    <a:lnTo>
                      <a:pt x="914" y="225"/>
                    </a:lnTo>
                    <a:lnTo>
                      <a:pt x="914" y="225"/>
                    </a:lnTo>
                    <a:lnTo>
                      <a:pt x="914" y="225"/>
                    </a:lnTo>
                    <a:lnTo>
                      <a:pt x="915" y="224"/>
                    </a:lnTo>
                    <a:lnTo>
                      <a:pt x="915" y="224"/>
                    </a:lnTo>
                    <a:lnTo>
                      <a:pt x="915" y="224"/>
                    </a:lnTo>
                    <a:lnTo>
                      <a:pt x="916" y="224"/>
                    </a:lnTo>
                    <a:lnTo>
                      <a:pt x="916" y="222"/>
                    </a:lnTo>
                    <a:lnTo>
                      <a:pt x="918" y="222"/>
                    </a:lnTo>
                    <a:lnTo>
                      <a:pt x="918" y="222"/>
                    </a:lnTo>
                    <a:lnTo>
                      <a:pt x="919" y="222"/>
                    </a:lnTo>
                    <a:lnTo>
                      <a:pt x="919" y="222"/>
                    </a:lnTo>
                    <a:lnTo>
                      <a:pt x="919" y="222"/>
                    </a:lnTo>
                    <a:lnTo>
                      <a:pt x="919" y="222"/>
                    </a:lnTo>
                    <a:close/>
                    <a:moveTo>
                      <a:pt x="6" y="124"/>
                    </a:moveTo>
                    <a:lnTo>
                      <a:pt x="14" y="125"/>
                    </a:lnTo>
                    <a:lnTo>
                      <a:pt x="14" y="125"/>
                    </a:lnTo>
                    <a:lnTo>
                      <a:pt x="15" y="125"/>
                    </a:lnTo>
                    <a:lnTo>
                      <a:pt x="15" y="125"/>
                    </a:lnTo>
                    <a:lnTo>
                      <a:pt x="16" y="127"/>
                    </a:lnTo>
                    <a:lnTo>
                      <a:pt x="16" y="127"/>
                    </a:lnTo>
                    <a:lnTo>
                      <a:pt x="18" y="127"/>
                    </a:lnTo>
                    <a:lnTo>
                      <a:pt x="18" y="128"/>
                    </a:lnTo>
                    <a:lnTo>
                      <a:pt x="18" y="128"/>
                    </a:lnTo>
                    <a:lnTo>
                      <a:pt x="19" y="129"/>
                    </a:lnTo>
                    <a:lnTo>
                      <a:pt x="19" y="129"/>
                    </a:lnTo>
                    <a:lnTo>
                      <a:pt x="19" y="131"/>
                    </a:lnTo>
                    <a:lnTo>
                      <a:pt x="20" y="131"/>
                    </a:lnTo>
                    <a:lnTo>
                      <a:pt x="20" y="132"/>
                    </a:lnTo>
                    <a:lnTo>
                      <a:pt x="20" y="132"/>
                    </a:lnTo>
                    <a:lnTo>
                      <a:pt x="20" y="133"/>
                    </a:lnTo>
                    <a:lnTo>
                      <a:pt x="20" y="133"/>
                    </a:lnTo>
                    <a:lnTo>
                      <a:pt x="20" y="135"/>
                    </a:lnTo>
                    <a:lnTo>
                      <a:pt x="20" y="135"/>
                    </a:lnTo>
                    <a:lnTo>
                      <a:pt x="20" y="136"/>
                    </a:lnTo>
                    <a:lnTo>
                      <a:pt x="20" y="136"/>
                    </a:lnTo>
                    <a:lnTo>
                      <a:pt x="19" y="137"/>
                    </a:lnTo>
                    <a:lnTo>
                      <a:pt x="19" y="137"/>
                    </a:lnTo>
                    <a:lnTo>
                      <a:pt x="19" y="137"/>
                    </a:lnTo>
                    <a:lnTo>
                      <a:pt x="18" y="138"/>
                    </a:lnTo>
                    <a:lnTo>
                      <a:pt x="18" y="138"/>
                    </a:lnTo>
                    <a:lnTo>
                      <a:pt x="18" y="138"/>
                    </a:lnTo>
                    <a:lnTo>
                      <a:pt x="16" y="138"/>
                    </a:lnTo>
                    <a:lnTo>
                      <a:pt x="16" y="140"/>
                    </a:lnTo>
                    <a:lnTo>
                      <a:pt x="15" y="140"/>
                    </a:lnTo>
                    <a:lnTo>
                      <a:pt x="15" y="140"/>
                    </a:lnTo>
                    <a:lnTo>
                      <a:pt x="14" y="140"/>
                    </a:lnTo>
                    <a:lnTo>
                      <a:pt x="14" y="138"/>
                    </a:lnTo>
                    <a:lnTo>
                      <a:pt x="6" y="137"/>
                    </a:lnTo>
                    <a:lnTo>
                      <a:pt x="6" y="137"/>
                    </a:lnTo>
                    <a:lnTo>
                      <a:pt x="5" y="137"/>
                    </a:lnTo>
                    <a:lnTo>
                      <a:pt x="5" y="137"/>
                    </a:lnTo>
                    <a:lnTo>
                      <a:pt x="4" y="137"/>
                    </a:lnTo>
                    <a:lnTo>
                      <a:pt x="4" y="136"/>
                    </a:lnTo>
                    <a:lnTo>
                      <a:pt x="2" y="136"/>
                    </a:lnTo>
                    <a:lnTo>
                      <a:pt x="2" y="135"/>
                    </a:lnTo>
                    <a:lnTo>
                      <a:pt x="2" y="135"/>
                    </a:lnTo>
                    <a:lnTo>
                      <a:pt x="1" y="133"/>
                    </a:lnTo>
                    <a:lnTo>
                      <a:pt x="1" y="133"/>
                    </a:lnTo>
                    <a:lnTo>
                      <a:pt x="1" y="133"/>
                    </a:lnTo>
                    <a:lnTo>
                      <a:pt x="0" y="132"/>
                    </a:lnTo>
                    <a:lnTo>
                      <a:pt x="0" y="132"/>
                    </a:lnTo>
                    <a:lnTo>
                      <a:pt x="0" y="131"/>
                    </a:lnTo>
                    <a:lnTo>
                      <a:pt x="0" y="129"/>
                    </a:lnTo>
                    <a:lnTo>
                      <a:pt x="0" y="129"/>
                    </a:lnTo>
                    <a:lnTo>
                      <a:pt x="0" y="128"/>
                    </a:lnTo>
                    <a:lnTo>
                      <a:pt x="0" y="128"/>
                    </a:lnTo>
                    <a:lnTo>
                      <a:pt x="0" y="127"/>
                    </a:lnTo>
                    <a:lnTo>
                      <a:pt x="0" y="127"/>
                    </a:lnTo>
                    <a:lnTo>
                      <a:pt x="1" y="125"/>
                    </a:lnTo>
                    <a:lnTo>
                      <a:pt x="1" y="125"/>
                    </a:lnTo>
                    <a:lnTo>
                      <a:pt x="1" y="125"/>
                    </a:lnTo>
                    <a:lnTo>
                      <a:pt x="2" y="125"/>
                    </a:lnTo>
                    <a:lnTo>
                      <a:pt x="2" y="124"/>
                    </a:lnTo>
                    <a:lnTo>
                      <a:pt x="2" y="124"/>
                    </a:lnTo>
                    <a:lnTo>
                      <a:pt x="4" y="124"/>
                    </a:lnTo>
                    <a:lnTo>
                      <a:pt x="4" y="124"/>
                    </a:lnTo>
                    <a:lnTo>
                      <a:pt x="5" y="124"/>
                    </a:lnTo>
                    <a:lnTo>
                      <a:pt x="5" y="124"/>
                    </a:lnTo>
                    <a:lnTo>
                      <a:pt x="6" y="124"/>
                    </a:lnTo>
                    <a:lnTo>
                      <a:pt x="6" y="124"/>
                    </a:lnTo>
                    <a:lnTo>
                      <a:pt x="6" y="124"/>
                    </a:lnTo>
                    <a:lnTo>
                      <a:pt x="6" y="1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zh-CN" altLang="en-US" sz="1100" kern="0">
                  <a:solidFill>
                    <a:srgbClr val="008ED3"/>
                  </a:solidFill>
                  <a:ea typeface="微软雅黑" pitchFamily="34" charset="-122"/>
                </a:endParaRPr>
              </a:p>
            </p:txBody>
          </p:sp>
        </p:grpSp>
        <p:grpSp>
          <p:nvGrpSpPr>
            <p:cNvPr id="6" name="组合 300">
              <a:extLst>
                <a:ext uri="{FF2B5EF4-FFF2-40B4-BE49-F238E27FC236}">
                  <a16:creationId xmlns:a16="http://schemas.microsoft.com/office/drawing/2014/main" id="{8CF489E4-D0A1-4B0A-BBEB-C2B47CEDA5AD}"/>
                </a:ext>
              </a:extLst>
            </p:cNvPr>
            <p:cNvGrpSpPr/>
            <p:nvPr/>
          </p:nvGrpSpPr>
          <p:grpSpPr>
            <a:xfrm>
              <a:off x="1946082" y="3667361"/>
              <a:ext cx="1171575" cy="379413"/>
              <a:chOff x="2681288" y="1384300"/>
              <a:chExt cx="1171575" cy="379413"/>
            </a:xfrm>
          </p:grpSpPr>
          <p:sp>
            <p:nvSpPr>
              <p:cNvPr id="148" name="Freeform 22">
                <a:extLst>
                  <a:ext uri="{FF2B5EF4-FFF2-40B4-BE49-F238E27FC236}">
                    <a16:creationId xmlns:a16="http://schemas.microsoft.com/office/drawing/2014/main" id="{4CF8F6C6-BFF6-4FC2-AC89-7E4378E513F2}"/>
                  </a:ext>
                </a:extLst>
              </p:cNvPr>
              <p:cNvSpPr>
                <a:spLocks noEditPoints="1"/>
              </p:cNvSpPr>
              <p:nvPr/>
            </p:nvSpPr>
            <p:spPr bwMode="auto">
              <a:xfrm>
                <a:off x="2681288" y="1384300"/>
                <a:ext cx="1171575" cy="379413"/>
              </a:xfrm>
              <a:custGeom>
                <a:avLst/>
                <a:gdLst/>
                <a:ahLst/>
                <a:cxnLst>
                  <a:cxn ang="0">
                    <a:pos x="936" y="479"/>
                  </a:cxn>
                  <a:cxn ang="0">
                    <a:pos x="940" y="480"/>
                  </a:cxn>
                  <a:cxn ang="0">
                    <a:pos x="943" y="480"/>
                  </a:cxn>
                  <a:cxn ang="0">
                    <a:pos x="944" y="480"/>
                  </a:cxn>
                  <a:cxn ang="0">
                    <a:pos x="945" y="479"/>
                  </a:cxn>
                  <a:cxn ang="0">
                    <a:pos x="947" y="475"/>
                  </a:cxn>
                  <a:cxn ang="0">
                    <a:pos x="947" y="463"/>
                  </a:cxn>
                  <a:cxn ang="0">
                    <a:pos x="947" y="445"/>
                  </a:cxn>
                  <a:cxn ang="0">
                    <a:pos x="947" y="414"/>
                  </a:cxn>
                  <a:cxn ang="0">
                    <a:pos x="947" y="382"/>
                  </a:cxn>
                  <a:cxn ang="0">
                    <a:pos x="947" y="353"/>
                  </a:cxn>
                  <a:cxn ang="0">
                    <a:pos x="947" y="336"/>
                  </a:cxn>
                  <a:cxn ang="0">
                    <a:pos x="947" y="334"/>
                  </a:cxn>
                  <a:cxn ang="0">
                    <a:pos x="947" y="331"/>
                  </a:cxn>
                  <a:cxn ang="0">
                    <a:pos x="944" y="327"/>
                  </a:cxn>
                  <a:cxn ang="0">
                    <a:pos x="943" y="325"/>
                  </a:cxn>
                  <a:cxn ang="0">
                    <a:pos x="940" y="324"/>
                  </a:cxn>
                  <a:cxn ang="0">
                    <a:pos x="938" y="322"/>
                  </a:cxn>
                  <a:cxn ang="0">
                    <a:pos x="934" y="322"/>
                  </a:cxn>
                  <a:cxn ang="0">
                    <a:pos x="919" y="318"/>
                  </a:cxn>
                  <a:cxn ang="0">
                    <a:pos x="913" y="317"/>
                  </a:cxn>
                  <a:cxn ang="0">
                    <a:pos x="913" y="317"/>
                  </a:cxn>
                  <a:cxn ang="0">
                    <a:pos x="34" y="101"/>
                  </a:cxn>
                  <a:cxn ang="0">
                    <a:pos x="8" y="93"/>
                  </a:cxn>
                  <a:cxn ang="0">
                    <a:pos x="4" y="93"/>
                  </a:cxn>
                  <a:cxn ang="0">
                    <a:pos x="3" y="93"/>
                  </a:cxn>
                  <a:cxn ang="0">
                    <a:pos x="1" y="95"/>
                  </a:cxn>
                  <a:cxn ang="0">
                    <a:pos x="1" y="96"/>
                  </a:cxn>
                  <a:cxn ang="0">
                    <a:pos x="0" y="99"/>
                  </a:cxn>
                  <a:cxn ang="0">
                    <a:pos x="0" y="110"/>
                  </a:cxn>
                  <a:cxn ang="0">
                    <a:pos x="0" y="128"/>
                  </a:cxn>
                  <a:cxn ang="0">
                    <a:pos x="0" y="159"/>
                  </a:cxn>
                  <a:cxn ang="0">
                    <a:pos x="0" y="192"/>
                  </a:cxn>
                  <a:cxn ang="0">
                    <a:pos x="0" y="221"/>
                  </a:cxn>
                  <a:cxn ang="0">
                    <a:pos x="0" y="237"/>
                  </a:cxn>
                  <a:cxn ang="0">
                    <a:pos x="0" y="240"/>
                  </a:cxn>
                  <a:cxn ang="0">
                    <a:pos x="0" y="242"/>
                  </a:cxn>
                  <a:cxn ang="0">
                    <a:pos x="3" y="247"/>
                  </a:cxn>
                  <a:cxn ang="0">
                    <a:pos x="4" y="249"/>
                  </a:cxn>
                  <a:cxn ang="0">
                    <a:pos x="7" y="250"/>
                  </a:cxn>
                  <a:cxn ang="0">
                    <a:pos x="9" y="251"/>
                  </a:cxn>
                  <a:cxn ang="0">
                    <a:pos x="13" y="252"/>
                  </a:cxn>
                  <a:cxn ang="0">
                    <a:pos x="27" y="255"/>
                  </a:cxn>
                  <a:cxn ang="0">
                    <a:pos x="34" y="256"/>
                  </a:cxn>
                  <a:cxn ang="0">
                    <a:pos x="34" y="256"/>
                  </a:cxn>
                  <a:cxn ang="0">
                    <a:pos x="608" y="0"/>
                  </a:cxn>
                  <a:cxn ang="0">
                    <a:pos x="56" y="95"/>
                  </a:cxn>
                  <a:cxn ang="0">
                    <a:pos x="1477" y="174"/>
                  </a:cxn>
                  <a:cxn ang="0">
                    <a:pos x="958" y="333"/>
                  </a:cxn>
                  <a:cxn ang="0">
                    <a:pos x="958" y="327"/>
                  </a:cxn>
                  <a:cxn ang="0">
                    <a:pos x="957" y="322"/>
                  </a:cxn>
                  <a:cxn ang="0">
                    <a:pos x="956" y="320"/>
                  </a:cxn>
                  <a:cxn ang="0">
                    <a:pos x="953" y="318"/>
                  </a:cxn>
                  <a:cxn ang="0">
                    <a:pos x="950" y="316"/>
                  </a:cxn>
                  <a:cxn ang="0">
                    <a:pos x="947" y="315"/>
                  </a:cxn>
                  <a:cxn ang="0">
                    <a:pos x="943" y="313"/>
                  </a:cxn>
                  <a:cxn ang="0">
                    <a:pos x="938" y="312"/>
                  </a:cxn>
                  <a:cxn ang="0">
                    <a:pos x="932" y="311"/>
                  </a:cxn>
                  <a:cxn ang="0">
                    <a:pos x="927" y="311"/>
                  </a:cxn>
                  <a:cxn ang="0">
                    <a:pos x="1477" y="174"/>
                  </a:cxn>
                  <a:cxn ang="0">
                    <a:pos x="45" y="103"/>
                  </a:cxn>
                  <a:cxn ang="0">
                    <a:pos x="901" y="468"/>
                  </a:cxn>
                </a:cxnLst>
                <a:rect l="0" t="0" r="r" b="b"/>
                <a:pathLst>
                  <a:path w="1477" h="480">
                    <a:moveTo>
                      <a:pt x="913" y="317"/>
                    </a:moveTo>
                    <a:lnTo>
                      <a:pt x="913" y="472"/>
                    </a:lnTo>
                    <a:lnTo>
                      <a:pt x="936" y="479"/>
                    </a:lnTo>
                    <a:lnTo>
                      <a:pt x="938" y="480"/>
                    </a:lnTo>
                    <a:lnTo>
                      <a:pt x="939" y="480"/>
                    </a:lnTo>
                    <a:lnTo>
                      <a:pt x="940" y="480"/>
                    </a:lnTo>
                    <a:lnTo>
                      <a:pt x="941" y="480"/>
                    </a:lnTo>
                    <a:lnTo>
                      <a:pt x="943" y="480"/>
                    </a:lnTo>
                    <a:lnTo>
                      <a:pt x="943" y="480"/>
                    </a:lnTo>
                    <a:lnTo>
                      <a:pt x="944" y="480"/>
                    </a:lnTo>
                    <a:lnTo>
                      <a:pt x="944" y="480"/>
                    </a:lnTo>
                    <a:lnTo>
                      <a:pt x="944" y="480"/>
                    </a:lnTo>
                    <a:lnTo>
                      <a:pt x="944" y="479"/>
                    </a:lnTo>
                    <a:lnTo>
                      <a:pt x="945" y="479"/>
                    </a:lnTo>
                    <a:lnTo>
                      <a:pt x="945" y="479"/>
                    </a:lnTo>
                    <a:lnTo>
                      <a:pt x="945" y="477"/>
                    </a:lnTo>
                    <a:lnTo>
                      <a:pt x="947" y="476"/>
                    </a:lnTo>
                    <a:lnTo>
                      <a:pt x="947" y="475"/>
                    </a:lnTo>
                    <a:lnTo>
                      <a:pt x="947" y="473"/>
                    </a:lnTo>
                    <a:lnTo>
                      <a:pt x="947" y="468"/>
                    </a:lnTo>
                    <a:lnTo>
                      <a:pt x="947" y="463"/>
                    </a:lnTo>
                    <a:lnTo>
                      <a:pt x="947" y="459"/>
                    </a:lnTo>
                    <a:lnTo>
                      <a:pt x="947" y="453"/>
                    </a:lnTo>
                    <a:lnTo>
                      <a:pt x="947" y="445"/>
                    </a:lnTo>
                    <a:lnTo>
                      <a:pt x="947" y="436"/>
                    </a:lnTo>
                    <a:lnTo>
                      <a:pt x="947" y="426"/>
                    </a:lnTo>
                    <a:lnTo>
                      <a:pt x="947" y="414"/>
                    </a:lnTo>
                    <a:lnTo>
                      <a:pt x="947" y="404"/>
                    </a:lnTo>
                    <a:lnTo>
                      <a:pt x="947" y="392"/>
                    </a:lnTo>
                    <a:lnTo>
                      <a:pt x="947" y="382"/>
                    </a:lnTo>
                    <a:lnTo>
                      <a:pt x="947" y="371"/>
                    </a:lnTo>
                    <a:lnTo>
                      <a:pt x="947" y="361"/>
                    </a:lnTo>
                    <a:lnTo>
                      <a:pt x="947" y="353"/>
                    </a:lnTo>
                    <a:lnTo>
                      <a:pt x="947" y="346"/>
                    </a:lnTo>
                    <a:lnTo>
                      <a:pt x="947" y="340"/>
                    </a:lnTo>
                    <a:lnTo>
                      <a:pt x="947" y="336"/>
                    </a:lnTo>
                    <a:lnTo>
                      <a:pt x="947" y="336"/>
                    </a:lnTo>
                    <a:lnTo>
                      <a:pt x="947" y="335"/>
                    </a:lnTo>
                    <a:lnTo>
                      <a:pt x="947" y="334"/>
                    </a:lnTo>
                    <a:lnTo>
                      <a:pt x="947" y="333"/>
                    </a:lnTo>
                    <a:lnTo>
                      <a:pt x="947" y="333"/>
                    </a:lnTo>
                    <a:lnTo>
                      <a:pt x="947" y="331"/>
                    </a:lnTo>
                    <a:lnTo>
                      <a:pt x="945" y="330"/>
                    </a:lnTo>
                    <a:lnTo>
                      <a:pt x="945" y="329"/>
                    </a:lnTo>
                    <a:lnTo>
                      <a:pt x="944" y="327"/>
                    </a:lnTo>
                    <a:lnTo>
                      <a:pt x="944" y="326"/>
                    </a:lnTo>
                    <a:lnTo>
                      <a:pt x="943" y="326"/>
                    </a:lnTo>
                    <a:lnTo>
                      <a:pt x="943" y="325"/>
                    </a:lnTo>
                    <a:lnTo>
                      <a:pt x="941" y="325"/>
                    </a:lnTo>
                    <a:lnTo>
                      <a:pt x="941" y="325"/>
                    </a:lnTo>
                    <a:lnTo>
                      <a:pt x="940" y="324"/>
                    </a:lnTo>
                    <a:lnTo>
                      <a:pt x="939" y="324"/>
                    </a:lnTo>
                    <a:lnTo>
                      <a:pt x="938" y="324"/>
                    </a:lnTo>
                    <a:lnTo>
                      <a:pt x="938" y="322"/>
                    </a:lnTo>
                    <a:lnTo>
                      <a:pt x="936" y="322"/>
                    </a:lnTo>
                    <a:lnTo>
                      <a:pt x="935" y="322"/>
                    </a:lnTo>
                    <a:lnTo>
                      <a:pt x="934" y="322"/>
                    </a:lnTo>
                    <a:lnTo>
                      <a:pt x="927" y="321"/>
                    </a:lnTo>
                    <a:lnTo>
                      <a:pt x="922" y="320"/>
                    </a:lnTo>
                    <a:lnTo>
                      <a:pt x="919" y="318"/>
                    </a:lnTo>
                    <a:lnTo>
                      <a:pt x="917" y="318"/>
                    </a:lnTo>
                    <a:lnTo>
                      <a:pt x="914" y="318"/>
                    </a:lnTo>
                    <a:lnTo>
                      <a:pt x="913" y="317"/>
                    </a:lnTo>
                    <a:lnTo>
                      <a:pt x="913" y="317"/>
                    </a:lnTo>
                    <a:lnTo>
                      <a:pt x="913" y="317"/>
                    </a:lnTo>
                    <a:lnTo>
                      <a:pt x="913" y="317"/>
                    </a:lnTo>
                    <a:lnTo>
                      <a:pt x="913" y="317"/>
                    </a:lnTo>
                    <a:close/>
                    <a:moveTo>
                      <a:pt x="34" y="256"/>
                    </a:moveTo>
                    <a:lnTo>
                      <a:pt x="34" y="101"/>
                    </a:lnTo>
                    <a:lnTo>
                      <a:pt x="11" y="95"/>
                    </a:lnTo>
                    <a:lnTo>
                      <a:pt x="9" y="95"/>
                    </a:lnTo>
                    <a:lnTo>
                      <a:pt x="8" y="93"/>
                    </a:lnTo>
                    <a:lnTo>
                      <a:pt x="7" y="93"/>
                    </a:lnTo>
                    <a:lnTo>
                      <a:pt x="5" y="93"/>
                    </a:lnTo>
                    <a:lnTo>
                      <a:pt x="4" y="93"/>
                    </a:lnTo>
                    <a:lnTo>
                      <a:pt x="4" y="93"/>
                    </a:lnTo>
                    <a:lnTo>
                      <a:pt x="4" y="93"/>
                    </a:lnTo>
                    <a:lnTo>
                      <a:pt x="3" y="93"/>
                    </a:lnTo>
                    <a:lnTo>
                      <a:pt x="3" y="95"/>
                    </a:lnTo>
                    <a:lnTo>
                      <a:pt x="3" y="95"/>
                    </a:lnTo>
                    <a:lnTo>
                      <a:pt x="1" y="95"/>
                    </a:lnTo>
                    <a:lnTo>
                      <a:pt x="1" y="95"/>
                    </a:lnTo>
                    <a:lnTo>
                      <a:pt x="1" y="96"/>
                    </a:lnTo>
                    <a:lnTo>
                      <a:pt x="1" y="96"/>
                    </a:lnTo>
                    <a:lnTo>
                      <a:pt x="1" y="97"/>
                    </a:lnTo>
                    <a:lnTo>
                      <a:pt x="0" y="97"/>
                    </a:lnTo>
                    <a:lnTo>
                      <a:pt x="0" y="99"/>
                    </a:lnTo>
                    <a:lnTo>
                      <a:pt x="0" y="101"/>
                    </a:lnTo>
                    <a:lnTo>
                      <a:pt x="0" y="105"/>
                    </a:lnTo>
                    <a:lnTo>
                      <a:pt x="0" y="110"/>
                    </a:lnTo>
                    <a:lnTo>
                      <a:pt x="0" y="114"/>
                    </a:lnTo>
                    <a:lnTo>
                      <a:pt x="0" y="121"/>
                    </a:lnTo>
                    <a:lnTo>
                      <a:pt x="0" y="128"/>
                    </a:lnTo>
                    <a:lnTo>
                      <a:pt x="0" y="139"/>
                    </a:lnTo>
                    <a:lnTo>
                      <a:pt x="0" y="149"/>
                    </a:lnTo>
                    <a:lnTo>
                      <a:pt x="0" y="159"/>
                    </a:lnTo>
                    <a:lnTo>
                      <a:pt x="0" y="170"/>
                    </a:lnTo>
                    <a:lnTo>
                      <a:pt x="0" y="181"/>
                    </a:lnTo>
                    <a:lnTo>
                      <a:pt x="0" y="192"/>
                    </a:lnTo>
                    <a:lnTo>
                      <a:pt x="0" y="202"/>
                    </a:lnTo>
                    <a:lnTo>
                      <a:pt x="0" y="212"/>
                    </a:lnTo>
                    <a:lnTo>
                      <a:pt x="0" y="221"/>
                    </a:lnTo>
                    <a:lnTo>
                      <a:pt x="0" y="228"/>
                    </a:lnTo>
                    <a:lnTo>
                      <a:pt x="0" y="233"/>
                    </a:lnTo>
                    <a:lnTo>
                      <a:pt x="0" y="237"/>
                    </a:lnTo>
                    <a:lnTo>
                      <a:pt x="0" y="238"/>
                    </a:lnTo>
                    <a:lnTo>
                      <a:pt x="0" y="238"/>
                    </a:lnTo>
                    <a:lnTo>
                      <a:pt x="0" y="240"/>
                    </a:lnTo>
                    <a:lnTo>
                      <a:pt x="0" y="241"/>
                    </a:lnTo>
                    <a:lnTo>
                      <a:pt x="0" y="242"/>
                    </a:lnTo>
                    <a:lnTo>
                      <a:pt x="0" y="242"/>
                    </a:lnTo>
                    <a:lnTo>
                      <a:pt x="1" y="243"/>
                    </a:lnTo>
                    <a:lnTo>
                      <a:pt x="1" y="246"/>
                    </a:lnTo>
                    <a:lnTo>
                      <a:pt x="3" y="247"/>
                    </a:lnTo>
                    <a:lnTo>
                      <a:pt x="3" y="247"/>
                    </a:lnTo>
                    <a:lnTo>
                      <a:pt x="4" y="247"/>
                    </a:lnTo>
                    <a:lnTo>
                      <a:pt x="4" y="249"/>
                    </a:lnTo>
                    <a:lnTo>
                      <a:pt x="5" y="249"/>
                    </a:lnTo>
                    <a:lnTo>
                      <a:pt x="5" y="250"/>
                    </a:lnTo>
                    <a:lnTo>
                      <a:pt x="7" y="250"/>
                    </a:lnTo>
                    <a:lnTo>
                      <a:pt x="8" y="251"/>
                    </a:lnTo>
                    <a:lnTo>
                      <a:pt x="9" y="251"/>
                    </a:lnTo>
                    <a:lnTo>
                      <a:pt x="9" y="251"/>
                    </a:lnTo>
                    <a:lnTo>
                      <a:pt x="11" y="251"/>
                    </a:lnTo>
                    <a:lnTo>
                      <a:pt x="12" y="252"/>
                    </a:lnTo>
                    <a:lnTo>
                      <a:pt x="13" y="252"/>
                    </a:lnTo>
                    <a:lnTo>
                      <a:pt x="20" y="254"/>
                    </a:lnTo>
                    <a:lnTo>
                      <a:pt x="25" y="254"/>
                    </a:lnTo>
                    <a:lnTo>
                      <a:pt x="27" y="255"/>
                    </a:lnTo>
                    <a:lnTo>
                      <a:pt x="31" y="255"/>
                    </a:lnTo>
                    <a:lnTo>
                      <a:pt x="33" y="256"/>
                    </a:lnTo>
                    <a:lnTo>
                      <a:pt x="34" y="256"/>
                    </a:lnTo>
                    <a:lnTo>
                      <a:pt x="34" y="256"/>
                    </a:lnTo>
                    <a:lnTo>
                      <a:pt x="34" y="256"/>
                    </a:lnTo>
                    <a:lnTo>
                      <a:pt x="34" y="256"/>
                    </a:lnTo>
                    <a:lnTo>
                      <a:pt x="34" y="256"/>
                    </a:lnTo>
                    <a:close/>
                    <a:moveTo>
                      <a:pt x="56" y="95"/>
                    </a:moveTo>
                    <a:lnTo>
                      <a:pt x="608" y="0"/>
                    </a:lnTo>
                    <a:lnTo>
                      <a:pt x="1465" y="166"/>
                    </a:lnTo>
                    <a:lnTo>
                      <a:pt x="905" y="305"/>
                    </a:lnTo>
                    <a:lnTo>
                      <a:pt x="56" y="95"/>
                    </a:lnTo>
                    <a:lnTo>
                      <a:pt x="56" y="95"/>
                    </a:lnTo>
                    <a:lnTo>
                      <a:pt x="56" y="95"/>
                    </a:lnTo>
                    <a:close/>
                    <a:moveTo>
                      <a:pt x="1477" y="174"/>
                    </a:moveTo>
                    <a:lnTo>
                      <a:pt x="1477" y="325"/>
                    </a:lnTo>
                    <a:lnTo>
                      <a:pt x="958" y="457"/>
                    </a:lnTo>
                    <a:lnTo>
                      <a:pt x="958" y="333"/>
                    </a:lnTo>
                    <a:lnTo>
                      <a:pt x="958" y="331"/>
                    </a:lnTo>
                    <a:lnTo>
                      <a:pt x="958" y="329"/>
                    </a:lnTo>
                    <a:lnTo>
                      <a:pt x="958" y="327"/>
                    </a:lnTo>
                    <a:lnTo>
                      <a:pt x="958" y="326"/>
                    </a:lnTo>
                    <a:lnTo>
                      <a:pt x="957" y="324"/>
                    </a:lnTo>
                    <a:lnTo>
                      <a:pt x="957" y="322"/>
                    </a:lnTo>
                    <a:lnTo>
                      <a:pt x="957" y="322"/>
                    </a:lnTo>
                    <a:lnTo>
                      <a:pt x="956" y="321"/>
                    </a:lnTo>
                    <a:lnTo>
                      <a:pt x="956" y="320"/>
                    </a:lnTo>
                    <a:lnTo>
                      <a:pt x="954" y="320"/>
                    </a:lnTo>
                    <a:lnTo>
                      <a:pt x="954" y="318"/>
                    </a:lnTo>
                    <a:lnTo>
                      <a:pt x="953" y="318"/>
                    </a:lnTo>
                    <a:lnTo>
                      <a:pt x="953" y="317"/>
                    </a:lnTo>
                    <a:lnTo>
                      <a:pt x="952" y="317"/>
                    </a:lnTo>
                    <a:lnTo>
                      <a:pt x="950" y="316"/>
                    </a:lnTo>
                    <a:lnTo>
                      <a:pt x="949" y="316"/>
                    </a:lnTo>
                    <a:lnTo>
                      <a:pt x="948" y="315"/>
                    </a:lnTo>
                    <a:lnTo>
                      <a:pt x="947" y="315"/>
                    </a:lnTo>
                    <a:lnTo>
                      <a:pt x="947" y="315"/>
                    </a:lnTo>
                    <a:lnTo>
                      <a:pt x="944" y="315"/>
                    </a:lnTo>
                    <a:lnTo>
                      <a:pt x="943" y="313"/>
                    </a:lnTo>
                    <a:lnTo>
                      <a:pt x="941" y="313"/>
                    </a:lnTo>
                    <a:lnTo>
                      <a:pt x="939" y="313"/>
                    </a:lnTo>
                    <a:lnTo>
                      <a:pt x="938" y="312"/>
                    </a:lnTo>
                    <a:lnTo>
                      <a:pt x="936" y="312"/>
                    </a:lnTo>
                    <a:lnTo>
                      <a:pt x="934" y="312"/>
                    </a:lnTo>
                    <a:lnTo>
                      <a:pt x="932" y="311"/>
                    </a:lnTo>
                    <a:lnTo>
                      <a:pt x="930" y="311"/>
                    </a:lnTo>
                    <a:lnTo>
                      <a:pt x="928" y="311"/>
                    </a:lnTo>
                    <a:lnTo>
                      <a:pt x="927" y="311"/>
                    </a:lnTo>
                    <a:lnTo>
                      <a:pt x="1477" y="174"/>
                    </a:lnTo>
                    <a:lnTo>
                      <a:pt x="1477" y="174"/>
                    </a:lnTo>
                    <a:lnTo>
                      <a:pt x="1477" y="174"/>
                    </a:lnTo>
                    <a:close/>
                    <a:moveTo>
                      <a:pt x="901" y="468"/>
                    </a:moveTo>
                    <a:lnTo>
                      <a:pt x="43" y="262"/>
                    </a:lnTo>
                    <a:lnTo>
                      <a:pt x="45" y="103"/>
                    </a:lnTo>
                    <a:lnTo>
                      <a:pt x="901" y="315"/>
                    </a:lnTo>
                    <a:lnTo>
                      <a:pt x="901" y="468"/>
                    </a:lnTo>
                    <a:lnTo>
                      <a:pt x="901" y="468"/>
                    </a:lnTo>
                    <a:lnTo>
                      <a:pt x="901" y="468"/>
                    </a:lnTo>
                    <a:close/>
                  </a:path>
                </a:pathLst>
              </a:custGeom>
              <a:solidFill>
                <a:srgbClr val="4266A1"/>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zh-CN" altLang="en-US" sz="1100" kern="0">
                  <a:solidFill>
                    <a:srgbClr val="008ED3"/>
                  </a:solidFill>
                  <a:ea typeface="微软雅黑" pitchFamily="34" charset="-122"/>
                </a:endParaRPr>
              </a:p>
            </p:txBody>
          </p:sp>
          <p:sp>
            <p:nvSpPr>
              <p:cNvPr id="149" name="Freeform 23">
                <a:extLst>
                  <a:ext uri="{FF2B5EF4-FFF2-40B4-BE49-F238E27FC236}">
                    <a16:creationId xmlns:a16="http://schemas.microsoft.com/office/drawing/2014/main" id="{2DD87264-EC88-4649-B94A-3E9D24580059}"/>
                  </a:ext>
                </a:extLst>
              </p:cNvPr>
              <p:cNvSpPr>
                <a:spLocks noEditPoints="1"/>
              </p:cNvSpPr>
              <p:nvPr/>
            </p:nvSpPr>
            <p:spPr bwMode="auto">
              <a:xfrm>
                <a:off x="2686050" y="1466850"/>
                <a:ext cx="741363" cy="287338"/>
              </a:xfrm>
              <a:custGeom>
                <a:avLst/>
                <a:gdLst/>
                <a:ahLst/>
                <a:cxnLst>
                  <a:cxn ang="0">
                    <a:pos x="16" y="3"/>
                  </a:cxn>
                  <a:cxn ang="0">
                    <a:pos x="20" y="7"/>
                  </a:cxn>
                  <a:cxn ang="0">
                    <a:pos x="20" y="12"/>
                  </a:cxn>
                  <a:cxn ang="0">
                    <a:pos x="18" y="16"/>
                  </a:cxn>
                  <a:cxn ang="0">
                    <a:pos x="6" y="14"/>
                  </a:cxn>
                  <a:cxn ang="0">
                    <a:pos x="2" y="12"/>
                  </a:cxn>
                  <a:cxn ang="0">
                    <a:pos x="0" y="7"/>
                  </a:cxn>
                  <a:cxn ang="0">
                    <a:pos x="1" y="3"/>
                  </a:cxn>
                  <a:cxn ang="0">
                    <a:pos x="4" y="0"/>
                  </a:cxn>
                  <a:cxn ang="0">
                    <a:pos x="836" y="220"/>
                  </a:cxn>
                  <a:cxn ang="0">
                    <a:pos x="876" y="268"/>
                  </a:cxn>
                  <a:cxn ang="0">
                    <a:pos x="876" y="312"/>
                  </a:cxn>
                  <a:cxn ang="0">
                    <a:pos x="836" y="301"/>
                  </a:cxn>
                  <a:cxn ang="0">
                    <a:pos x="836" y="257"/>
                  </a:cxn>
                  <a:cxn ang="0">
                    <a:pos x="836" y="220"/>
                  </a:cxn>
                  <a:cxn ang="0">
                    <a:pos x="195" y="105"/>
                  </a:cxn>
                  <a:cxn ang="0">
                    <a:pos x="195" y="132"/>
                  </a:cxn>
                  <a:cxn ang="0">
                    <a:pos x="195" y="159"/>
                  </a:cxn>
                  <a:cxn ang="0">
                    <a:pos x="550" y="246"/>
                  </a:cxn>
                  <a:cxn ang="0">
                    <a:pos x="550" y="219"/>
                  </a:cxn>
                  <a:cxn ang="0">
                    <a:pos x="550" y="191"/>
                  </a:cxn>
                  <a:cxn ang="0">
                    <a:pos x="550" y="163"/>
                  </a:cxn>
                  <a:cxn ang="0">
                    <a:pos x="821" y="313"/>
                  </a:cxn>
                  <a:cxn ang="0">
                    <a:pos x="821" y="286"/>
                  </a:cxn>
                  <a:cxn ang="0">
                    <a:pos x="821" y="259"/>
                  </a:cxn>
                  <a:cxn ang="0">
                    <a:pos x="821" y="231"/>
                  </a:cxn>
                  <a:cxn ang="0">
                    <a:pos x="929" y="349"/>
                  </a:cxn>
                  <a:cxn ang="0">
                    <a:pos x="932" y="353"/>
                  </a:cxn>
                  <a:cxn ang="0">
                    <a:pos x="933" y="358"/>
                  </a:cxn>
                  <a:cxn ang="0">
                    <a:pos x="931" y="362"/>
                  </a:cxn>
                  <a:cxn ang="0">
                    <a:pos x="927" y="362"/>
                  </a:cxn>
                  <a:cxn ang="0">
                    <a:pos x="915" y="358"/>
                  </a:cxn>
                  <a:cxn ang="0">
                    <a:pos x="912" y="354"/>
                  </a:cxn>
                  <a:cxn ang="0">
                    <a:pos x="912" y="350"/>
                  </a:cxn>
                  <a:cxn ang="0">
                    <a:pos x="916" y="347"/>
                  </a:cxn>
                  <a:cxn ang="0">
                    <a:pos x="919" y="347"/>
                  </a:cxn>
                  <a:cxn ang="0">
                    <a:pos x="929" y="226"/>
                  </a:cxn>
                  <a:cxn ang="0">
                    <a:pos x="933" y="230"/>
                  </a:cxn>
                  <a:cxn ang="0">
                    <a:pos x="933" y="235"/>
                  </a:cxn>
                  <a:cxn ang="0">
                    <a:pos x="931" y="238"/>
                  </a:cxn>
                  <a:cxn ang="0">
                    <a:pos x="919" y="237"/>
                  </a:cxn>
                  <a:cxn ang="0">
                    <a:pos x="915" y="234"/>
                  </a:cxn>
                  <a:cxn ang="0">
                    <a:pos x="912" y="230"/>
                  </a:cxn>
                  <a:cxn ang="0">
                    <a:pos x="914" y="225"/>
                  </a:cxn>
                  <a:cxn ang="0">
                    <a:pos x="916" y="222"/>
                  </a:cxn>
                  <a:cxn ang="0">
                    <a:pos x="6" y="124"/>
                  </a:cxn>
                  <a:cxn ang="0">
                    <a:pos x="18" y="127"/>
                  </a:cxn>
                  <a:cxn ang="0">
                    <a:pos x="20" y="132"/>
                  </a:cxn>
                  <a:cxn ang="0">
                    <a:pos x="20" y="136"/>
                  </a:cxn>
                  <a:cxn ang="0">
                    <a:pos x="16" y="138"/>
                  </a:cxn>
                  <a:cxn ang="0">
                    <a:pos x="6" y="137"/>
                  </a:cxn>
                  <a:cxn ang="0">
                    <a:pos x="2" y="135"/>
                  </a:cxn>
                  <a:cxn ang="0">
                    <a:pos x="0" y="129"/>
                  </a:cxn>
                  <a:cxn ang="0">
                    <a:pos x="1" y="125"/>
                  </a:cxn>
                  <a:cxn ang="0">
                    <a:pos x="5" y="124"/>
                  </a:cxn>
                </a:cxnLst>
                <a:rect l="0" t="0" r="r" b="b"/>
                <a:pathLst>
                  <a:path w="933" h="362">
                    <a:moveTo>
                      <a:pt x="6" y="0"/>
                    </a:moveTo>
                    <a:lnTo>
                      <a:pt x="14" y="1"/>
                    </a:lnTo>
                    <a:lnTo>
                      <a:pt x="14" y="1"/>
                    </a:lnTo>
                    <a:lnTo>
                      <a:pt x="15" y="1"/>
                    </a:lnTo>
                    <a:lnTo>
                      <a:pt x="15" y="3"/>
                    </a:lnTo>
                    <a:lnTo>
                      <a:pt x="16" y="3"/>
                    </a:lnTo>
                    <a:lnTo>
                      <a:pt x="16" y="3"/>
                    </a:lnTo>
                    <a:lnTo>
                      <a:pt x="18" y="4"/>
                    </a:lnTo>
                    <a:lnTo>
                      <a:pt x="18" y="4"/>
                    </a:lnTo>
                    <a:lnTo>
                      <a:pt x="18" y="5"/>
                    </a:lnTo>
                    <a:lnTo>
                      <a:pt x="19" y="5"/>
                    </a:lnTo>
                    <a:lnTo>
                      <a:pt x="19" y="7"/>
                    </a:lnTo>
                    <a:lnTo>
                      <a:pt x="19" y="7"/>
                    </a:lnTo>
                    <a:lnTo>
                      <a:pt x="20" y="7"/>
                    </a:lnTo>
                    <a:lnTo>
                      <a:pt x="20" y="8"/>
                    </a:lnTo>
                    <a:lnTo>
                      <a:pt x="20" y="9"/>
                    </a:lnTo>
                    <a:lnTo>
                      <a:pt x="20" y="9"/>
                    </a:lnTo>
                    <a:lnTo>
                      <a:pt x="20" y="10"/>
                    </a:lnTo>
                    <a:lnTo>
                      <a:pt x="20" y="10"/>
                    </a:lnTo>
                    <a:lnTo>
                      <a:pt x="20" y="12"/>
                    </a:lnTo>
                    <a:lnTo>
                      <a:pt x="20" y="12"/>
                    </a:lnTo>
                    <a:lnTo>
                      <a:pt x="20" y="13"/>
                    </a:lnTo>
                    <a:lnTo>
                      <a:pt x="19" y="13"/>
                    </a:lnTo>
                    <a:lnTo>
                      <a:pt x="19" y="14"/>
                    </a:lnTo>
                    <a:lnTo>
                      <a:pt x="19" y="14"/>
                    </a:lnTo>
                    <a:lnTo>
                      <a:pt x="18" y="14"/>
                    </a:lnTo>
                    <a:lnTo>
                      <a:pt x="18" y="14"/>
                    </a:lnTo>
                    <a:lnTo>
                      <a:pt x="18" y="16"/>
                    </a:lnTo>
                    <a:lnTo>
                      <a:pt x="16" y="16"/>
                    </a:lnTo>
                    <a:lnTo>
                      <a:pt x="16" y="16"/>
                    </a:lnTo>
                    <a:lnTo>
                      <a:pt x="15" y="16"/>
                    </a:lnTo>
                    <a:lnTo>
                      <a:pt x="15" y="16"/>
                    </a:lnTo>
                    <a:lnTo>
                      <a:pt x="14" y="16"/>
                    </a:lnTo>
                    <a:lnTo>
                      <a:pt x="14" y="16"/>
                    </a:lnTo>
                    <a:lnTo>
                      <a:pt x="6" y="14"/>
                    </a:lnTo>
                    <a:lnTo>
                      <a:pt x="6" y="14"/>
                    </a:lnTo>
                    <a:lnTo>
                      <a:pt x="5" y="13"/>
                    </a:lnTo>
                    <a:lnTo>
                      <a:pt x="5" y="13"/>
                    </a:lnTo>
                    <a:lnTo>
                      <a:pt x="4" y="13"/>
                    </a:lnTo>
                    <a:lnTo>
                      <a:pt x="4" y="13"/>
                    </a:lnTo>
                    <a:lnTo>
                      <a:pt x="2" y="12"/>
                    </a:lnTo>
                    <a:lnTo>
                      <a:pt x="2" y="12"/>
                    </a:lnTo>
                    <a:lnTo>
                      <a:pt x="2" y="10"/>
                    </a:lnTo>
                    <a:lnTo>
                      <a:pt x="1" y="10"/>
                    </a:lnTo>
                    <a:lnTo>
                      <a:pt x="1" y="10"/>
                    </a:lnTo>
                    <a:lnTo>
                      <a:pt x="1" y="9"/>
                    </a:lnTo>
                    <a:lnTo>
                      <a:pt x="0" y="8"/>
                    </a:lnTo>
                    <a:lnTo>
                      <a:pt x="0" y="8"/>
                    </a:lnTo>
                    <a:lnTo>
                      <a:pt x="0" y="7"/>
                    </a:lnTo>
                    <a:lnTo>
                      <a:pt x="0" y="7"/>
                    </a:lnTo>
                    <a:lnTo>
                      <a:pt x="0" y="5"/>
                    </a:lnTo>
                    <a:lnTo>
                      <a:pt x="0" y="5"/>
                    </a:lnTo>
                    <a:lnTo>
                      <a:pt x="0" y="4"/>
                    </a:lnTo>
                    <a:lnTo>
                      <a:pt x="0" y="4"/>
                    </a:lnTo>
                    <a:lnTo>
                      <a:pt x="0" y="3"/>
                    </a:lnTo>
                    <a:lnTo>
                      <a:pt x="1" y="3"/>
                    </a:lnTo>
                    <a:lnTo>
                      <a:pt x="1" y="1"/>
                    </a:lnTo>
                    <a:lnTo>
                      <a:pt x="1" y="1"/>
                    </a:lnTo>
                    <a:lnTo>
                      <a:pt x="2" y="1"/>
                    </a:lnTo>
                    <a:lnTo>
                      <a:pt x="2" y="0"/>
                    </a:lnTo>
                    <a:lnTo>
                      <a:pt x="2" y="0"/>
                    </a:lnTo>
                    <a:lnTo>
                      <a:pt x="4" y="0"/>
                    </a:lnTo>
                    <a:lnTo>
                      <a:pt x="4" y="0"/>
                    </a:lnTo>
                    <a:lnTo>
                      <a:pt x="5" y="0"/>
                    </a:lnTo>
                    <a:lnTo>
                      <a:pt x="5" y="0"/>
                    </a:lnTo>
                    <a:lnTo>
                      <a:pt x="6" y="0"/>
                    </a:lnTo>
                    <a:lnTo>
                      <a:pt x="6" y="0"/>
                    </a:lnTo>
                    <a:lnTo>
                      <a:pt x="6" y="0"/>
                    </a:lnTo>
                    <a:lnTo>
                      <a:pt x="6" y="0"/>
                    </a:lnTo>
                    <a:close/>
                    <a:moveTo>
                      <a:pt x="836" y="220"/>
                    </a:moveTo>
                    <a:lnTo>
                      <a:pt x="876" y="230"/>
                    </a:lnTo>
                    <a:lnTo>
                      <a:pt x="876" y="237"/>
                    </a:lnTo>
                    <a:lnTo>
                      <a:pt x="876" y="243"/>
                    </a:lnTo>
                    <a:lnTo>
                      <a:pt x="876" y="248"/>
                    </a:lnTo>
                    <a:lnTo>
                      <a:pt x="876" y="255"/>
                    </a:lnTo>
                    <a:lnTo>
                      <a:pt x="876" y="261"/>
                    </a:lnTo>
                    <a:lnTo>
                      <a:pt x="876" y="268"/>
                    </a:lnTo>
                    <a:lnTo>
                      <a:pt x="876" y="274"/>
                    </a:lnTo>
                    <a:lnTo>
                      <a:pt x="876" y="281"/>
                    </a:lnTo>
                    <a:lnTo>
                      <a:pt x="876" y="287"/>
                    </a:lnTo>
                    <a:lnTo>
                      <a:pt x="876" y="292"/>
                    </a:lnTo>
                    <a:lnTo>
                      <a:pt x="876" y="299"/>
                    </a:lnTo>
                    <a:lnTo>
                      <a:pt x="876" y="305"/>
                    </a:lnTo>
                    <a:lnTo>
                      <a:pt x="876" y="312"/>
                    </a:lnTo>
                    <a:lnTo>
                      <a:pt x="876" y="318"/>
                    </a:lnTo>
                    <a:lnTo>
                      <a:pt x="876" y="325"/>
                    </a:lnTo>
                    <a:lnTo>
                      <a:pt x="876" y="330"/>
                    </a:lnTo>
                    <a:lnTo>
                      <a:pt x="836" y="321"/>
                    </a:lnTo>
                    <a:lnTo>
                      <a:pt x="836" y="314"/>
                    </a:lnTo>
                    <a:lnTo>
                      <a:pt x="836" y="308"/>
                    </a:lnTo>
                    <a:lnTo>
                      <a:pt x="836" y="301"/>
                    </a:lnTo>
                    <a:lnTo>
                      <a:pt x="836" y="295"/>
                    </a:lnTo>
                    <a:lnTo>
                      <a:pt x="836" y="290"/>
                    </a:lnTo>
                    <a:lnTo>
                      <a:pt x="836" y="283"/>
                    </a:lnTo>
                    <a:lnTo>
                      <a:pt x="836" y="277"/>
                    </a:lnTo>
                    <a:lnTo>
                      <a:pt x="836" y="270"/>
                    </a:lnTo>
                    <a:lnTo>
                      <a:pt x="836" y="264"/>
                    </a:lnTo>
                    <a:lnTo>
                      <a:pt x="836" y="257"/>
                    </a:lnTo>
                    <a:lnTo>
                      <a:pt x="836" y="252"/>
                    </a:lnTo>
                    <a:lnTo>
                      <a:pt x="836" y="246"/>
                    </a:lnTo>
                    <a:lnTo>
                      <a:pt x="836" y="239"/>
                    </a:lnTo>
                    <a:lnTo>
                      <a:pt x="836" y="233"/>
                    </a:lnTo>
                    <a:lnTo>
                      <a:pt x="836" y="226"/>
                    </a:lnTo>
                    <a:lnTo>
                      <a:pt x="836" y="220"/>
                    </a:lnTo>
                    <a:lnTo>
                      <a:pt x="836" y="220"/>
                    </a:lnTo>
                    <a:lnTo>
                      <a:pt x="836" y="220"/>
                    </a:lnTo>
                    <a:close/>
                    <a:moveTo>
                      <a:pt x="195" y="105"/>
                    </a:moveTo>
                    <a:lnTo>
                      <a:pt x="55" y="71"/>
                    </a:lnTo>
                    <a:lnTo>
                      <a:pt x="55" y="23"/>
                    </a:lnTo>
                    <a:lnTo>
                      <a:pt x="195" y="58"/>
                    </a:lnTo>
                    <a:lnTo>
                      <a:pt x="195" y="105"/>
                    </a:lnTo>
                    <a:lnTo>
                      <a:pt x="195" y="105"/>
                    </a:lnTo>
                    <a:lnTo>
                      <a:pt x="195" y="105"/>
                    </a:lnTo>
                    <a:close/>
                    <a:moveTo>
                      <a:pt x="195" y="132"/>
                    </a:moveTo>
                    <a:lnTo>
                      <a:pt x="55" y="98"/>
                    </a:lnTo>
                    <a:lnTo>
                      <a:pt x="55" y="82"/>
                    </a:lnTo>
                    <a:lnTo>
                      <a:pt x="195" y="116"/>
                    </a:lnTo>
                    <a:lnTo>
                      <a:pt x="195" y="132"/>
                    </a:lnTo>
                    <a:lnTo>
                      <a:pt x="195" y="132"/>
                    </a:lnTo>
                    <a:lnTo>
                      <a:pt x="195" y="132"/>
                    </a:lnTo>
                    <a:close/>
                    <a:moveTo>
                      <a:pt x="195" y="159"/>
                    </a:moveTo>
                    <a:lnTo>
                      <a:pt x="55" y="125"/>
                    </a:lnTo>
                    <a:lnTo>
                      <a:pt x="55" y="107"/>
                    </a:lnTo>
                    <a:lnTo>
                      <a:pt x="195" y="142"/>
                    </a:lnTo>
                    <a:lnTo>
                      <a:pt x="195" y="159"/>
                    </a:lnTo>
                    <a:lnTo>
                      <a:pt x="195" y="159"/>
                    </a:lnTo>
                    <a:lnTo>
                      <a:pt x="195" y="159"/>
                    </a:lnTo>
                    <a:close/>
                    <a:moveTo>
                      <a:pt x="550" y="246"/>
                    </a:moveTo>
                    <a:lnTo>
                      <a:pt x="218" y="164"/>
                    </a:lnTo>
                    <a:lnTo>
                      <a:pt x="218" y="147"/>
                    </a:lnTo>
                    <a:lnTo>
                      <a:pt x="550" y="230"/>
                    </a:lnTo>
                    <a:lnTo>
                      <a:pt x="550" y="246"/>
                    </a:lnTo>
                    <a:lnTo>
                      <a:pt x="550" y="246"/>
                    </a:lnTo>
                    <a:lnTo>
                      <a:pt x="550" y="246"/>
                    </a:lnTo>
                    <a:close/>
                    <a:moveTo>
                      <a:pt x="550" y="219"/>
                    </a:moveTo>
                    <a:lnTo>
                      <a:pt x="218" y="137"/>
                    </a:lnTo>
                    <a:lnTo>
                      <a:pt x="218" y="120"/>
                    </a:lnTo>
                    <a:lnTo>
                      <a:pt x="550" y="203"/>
                    </a:lnTo>
                    <a:lnTo>
                      <a:pt x="550" y="219"/>
                    </a:lnTo>
                    <a:lnTo>
                      <a:pt x="550" y="219"/>
                    </a:lnTo>
                    <a:lnTo>
                      <a:pt x="550" y="219"/>
                    </a:lnTo>
                    <a:close/>
                    <a:moveTo>
                      <a:pt x="550" y="191"/>
                    </a:moveTo>
                    <a:lnTo>
                      <a:pt x="218" y="109"/>
                    </a:lnTo>
                    <a:lnTo>
                      <a:pt x="218" y="92"/>
                    </a:lnTo>
                    <a:lnTo>
                      <a:pt x="550" y="176"/>
                    </a:lnTo>
                    <a:lnTo>
                      <a:pt x="550" y="191"/>
                    </a:lnTo>
                    <a:lnTo>
                      <a:pt x="550" y="191"/>
                    </a:lnTo>
                    <a:lnTo>
                      <a:pt x="550" y="191"/>
                    </a:lnTo>
                    <a:close/>
                    <a:moveTo>
                      <a:pt x="550" y="163"/>
                    </a:moveTo>
                    <a:lnTo>
                      <a:pt x="218" y="83"/>
                    </a:lnTo>
                    <a:lnTo>
                      <a:pt x="218" y="66"/>
                    </a:lnTo>
                    <a:lnTo>
                      <a:pt x="550" y="149"/>
                    </a:lnTo>
                    <a:lnTo>
                      <a:pt x="550" y="163"/>
                    </a:lnTo>
                    <a:lnTo>
                      <a:pt x="550" y="163"/>
                    </a:lnTo>
                    <a:lnTo>
                      <a:pt x="550" y="163"/>
                    </a:lnTo>
                    <a:close/>
                    <a:moveTo>
                      <a:pt x="821" y="313"/>
                    </a:moveTo>
                    <a:lnTo>
                      <a:pt x="570" y="252"/>
                    </a:lnTo>
                    <a:lnTo>
                      <a:pt x="570" y="235"/>
                    </a:lnTo>
                    <a:lnTo>
                      <a:pt x="821" y="297"/>
                    </a:lnTo>
                    <a:lnTo>
                      <a:pt x="821" y="313"/>
                    </a:lnTo>
                    <a:lnTo>
                      <a:pt x="821" y="313"/>
                    </a:lnTo>
                    <a:lnTo>
                      <a:pt x="821" y="313"/>
                    </a:lnTo>
                    <a:close/>
                    <a:moveTo>
                      <a:pt x="821" y="286"/>
                    </a:moveTo>
                    <a:lnTo>
                      <a:pt x="570" y="225"/>
                    </a:lnTo>
                    <a:lnTo>
                      <a:pt x="570" y="208"/>
                    </a:lnTo>
                    <a:lnTo>
                      <a:pt x="821" y="270"/>
                    </a:lnTo>
                    <a:lnTo>
                      <a:pt x="821" y="286"/>
                    </a:lnTo>
                    <a:lnTo>
                      <a:pt x="821" y="286"/>
                    </a:lnTo>
                    <a:lnTo>
                      <a:pt x="821" y="286"/>
                    </a:lnTo>
                    <a:close/>
                    <a:moveTo>
                      <a:pt x="821" y="259"/>
                    </a:moveTo>
                    <a:lnTo>
                      <a:pt x="570" y="198"/>
                    </a:lnTo>
                    <a:lnTo>
                      <a:pt x="570" y="181"/>
                    </a:lnTo>
                    <a:lnTo>
                      <a:pt x="821" y="243"/>
                    </a:lnTo>
                    <a:lnTo>
                      <a:pt x="821" y="259"/>
                    </a:lnTo>
                    <a:lnTo>
                      <a:pt x="821" y="259"/>
                    </a:lnTo>
                    <a:lnTo>
                      <a:pt x="821" y="259"/>
                    </a:lnTo>
                    <a:close/>
                    <a:moveTo>
                      <a:pt x="821" y="231"/>
                    </a:moveTo>
                    <a:lnTo>
                      <a:pt x="570" y="171"/>
                    </a:lnTo>
                    <a:lnTo>
                      <a:pt x="570" y="154"/>
                    </a:lnTo>
                    <a:lnTo>
                      <a:pt x="821" y="216"/>
                    </a:lnTo>
                    <a:lnTo>
                      <a:pt x="821" y="231"/>
                    </a:lnTo>
                    <a:lnTo>
                      <a:pt x="821" y="231"/>
                    </a:lnTo>
                    <a:lnTo>
                      <a:pt x="821" y="231"/>
                    </a:lnTo>
                    <a:close/>
                    <a:moveTo>
                      <a:pt x="919" y="347"/>
                    </a:moveTo>
                    <a:lnTo>
                      <a:pt x="927" y="348"/>
                    </a:lnTo>
                    <a:lnTo>
                      <a:pt x="927" y="349"/>
                    </a:lnTo>
                    <a:lnTo>
                      <a:pt x="928" y="349"/>
                    </a:lnTo>
                    <a:lnTo>
                      <a:pt x="928" y="349"/>
                    </a:lnTo>
                    <a:lnTo>
                      <a:pt x="929" y="349"/>
                    </a:lnTo>
                    <a:lnTo>
                      <a:pt x="929" y="350"/>
                    </a:lnTo>
                    <a:lnTo>
                      <a:pt x="931" y="350"/>
                    </a:lnTo>
                    <a:lnTo>
                      <a:pt x="931" y="350"/>
                    </a:lnTo>
                    <a:lnTo>
                      <a:pt x="931" y="352"/>
                    </a:lnTo>
                    <a:lnTo>
                      <a:pt x="932" y="352"/>
                    </a:lnTo>
                    <a:lnTo>
                      <a:pt x="932" y="353"/>
                    </a:lnTo>
                    <a:lnTo>
                      <a:pt x="932" y="353"/>
                    </a:lnTo>
                    <a:lnTo>
                      <a:pt x="933" y="354"/>
                    </a:lnTo>
                    <a:lnTo>
                      <a:pt x="933" y="354"/>
                    </a:lnTo>
                    <a:lnTo>
                      <a:pt x="933" y="356"/>
                    </a:lnTo>
                    <a:lnTo>
                      <a:pt x="933" y="356"/>
                    </a:lnTo>
                    <a:lnTo>
                      <a:pt x="933" y="357"/>
                    </a:lnTo>
                    <a:lnTo>
                      <a:pt x="933" y="358"/>
                    </a:lnTo>
                    <a:lnTo>
                      <a:pt x="933" y="358"/>
                    </a:lnTo>
                    <a:lnTo>
                      <a:pt x="933" y="358"/>
                    </a:lnTo>
                    <a:lnTo>
                      <a:pt x="933" y="359"/>
                    </a:lnTo>
                    <a:lnTo>
                      <a:pt x="932" y="359"/>
                    </a:lnTo>
                    <a:lnTo>
                      <a:pt x="932" y="361"/>
                    </a:lnTo>
                    <a:lnTo>
                      <a:pt x="932" y="361"/>
                    </a:lnTo>
                    <a:lnTo>
                      <a:pt x="931" y="361"/>
                    </a:lnTo>
                    <a:lnTo>
                      <a:pt x="931" y="362"/>
                    </a:lnTo>
                    <a:lnTo>
                      <a:pt x="931" y="362"/>
                    </a:lnTo>
                    <a:lnTo>
                      <a:pt x="929" y="362"/>
                    </a:lnTo>
                    <a:lnTo>
                      <a:pt x="929" y="362"/>
                    </a:lnTo>
                    <a:lnTo>
                      <a:pt x="928" y="362"/>
                    </a:lnTo>
                    <a:lnTo>
                      <a:pt x="928" y="362"/>
                    </a:lnTo>
                    <a:lnTo>
                      <a:pt x="927" y="362"/>
                    </a:lnTo>
                    <a:lnTo>
                      <a:pt x="927" y="362"/>
                    </a:lnTo>
                    <a:lnTo>
                      <a:pt x="919" y="361"/>
                    </a:lnTo>
                    <a:lnTo>
                      <a:pt x="919" y="361"/>
                    </a:lnTo>
                    <a:lnTo>
                      <a:pt x="918" y="361"/>
                    </a:lnTo>
                    <a:lnTo>
                      <a:pt x="918" y="359"/>
                    </a:lnTo>
                    <a:lnTo>
                      <a:pt x="916" y="359"/>
                    </a:lnTo>
                    <a:lnTo>
                      <a:pt x="916" y="359"/>
                    </a:lnTo>
                    <a:lnTo>
                      <a:pt x="915" y="358"/>
                    </a:lnTo>
                    <a:lnTo>
                      <a:pt x="915" y="358"/>
                    </a:lnTo>
                    <a:lnTo>
                      <a:pt x="915" y="358"/>
                    </a:lnTo>
                    <a:lnTo>
                      <a:pt x="914" y="357"/>
                    </a:lnTo>
                    <a:lnTo>
                      <a:pt x="914" y="357"/>
                    </a:lnTo>
                    <a:lnTo>
                      <a:pt x="914" y="356"/>
                    </a:lnTo>
                    <a:lnTo>
                      <a:pt x="912" y="356"/>
                    </a:lnTo>
                    <a:lnTo>
                      <a:pt x="912" y="354"/>
                    </a:lnTo>
                    <a:lnTo>
                      <a:pt x="912" y="354"/>
                    </a:lnTo>
                    <a:lnTo>
                      <a:pt x="912" y="353"/>
                    </a:lnTo>
                    <a:lnTo>
                      <a:pt x="912" y="353"/>
                    </a:lnTo>
                    <a:lnTo>
                      <a:pt x="912" y="352"/>
                    </a:lnTo>
                    <a:lnTo>
                      <a:pt x="912" y="350"/>
                    </a:lnTo>
                    <a:lnTo>
                      <a:pt x="912" y="350"/>
                    </a:lnTo>
                    <a:lnTo>
                      <a:pt x="912" y="350"/>
                    </a:lnTo>
                    <a:lnTo>
                      <a:pt x="914" y="349"/>
                    </a:lnTo>
                    <a:lnTo>
                      <a:pt x="914" y="349"/>
                    </a:lnTo>
                    <a:lnTo>
                      <a:pt x="914" y="348"/>
                    </a:lnTo>
                    <a:lnTo>
                      <a:pt x="915" y="348"/>
                    </a:lnTo>
                    <a:lnTo>
                      <a:pt x="915" y="348"/>
                    </a:lnTo>
                    <a:lnTo>
                      <a:pt x="915" y="348"/>
                    </a:lnTo>
                    <a:lnTo>
                      <a:pt x="916" y="347"/>
                    </a:lnTo>
                    <a:lnTo>
                      <a:pt x="916" y="347"/>
                    </a:lnTo>
                    <a:lnTo>
                      <a:pt x="918" y="347"/>
                    </a:lnTo>
                    <a:lnTo>
                      <a:pt x="918" y="347"/>
                    </a:lnTo>
                    <a:lnTo>
                      <a:pt x="919" y="347"/>
                    </a:lnTo>
                    <a:lnTo>
                      <a:pt x="919" y="347"/>
                    </a:lnTo>
                    <a:lnTo>
                      <a:pt x="919" y="347"/>
                    </a:lnTo>
                    <a:lnTo>
                      <a:pt x="919" y="347"/>
                    </a:lnTo>
                    <a:close/>
                    <a:moveTo>
                      <a:pt x="919" y="222"/>
                    </a:moveTo>
                    <a:lnTo>
                      <a:pt x="927" y="225"/>
                    </a:lnTo>
                    <a:lnTo>
                      <a:pt x="927" y="225"/>
                    </a:lnTo>
                    <a:lnTo>
                      <a:pt x="928" y="225"/>
                    </a:lnTo>
                    <a:lnTo>
                      <a:pt x="928" y="225"/>
                    </a:lnTo>
                    <a:lnTo>
                      <a:pt x="929" y="226"/>
                    </a:lnTo>
                    <a:lnTo>
                      <a:pt x="929" y="226"/>
                    </a:lnTo>
                    <a:lnTo>
                      <a:pt x="931" y="226"/>
                    </a:lnTo>
                    <a:lnTo>
                      <a:pt x="931" y="228"/>
                    </a:lnTo>
                    <a:lnTo>
                      <a:pt x="931" y="228"/>
                    </a:lnTo>
                    <a:lnTo>
                      <a:pt x="932" y="228"/>
                    </a:lnTo>
                    <a:lnTo>
                      <a:pt x="932" y="229"/>
                    </a:lnTo>
                    <a:lnTo>
                      <a:pt x="932" y="230"/>
                    </a:lnTo>
                    <a:lnTo>
                      <a:pt x="933" y="230"/>
                    </a:lnTo>
                    <a:lnTo>
                      <a:pt x="933" y="231"/>
                    </a:lnTo>
                    <a:lnTo>
                      <a:pt x="933" y="231"/>
                    </a:lnTo>
                    <a:lnTo>
                      <a:pt x="933" y="233"/>
                    </a:lnTo>
                    <a:lnTo>
                      <a:pt x="933" y="233"/>
                    </a:lnTo>
                    <a:lnTo>
                      <a:pt x="933" y="234"/>
                    </a:lnTo>
                    <a:lnTo>
                      <a:pt x="933" y="234"/>
                    </a:lnTo>
                    <a:lnTo>
                      <a:pt x="933" y="235"/>
                    </a:lnTo>
                    <a:lnTo>
                      <a:pt x="933" y="235"/>
                    </a:lnTo>
                    <a:lnTo>
                      <a:pt x="932" y="237"/>
                    </a:lnTo>
                    <a:lnTo>
                      <a:pt x="932" y="237"/>
                    </a:lnTo>
                    <a:lnTo>
                      <a:pt x="932" y="237"/>
                    </a:lnTo>
                    <a:lnTo>
                      <a:pt x="931" y="238"/>
                    </a:lnTo>
                    <a:lnTo>
                      <a:pt x="931" y="238"/>
                    </a:lnTo>
                    <a:lnTo>
                      <a:pt x="931" y="238"/>
                    </a:lnTo>
                    <a:lnTo>
                      <a:pt x="929" y="238"/>
                    </a:lnTo>
                    <a:lnTo>
                      <a:pt x="929" y="239"/>
                    </a:lnTo>
                    <a:lnTo>
                      <a:pt x="928" y="239"/>
                    </a:lnTo>
                    <a:lnTo>
                      <a:pt x="928" y="239"/>
                    </a:lnTo>
                    <a:lnTo>
                      <a:pt x="927" y="239"/>
                    </a:lnTo>
                    <a:lnTo>
                      <a:pt x="927" y="239"/>
                    </a:lnTo>
                    <a:lnTo>
                      <a:pt x="919" y="237"/>
                    </a:lnTo>
                    <a:lnTo>
                      <a:pt x="919" y="237"/>
                    </a:lnTo>
                    <a:lnTo>
                      <a:pt x="918" y="237"/>
                    </a:lnTo>
                    <a:lnTo>
                      <a:pt x="918" y="237"/>
                    </a:lnTo>
                    <a:lnTo>
                      <a:pt x="916" y="235"/>
                    </a:lnTo>
                    <a:lnTo>
                      <a:pt x="916" y="235"/>
                    </a:lnTo>
                    <a:lnTo>
                      <a:pt x="915" y="235"/>
                    </a:lnTo>
                    <a:lnTo>
                      <a:pt x="915" y="234"/>
                    </a:lnTo>
                    <a:lnTo>
                      <a:pt x="915" y="234"/>
                    </a:lnTo>
                    <a:lnTo>
                      <a:pt x="914" y="234"/>
                    </a:lnTo>
                    <a:lnTo>
                      <a:pt x="914" y="233"/>
                    </a:lnTo>
                    <a:lnTo>
                      <a:pt x="914" y="231"/>
                    </a:lnTo>
                    <a:lnTo>
                      <a:pt x="912" y="231"/>
                    </a:lnTo>
                    <a:lnTo>
                      <a:pt x="912" y="231"/>
                    </a:lnTo>
                    <a:lnTo>
                      <a:pt x="912" y="230"/>
                    </a:lnTo>
                    <a:lnTo>
                      <a:pt x="912" y="229"/>
                    </a:lnTo>
                    <a:lnTo>
                      <a:pt x="912" y="229"/>
                    </a:lnTo>
                    <a:lnTo>
                      <a:pt x="912" y="228"/>
                    </a:lnTo>
                    <a:lnTo>
                      <a:pt x="912" y="228"/>
                    </a:lnTo>
                    <a:lnTo>
                      <a:pt x="912" y="226"/>
                    </a:lnTo>
                    <a:lnTo>
                      <a:pt x="912" y="226"/>
                    </a:lnTo>
                    <a:lnTo>
                      <a:pt x="914" y="225"/>
                    </a:lnTo>
                    <a:lnTo>
                      <a:pt x="914" y="225"/>
                    </a:lnTo>
                    <a:lnTo>
                      <a:pt x="914" y="225"/>
                    </a:lnTo>
                    <a:lnTo>
                      <a:pt x="915" y="224"/>
                    </a:lnTo>
                    <a:lnTo>
                      <a:pt x="915" y="224"/>
                    </a:lnTo>
                    <a:lnTo>
                      <a:pt x="915" y="224"/>
                    </a:lnTo>
                    <a:lnTo>
                      <a:pt x="916" y="224"/>
                    </a:lnTo>
                    <a:lnTo>
                      <a:pt x="916" y="222"/>
                    </a:lnTo>
                    <a:lnTo>
                      <a:pt x="918" y="222"/>
                    </a:lnTo>
                    <a:lnTo>
                      <a:pt x="918" y="222"/>
                    </a:lnTo>
                    <a:lnTo>
                      <a:pt x="919" y="222"/>
                    </a:lnTo>
                    <a:lnTo>
                      <a:pt x="919" y="222"/>
                    </a:lnTo>
                    <a:lnTo>
                      <a:pt x="919" y="222"/>
                    </a:lnTo>
                    <a:lnTo>
                      <a:pt x="919" y="222"/>
                    </a:lnTo>
                    <a:close/>
                    <a:moveTo>
                      <a:pt x="6" y="124"/>
                    </a:moveTo>
                    <a:lnTo>
                      <a:pt x="14" y="125"/>
                    </a:lnTo>
                    <a:lnTo>
                      <a:pt x="14" y="125"/>
                    </a:lnTo>
                    <a:lnTo>
                      <a:pt x="15" y="125"/>
                    </a:lnTo>
                    <a:lnTo>
                      <a:pt x="15" y="125"/>
                    </a:lnTo>
                    <a:lnTo>
                      <a:pt x="16" y="127"/>
                    </a:lnTo>
                    <a:lnTo>
                      <a:pt x="16" y="127"/>
                    </a:lnTo>
                    <a:lnTo>
                      <a:pt x="18" y="127"/>
                    </a:lnTo>
                    <a:lnTo>
                      <a:pt x="18" y="128"/>
                    </a:lnTo>
                    <a:lnTo>
                      <a:pt x="18" y="128"/>
                    </a:lnTo>
                    <a:lnTo>
                      <a:pt x="19" y="129"/>
                    </a:lnTo>
                    <a:lnTo>
                      <a:pt x="19" y="129"/>
                    </a:lnTo>
                    <a:lnTo>
                      <a:pt x="19" y="131"/>
                    </a:lnTo>
                    <a:lnTo>
                      <a:pt x="20" y="131"/>
                    </a:lnTo>
                    <a:lnTo>
                      <a:pt x="20" y="132"/>
                    </a:lnTo>
                    <a:lnTo>
                      <a:pt x="20" y="132"/>
                    </a:lnTo>
                    <a:lnTo>
                      <a:pt x="20" y="133"/>
                    </a:lnTo>
                    <a:lnTo>
                      <a:pt x="20" y="133"/>
                    </a:lnTo>
                    <a:lnTo>
                      <a:pt x="20" y="135"/>
                    </a:lnTo>
                    <a:lnTo>
                      <a:pt x="20" y="135"/>
                    </a:lnTo>
                    <a:lnTo>
                      <a:pt x="20" y="136"/>
                    </a:lnTo>
                    <a:lnTo>
                      <a:pt x="20" y="136"/>
                    </a:lnTo>
                    <a:lnTo>
                      <a:pt x="19" y="137"/>
                    </a:lnTo>
                    <a:lnTo>
                      <a:pt x="19" y="137"/>
                    </a:lnTo>
                    <a:lnTo>
                      <a:pt x="19" y="137"/>
                    </a:lnTo>
                    <a:lnTo>
                      <a:pt x="18" y="138"/>
                    </a:lnTo>
                    <a:lnTo>
                      <a:pt x="18" y="138"/>
                    </a:lnTo>
                    <a:lnTo>
                      <a:pt x="18" y="138"/>
                    </a:lnTo>
                    <a:lnTo>
                      <a:pt x="16" y="138"/>
                    </a:lnTo>
                    <a:lnTo>
                      <a:pt x="16" y="140"/>
                    </a:lnTo>
                    <a:lnTo>
                      <a:pt x="15" y="140"/>
                    </a:lnTo>
                    <a:lnTo>
                      <a:pt x="15" y="140"/>
                    </a:lnTo>
                    <a:lnTo>
                      <a:pt x="14" y="140"/>
                    </a:lnTo>
                    <a:lnTo>
                      <a:pt x="14" y="138"/>
                    </a:lnTo>
                    <a:lnTo>
                      <a:pt x="6" y="137"/>
                    </a:lnTo>
                    <a:lnTo>
                      <a:pt x="6" y="137"/>
                    </a:lnTo>
                    <a:lnTo>
                      <a:pt x="5" y="137"/>
                    </a:lnTo>
                    <a:lnTo>
                      <a:pt x="5" y="137"/>
                    </a:lnTo>
                    <a:lnTo>
                      <a:pt x="4" y="137"/>
                    </a:lnTo>
                    <a:lnTo>
                      <a:pt x="4" y="136"/>
                    </a:lnTo>
                    <a:lnTo>
                      <a:pt x="2" y="136"/>
                    </a:lnTo>
                    <a:lnTo>
                      <a:pt x="2" y="135"/>
                    </a:lnTo>
                    <a:lnTo>
                      <a:pt x="2" y="135"/>
                    </a:lnTo>
                    <a:lnTo>
                      <a:pt x="1" y="133"/>
                    </a:lnTo>
                    <a:lnTo>
                      <a:pt x="1" y="133"/>
                    </a:lnTo>
                    <a:lnTo>
                      <a:pt x="1" y="133"/>
                    </a:lnTo>
                    <a:lnTo>
                      <a:pt x="0" y="132"/>
                    </a:lnTo>
                    <a:lnTo>
                      <a:pt x="0" y="132"/>
                    </a:lnTo>
                    <a:lnTo>
                      <a:pt x="0" y="131"/>
                    </a:lnTo>
                    <a:lnTo>
                      <a:pt x="0" y="129"/>
                    </a:lnTo>
                    <a:lnTo>
                      <a:pt x="0" y="129"/>
                    </a:lnTo>
                    <a:lnTo>
                      <a:pt x="0" y="128"/>
                    </a:lnTo>
                    <a:lnTo>
                      <a:pt x="0" y="128"/>
                    </a:lnTo>
                    <a:lnTo>
                      <a:pt x="0" y="127"/>
                    </a:lnTo>
                    <a:lnTo>
                      <a:pt x="0" y="127"/>
                    </a:lnTo>
                    <a:lnTo>
                      <a:pt x="1" y="125"/>
                    </a:lnTo>
                    <a:lnTo>
                      <a:pt x="1" y="125"/>
                    </a:lnTo>
                    <a:lnTo>
                      <a:pt x="1" y="125"/>
                    </a:lnTo>
                    <a:lnTo>
                      <a:pt x="2" y="125"/>
                    </a:lnTo>
                    <a:lnTo>
                      <a:pt x="2" y="124"/>
                    </a:lnTo>
                    <a:lnTo>
                      <a:pt x="2" y="124"/>
                    </a:lnTo>
                    <a:lnTo>
                      <a:pt x="4" y="124"/>
                    </a:lnTo>
                    <a:lnTo>
                      <a:pt x="4" y="124"/>
                    </a:lnTo>
                    <a:lnTo>
                      <a:pt x="5" y="124"/>
                    </a:lnTo>
                    <a:lnTo>
                      <a:pt x="5" y="124"/>
                    </a:lnTo>
                    <a:lnTo>
                      <a:pt x="6" y="124"/>
                    </a:lnTo>
                    <a:lnTo>
                      <a:pt x="6" y="124"/>
                    </a:lnTo>
                    <a:lnTo>
                      <a:pt x="6" y="124"/>
                    </a:lnTo>
                    <a:lnTo>
                      <a:pt x="6" y="1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zh-CN" altLang="en-US" sz="1100" kern="0">
                  <a:solidFill>
                    <a:srgbClr val="008ED3"/>
                  </a:solidFill>
                  <a:ea typeface="微软雅黑" pitchFamily="34" charset="-122"/>
                </a:endParaRPr>
              </a:p>
            </p:txBody>
          </p:sp>
        </p:grpSp>
        <p:grpSp>
          <p:nvGrpSpPr>
            <p:cNvPr id="7" name="组合 303">
              <a:extLst>
                <a:ext uri="{FF2B5EF4-FFF2-40B4-BE49-F238E27FC236}">
                  <a16:creationId xmlns:a16="http://schemas.microsoft.com/office/drawing/2014/main" id="{9DD42B11-8EB1-49B6-8556-00EEFAF9270F}"/>
                </a:ext>
              </a:extLst>
            </p:cNvPr>
            <p:cNvGrpSpPr/>
            <p:nvPr/>
          </p:nvGrpSpPr>
          <p:grpSpPr>
            <a:xfrm>
              <a:off x="1946082" y="3531584"/>
              <a:ext cx="1171575" cy="379413"/>
              <a:chOff x="2681288" y="1384300"/>
              <a:chExt cx="1171575" cy="379413"/>
            </a:xfrm>
          </p:grpSpPr>
          <p:sp>
            <p:nvSpPr>
              <p:cNvPr id="146" name="Freeform 22">
                <a:extLst>
                  <a:ext uri="{FF2B5EF4-FFF2-40B4-BE49-F238E27FC236}">
                    <a16:creationId xmlns:a16="http://schemas.microsoft.com/office/drawing/2014/main" id="{6808283E-8181-49FB-82DA-D703EEF2FA86}"/>
                  </a:ext>
                </a:extLst>
              </p:cNvPr>
              <p:cNvSpPr>
                <a:spLocks noEditPoints="1"/>
              </p:cNvSpPr>
              <p:nvPr/>
            </p:nvSpPr>
            <p:spPr bwMode="auto">
              <a:xfrm>
                <a:off x="2681288" y="1384300"/>
                <a:ext cx="1171575" cy="379413"/>
              </a:xfrm>
              <a:custGeom>
                <a:avLst/>
                <a:gdLst/>
                <a:ahLst/>
                <a:cxnLst>
                  <a:cxn ang="0">
                    <a:pos x="936" y="479"/>
                  </a:cxn>
                  <a:cxn ang="0">
                    <a:pos x="940" y="480"/>
                  </a:cxn>
                  <a:cxn ang="0">
                    <a:pos x="943" y="480"/>
                  </a:cxn>
                  <a:cxn ang="0">
                    <a:pos x="944" y="480"/>
                  </a:cxn>
                  <a:cxn ang="0">
                    <a:pos x="945" y="479"/>
                  </a:cxn>
                  <a:cxn ang="0">
                    <a:pos x="947" y="475"/>
                  </a:cxn>
                  <a:cxn ang="0">
                    <a:pos x="947" y="463"/>
                  </a:cxn>
                  <a:cxn ang="0">
                    <a:pos x="947" y="445"/>
                  </a:cxn>
                  <a:cxn ang="0">
                    <a:pos x="947" y="414"/>
                  </a:cxn>
                  <a:cxn ang="0">
                    <a:pos x="947" y="382"/>
                  </a:cxn>
                  <a:cxn ang="0">
                    <a:pos x="947" y="353"/>
                  </a:cxn>
                  <a:cxn ang="0">
                    <a:pos x="947" y="336"/>
                  </a:cxn>
                  <a:cxn ang="0">
                    <a:pos x="947" y="334"/>
                  </a:cxn>
                  <a:cxn ang="0">
                    <a:pos x="947" y="331"/>
                  </a:cxn>
                  <a:cxn ang="0">
                    <a:pos x="944" y="327"/>
                  </a:cxn>
                  <a:cxn ang="0">
                    <a:pos x="943" y="325"/>
                  </a:cxn>
                  <a:cxn ang="0">
                    <a:pos x="940" y="324"/>
                  </a:cxn>
                  <a:cxn ang="0">
                    <a:pos x="938" y="322"/>
                  </a:cxn>
                  <a:cxn ang="0">
                    <a:pos x="934" y="322"/>
                  </a:cxn>
                  <a:cxn ang="0">
                    <a:pos x="919" y="318"/>
                  </a:cxn>
                  <a:cxn ang="0">
                    <a:pos x="913" y="317"/>
                  </a:cxn>
                  <a:cxn ang="0">
                    <a:pos x="913" y="317"/>
                  </a:cxn>
                  <a:cxn ang="0">
                    <a:pos x="34" y="101"/>
                  </a:cxn>
                  <a:cxn ang="0">
                    <a:pos x="8" y="93"/>
                  </a:cxn>
                  <a:cxn ang="0">
                    <a:pos x="4" y="93"/>
                  </a:cxn>
                  <a:cxn ang="0">
                    <a:pos x="3" y="93"/>
                  </a:cxn>
                  <a:cxn ang="0">
                    <a:pos x="1" y="95"/>
                  </a:cxn>
                  <a:cxn ang="0">
                    <a:pos x="1" y="96"/>
                  </a:cxn>
                  <a:cxn ang="0">
                    <a:pos x="0" y="99"/>
                  </a:cxn>
                  <a:cxn ang="0">
                    <a:pos x="0" y="110"/>
                  </a:cxn>
                  <a:cxn ang="0">
                    <a:pos x="0" y="128"/>
                  </a:cxn>
                  <a:cxn ang="0">
                    <a:pos x="0" y="159"/>
                  </a:cxn>
                  <a:cxn ang="0">
                    <a:pos x="0" y="192"/>
                  </a:cxn>
                  <a:cxn ang="0">
                    <a:pos x="0" y="221"/>
                  </a:cxn>
                  <a:cxn ang="0">
                    <a:pos x="0" y="237"/>
                  </a:cxn>
                  <a:cxn ang="0">
                    <a:pos x="0" y="240"/>
                  </a:cxn>
                  <a:cxn ang="0">
                    <a:pos x="0" y="242"/>
                  </a:cxn>
                  <a:cxn ang="0">
                    <a:pos x="3" y="247"/>
                  </a:cxn>
                  <a:cxn ang="0">
                    <a:pos x="4" y="249"/>
                  </a:cxn>
                  <a:cxn ang="0">
                    <a:pos x="7" y="250"/>
                  </a:cxn>
                  <a:cxn ang="0">
                    <a:pos x="9" y="251"/>
                  </a:cxn>
                  <a:cxn ang="0">
                    <a:pos x="13" y="252"/>
                  </a:cxn>
                  <a:cxn ang="0">
                    <a:pos x="27" y="255"/>
                  </a:cxn>
                  <a:cxn ang="0">
                    <a:pos x="34" y="256"/>
                  </a:cxn>
                  <a:cxn ang="0">
                    <a:pos x="34" y="256"/>
                  </a:cxn>
                  <a:cxn ang="0">
                    <a:pos x="608" y="0"/>
                  </a:cxn>
                  <a:cxn ang="0">
                    <a:pos x="56" y="95"/>
                  </a:cxn>
                  <a:cxn ang="0">
                    <a:pos x="1477" y="174"/>
                  </a:cxn>
                  <a:cxn ang="0">
                    <a:pos x="958" y="333"/>
                  </a:cxn>
                  <a:cxn ang="0">
                    <a:pos x="958" y="327"/>
                  </a:cxn>
                  <a:cxn ang="0">
                    <a:pos x="957" y="322"/>
                  </a:cxn>
                  <a:cxn ang="0">
                    <a:pos x="956" y="320"/>
                  </a:cxn>
                  <a:cxn ang="0">
                    <a:pos x="953" y="318"/>
                  </a:cxn>
                  <a:cxn ang="0">
                    <a:pos x="950" y="316"/>
                  </a:cxn>
                  <a:cxn ang="0">
                    <a:pos x="947" y="315"/>
                  </a:cxn>
                  <a:cxn ang="0">
                    <a:pos x="943" y="313"/>
                  </a:cxn>
                  <a:cxn ang="0">
                    <a:pos x="938" y="312"/>
                  </a:cxn>
                  <a:cxn ang="0">
                    <a:pos x="932" y="311"/>
                  </a:cxn>
                  <a:cxn ang="0">
                    <a:pos x="927" y="311"/>
                  </a:cxn>
                  <a:cxn ang="0">
                    <a:pos x="1477" y="174"/>
                  </a:cxn>
                  <a:cxn ang="0">
                    <a:pos x="45" y="103"/>
                  </a:cxn>
                  <a:cxn ang="0">
                    <a:pos x="901" y="468"/>
                  </a:cxn>
                </a:cxnLst>
                <a:rect l="0" t="0" r="r" b="b"/>
                <a:pathLst>
                  <a:path w="1477" h="480">
                    <a:moveTo>
                      <a:pt x="913" y="317"/>
                    </a:moveTo>
                    <a:lnTo>
                      <a:pt x="913" y="472"/>
                    </a:lnTo>
                    <a:lnTo>
                      <a:pt x="936" y="479"/>
                    </a:lnTo>
                    <a:lnTo>
                      <a:pt x="938" y="480"/>
                    </a:lnTo>
                    <a:lnTo>
                      <a:pt x="939" y="480"/>
                    </a:lnTo>
                    <a:lnTo>
                      <a:pt x="940" y="480"/>
                    </a:lnTo>
                    <a:lnTo>
                      <a:pt x="941" y="480"/>
                    </a:lnTo>
                    <a:lnTo>
                      <a:pt x="943" y="480"/>
                    </a:lnTo>
                    <a:lnTo>
                      <a:pt x="943" y="480"/>
                    </a:lnTo>
                    <a:lnTo>
                      <a:pt x="944" y="480"/>
                    </a:lnTo>
                    <a:lnTo>
                      <a:pt x="944" y="480"/>
                    </a:lnTo>
                    <a:lnTo>
                      <a:pt x="944" y="480"/>
                    </a:lnTo>
                    <a:lnTo>
                      <a:pt x="944" y="479"/>
                    </a:lnTo>
                    <a:lnTo>
                      <a:pt x="945" y="479"/>
                    </a:lnTo>
                    <a:lnTo>
                      <a:pt x="945" y="479"/>
                    </a:lnTo>
                    <a:lnTo>
                      <a:pt x="945" y="477"/>
                    </a:lnTo>
                    <a:lnTo>
                      <a:pt x="947" y="476"/>
                    </a:lnTo>
                    <a:lnTo>
                      <a:pt x="947" y="475"/>
                    </a:lnTo>
                    <a:lnTo>
                      <a:pt x="947" y="473"/>
                    </a:lnTo>
                    <a:lnTo>
                      <a:pt x="947" y="468"/>
                    </a:lnTo>
                    <a:lnTo>
                      <a:pt x="947" y="463"/>
                    </a:lnTo>
                    <a:lnTo>
                      <a:pt x="947" y="459"/>
                    </a:lnTo>
                    <a:lnTo>
                      <a:pt x="947" y="453"/>
                    </a:lnTo>
                    <a:lnTo>
                      <a:pt x="947" y="445"/>
                    </a:lnTo>
                    <a:lnTo>
                      <a:pt x="947" y="436"/>
                    </a:lnTo>
                    <a:lnTo>
                      <a:pt x="947" y="426"/>
                    </a:lnTo>
                    <a:lnTo>
                      <a:pt x="947" y="414"/>
                    </a:lnTo>
                    <a:lnTo>
                      <a:pt x="947" y="404"/>
                    </a:lnTo>
                    <a:lnTo>
                      <a:pt x="947" y="392"/>
                    </a:lnTo>
                    <a:lnTo>
                      <a:pt x="947" y="382"/>
                    </a:lnTo>
                    <a:lnTo>
                      <a:pt x="947" y="371"/>
                    </a:lnTo>
                    <a:lnTo>
                      <a:pt x="947" y="361"/>
                    </a:lnTo>
                    <a:lnTo>
                      <a:pt x="947" y="353"/>
                    </a:lnTo>
                    <a:lnTo>
                      <a:pt x="947" y="346"/>
                    </a:lnTo>
                    <a:lnTo>
                      <a:pt x="947" y="340"/>
                    </a:lnTo>
                    <a:lnTo>
                      <a:pt x="947" y="336"/>
                    </a:lnTo>
                    <a:lnTo>
                      <a:pt x="947" y="336"/>
                    </a:lnTo>
                    <a:lnTo>
                      <a:pt x="947" y="335"/>
                    </a:lnTo>
                    <a:lnTo>
                      <a:pt x="947" y="334"/>
                    </a:lnTo>
                    <a:lnTo>
                      <a:pt x="947" y="333"/>
                    </a:lnTo>
                    <a:lnTo>
                      <a:pt x="947" y="333"/>
                    </a:lnTo>
                    <a:lnTo>
                      <a:pt x="947" y="331"/>
                    </a:lnTo>
                    <a:lnTo>
                      <a:pt x="945" y="330"/>
                    </a:lnTo>
                    <a:lnTo>
                      <a:pt x="945" y="329"/>
                    </a:lnTo>
                    <a:lnTo>
                      <a:pt x="944" y="327"/>
                    </a:lnTo>
                    <a:lnTo>
                      <a:pt x="944" y="326"/>
                    </a:lnTo>
                    <a:lnTo>
                      <a:pt x="943" y="326"/>
                    </a:lnTo>
                    <a:lnTo>
                      <a:pt x="943" y="325"/>
                    </a:lnTo>
                    <a:lnTo>
                      <a:pt x="941" y="325"/>
                    </a:lnTo>
                    <a:lnTo>
                      <a:pt x="941" y="325"/>
                    </a:lnTo>
                    <a:lnTo>
                      <a:pt x="940" y="324"/>
                    </a:lnTo>
                    <a:lnTo>
                      <a:pt x="939" y="324"/>
                    </a:lnTo>
                    <a:lnTo>
                      <a:pt x="938" y="324"/>
                    </a:lnTo>
                    <a:lnTo>
                      <a:pt x="938" y="322"/>
                    </a:lnTo>
                    <a:lnTo>
                      <a:pt x="936" y="322"/>
                    </a:lnTo>
                    <a:lnTo>
                      <a:pt x="935" y="322"/>
                    </a:lnTo>
                    <a:lnTo>
                      <a:pt x="934" y="322"/>
                    </a:lnTo>
                    <a:lnTo>
                      <a:pt x="927" y="321"/>
                    </a:lnTo>
                    <a:lnTo>
                      <a:pt x="922" y="320"/>
                    </a:lnTo>
                    <a:lnTo>
                      <a:pt x="919" y="318"/>
                    </a:lnTo>
                    <a:lnTo>
                      <a:pt x="917" y="318"/>
                    </a:lnTo>
                    <a:lnTo>
                      <a:pt x="914" y="318"/>
                    </a:lnTo>
                    <a:lnTo>
                      <a:pt x="913" y="317"/>
                    </a:lnTo>
                    <a:lnTo>
                      <a:pt x="913" y="317"/>
                    </a:lnTo>
                    <a:lnTo>
                      <a:pt x="913" y="317"/>
                    </a:lnTo>
                    <a:lnTo>
                      <a:pt x="913" y="317"/>
                    </a:lnTo>
                    <a:lnTo>
                      <a:pt x="913" y="317"/>
                    </a:lnTo>
                    <a:close/>
                    <a:moveTo>
                      <a:pt x="34" y="256"/>
                    </a:moveTo>
                    <a:lnTo>
                      <a:pt x="34" y="101"/>
                    </a:lnTo>
                    <a:lnTo>
                      <a:pt x="11" y="95"/>
                    </a:lnTo>
                    <a:lnTo>
                      <a:pt x="9" y="95"/>
                    </a:lnTo>
                    <a:lnTo>
                      <a:pt x="8" y="93"/>
                    </a:lnTo>
                    <a:lnTo>
                      <a:pt x="7" y="93"/>
                    </a:lnTo>
                    <a:lnTo>
                      <a:pt x="5" y="93"/>
                    </a:lnTo>
                    <a:lnTo>
                      <a:pt x="4" y="93"/>
                    </a:lnTo>
                    <a:lnTo>
                      <a:pt x="4" y="93"/>
                    </a:lnTo>
                    <a:lnTo>
                      <a:pt x="4" y="93"/>
                    </a:lnTo>
                    <a:lnTo>
                      <a:pt x="3" y="93"/>
                    </a:lnTo>
                    <a:lnTo>
                      <a:pt x="3" y="95"/>
                    </a:lnTo>
                    <a:lnTo>
                      <a:pt x="3" y="95"/>
                    </a:lnTo>
                    <a:lnTo>
                      <a:pt x="1" y="95"/>
                    </a:lnTo>
                    <a:lnTo>
                      <a:pt x="1" y="95"/>
                    </a:lnTo>
                    <a:lnTo>
                      <a:pt x="1" y="96"/>
                    </a:lnTo>
                    <a:lnTo>
                      <a:pt x="1" y="96"/>
                    </a:lnTo>
                    <a:lnTo>
                      <a:pt x="1" y="97"/>
                    </a:lnTo>
                    <a:lnTo>
                      <a:pt x="0" y="97"/>
                    </a:lnTo>
                    <a:lnTo>
                      <a:pt x="0" y="99"/>
                    </a:lnTo>
                    <a:lnTo>
                      <a:pt x="0" y="101"/>
                    </a:lnTo>
                    <a:lnTo>
                      <a:pt x="0" y="105"/>
                    </a:lnTo>
                    <a:lnTo>
                      <a:pt x="0" y="110"/>
                    </a:lnTo>
                    <a:lnTo>
                      <a:pt x="0" y="114"/>
                    </a:lnTo>
                    <a:lnTo>
                      <a:pt x="0" y="121"/>
                    </a:lnTo>
                    <a:lnTo>
                      <a:pt x="0" y="128"/>
                    </a:lnTo>
                    <a:lnTo>
                      <a:pt x="0" y="139"/>
                    </a:lnTo>
                    <a:lnTo>
                      <a:pt x="0" y="149"/>
                    </a:lnTo>
                    <a:lnTo>
                      <a:pt x="0" y="159"/>
                    </a:lnTo>
                    <a:lnTo>
                      <a:pt x="0" y="170"/>
                    </a:lnTo>
                    <a:lnTo>
                      <a:pt x="0" y="181"/>
                    </a:lnTo>
                    <a:lnTo>
                      <a:pt x="0" y="192"/>
                    </a:lnTo>
                    <a:lnTo>
                      <a:pt x="0" y="202"/>
                    </a:lnTo>
                    <a:lnTo>
                      <a:pt x="0" y="212"/>
                    </a:lnTo>
                    <a:lnTo>
                      <a:pt x="0" y="221"/>
                    </a:lnTo>
                    <a:lnTo>
                      <a:pt x="0" y="228"/>
                    </a:lnTo>
                    <a:lnTo>
                      <a:pt x="0" y="233"/>
                    </a:lnTo>
                    <a:lnTo>
                      <a:pt x="0" y="237"/>
                    </a:lnTo>
                    <a:lnTo>
                      <a:pt x="0" y="238"/>
                    </a:lnTo>
                    <a:lnTo>
                      <a:pt x="0" y="238"/>
                    </a:lnTo>
                    <a:lnTo>
                      <a:pt x="0" y="240"/>
                    </a:lnTo>
                    <a:lnTo>
                      <a:pt x="0" y="241"/>
                    </a:lnTo>
                    <a:lnTo>
                      <a:pt x="0" y="242"/>
                    </a:lnTo>
                    <a:lnTo>
                      <a:pt x="0" y="242"/>
                    </a:lnTo>
                    <a:lnTo>
                      <a:pt x="1" y="243"/>
                    </a:lnTo>
                    <a:lnTo>
                      <a:pt x="1" y="246"/>
                    </a:lnTo>
                    <a:lnTo>
                      <a:pt x="3" y="247"/>
                    </a:lnTo>
                    <a:lnTo>
                      <a:pt x="3" y="247"/>
                    </a:lnTo>
                    <a:lnTo>
                      <a:pt x="4" y="247"/>
                    </a:lnTo>
                    <a:lnTo>
                      <a:pt x="4" y="249"/>
                    </a:lnTo>
                    <a:lnTo>
                      <a:pt x="5" y="249"/>
                    </a:lnTo>
                    <a:lnTo>
                      <a:pt x="5" y="250"/>
                    </a:lnTo>
                    <a:lnTo>
                      <a:pt x="7" y="250"/>
                    </a:lnTo>
                    <a:lnTo>
                      <a:pt x="8" y="251"/>
                    </a:lnTo>
                    <a:lnTo>
                      <a:pt x="9" y="251"/>
                    </a:lnTo>
                    <a:lnTo>
                      <a:pt x="9" y="251"/>
                    </a:lnTo>
                    <a:lnTo>
                      <a:pt x="11" y="251"/>
                    </a:lnTo>
                    <a:lnTo>
                      <a:pt x="12" y="252"/>
                    </a:lnTo>
                    <a:lnTo>
                      <a:pt x="13" y="252"/>
                    </a:lnTo>
                    <a:lnTo>
                      <a:pt x="20" y="254"/>
                    </a:lnTo>
                    <a:lnTo>
                      <a:pt x="25" y="254"/>
                    </a:lnTo>
                    <a:lnTo>
                      <a:pt x="27" y="255"/>
                    </a:lnTo>
                    <a:lnTo>
                      <a:pt x="31" y="255"/>
                    </a:lnTo>
                    <a:lnTo>
                      <a:pt x="33" y="256"/>
                    </a:lnTo>
                    <a:lnTo>
                      <a:pt x="34" y="256"/>
                    </a:lnTo>
                    <a:lnTo>
                      <a:pt x="34" y="256"/>
                    </a:lnTo>
                    <a:lnTo>
                      <a:pt x="34" y="256"/>
                    </a:lnTo>
                    <a:lnTo>
                      <a:pt x="34" y="256"/>
                    </a:lnTo>
                    <a:lnTo>
                      <a:pt x="34" y="256"/>
                    </a:lnTo>
                    <a:close/>
                    <a:moveTo>
                      <a:pt x="56" y="95"/>
                    </a:moveTo>
                    <a:lnTo>
                      <a:pt x="608" y="0"/>
                    </a:lnTo>
                    <a:lnTo>
                      <a:pt x="1465" y="166"/>
                    </a:lnTo>
                    <a:lnTo>
                      <a:pt x="905" y="305"/>
                    </a:lnTo>
                    <a:lnTo>
                      <a:pt x="56" y="95"/>
                    </a:lnTo>
                    <a:lnTo>
                      <a:pt x="56" y="95"/>
                    </a:lnTo>
                    <a:lnTo>
                      <a:pt x="56" y="95"/>
                    </a:lnTo>
                    <a:close/>
                    <a:moveTo>
                      <a:pt x="1477" y="174"/>
                    </a:moveTo>
                    <a:lnTo>
                      <a:pt x="1477" y="325"/>
                    </a:lnTo>
                    <a:lnTo>
                      <a:pt x="958" y="457"/>
                    </a:lnTo>
                    <a:lnTo>
                      <a:pt x="958" y="333"/>
                    </a:lnTo>
                    <a:lnTo>
                      <a:pt x="958" y="331"/>
                    </a:lnTo>
                    <a:lnTo>
                      <a:pt x="958" y="329"/>
                    </a:lnTo>
                    <a:lnTo>
                      <a:pt x="958" y="327"/>
                    </a:lnTo>
                    <a:lnTo>
                      <a:pt x="958" y="326"/>
                    </a:lnTo>
                    <a:lnTo>
                      <a:pt x="957" y="324"/>
                    </a:lnTo>
                    <a:lnTo>
                      <a:pt x="957" y="322"/>
                    </a:lnTo>
                    <a:lnTo>
                      <a:pt x="957" y="322"/>
                    </a:lnTo>
                    <a:lnTo>
                      <a:pt x="956" y="321"/>
                    </a:lnTo>
                    <a:lnTo>
                      <a:pt x="956" y="320"/>
                    </a:lnTo>
                    <a:lnTo>
                      <a:pt x="954" y="320"/>
                    </a:lnTo>
                    <a:lnTo>
                      <a:pt x="954" y="318"/>
                    </a:lnTo>
                    <a:lnTo>
                      <a:pt x="953" y="318"/>
                    </a:lnTo>
                    <a:lnTo>
                      <a:pt x="953" y="317"/>
                    </a:lnTo>
                    <a:lnTo>
                      <a:pt x="952" y="317"/>
                    </a:lnTo>
                    <a:lnTo>
                      <a:pt x="950" y="316"/>
                    </a:lnTo>
                    <a:lnTo>
                      <a:pt x="949" y="316"/>
                    </a:lnTo>
                    <a:lnTo>
                      <a:pt x="948" y="315"/>
                    </a:lnTo>
                    <a:lnTo>
                      <a:pt x="947" y="315"/>
                    </a:lnTo>
                    <a:lnTo>
                      <a:pt x="947" y="315"/>
                    </a:lnTo>
                    <a:lnTo>
                      <a:pt x="944" y="315"/>
                    </a:lnTo>
                    <a:lnTo>
                      <a:pt x="943" y="313"/>
                    </a:lnTo>
                    <a:lnTo>
                      <a:pt x="941" y="313"/>
                    </a:lnTo>
                    <a:lnTo>
                      <a:pt x="939" y="313"/>
                    </a:lnTo>
                    <a:lnTo>
                      <a:pt x="938" y="312"/>
                    </a:lnTo>
                    <a:lnTo>
                      <a:pt x="936" y="312"/>
                    </a:lnTo>
                    <a:lnTo>
                      <a:pt x="934" y="312"/>
                    </a:lnTo>
                    <a:lnTo>
                      <a:pt x="932" y="311"/>
                    </a:lnTo>
                    <a:lnTo>
                      <a:pt x="930" y="311"/>
                    </a:lnTo>
                    <a:lnTo>
                      <a:pt x="928" y="311"/>
                    </a:lnTo>
                    <a:lnTo>
                      <a:pt x="927" y="311"/>
                    </a:lnTo>
                    <a:lnTo>
                      <a:pt x="1477" y="174"/>
                    </a:lnTo>
                    <a:lnTo>
                      <a:pt x="1477" y="174"/>
                    </a:lnTo>
                    <a:lnTo>
                      <a:pt x="1477" y="174"/>
                    </a:lnTo>
                    <a:close/>
                    <a:moveTo>
                      <a:pt x="901" y="468"/>
                    </a:moveTo>
                    <a:lnTo>
                      <a:pt x="43" y="262"/>
                    </a:lnTo>
                    <a:lnTo>
                      <a:pt x="45" y="103"/>
                    </a:lnTo>
                    <a:lnTo>
                      <a:pt x="901" y="315"/>
                    </a:lnTo>
                    <a:lnTo>
                      <a:pt x="901" y="468"/>
                    </a:lnTo>
                    <a:lnTo>
                      <a:pt x="901" y="468"/>
                    </a:lnTo>
                    <a:lnTo>
                      <a:pt x="901" y="468"/>
                    </a:lnTo>
                    <a:close/>
                  </a:path>
                </a:pathLst>
              </a:custGeom>
              <a:solidFill>
                <a:srgbClr val="4266A1"/>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zh-CN" altLang="en-US" sz="1100" kern="0">
                  <a:solidFill>
                    <a:srgbClr val="008ED3"/>
                  </a:solidFill>
                  <a:ea typeface="微软雅黑" pitchFamily="34" charset="-122"/>
                </a:endParaRPr>
              </a:p>
            </p:txBody>
          </p:sp>
          <p:sp>
            <p:nvSpPr>
              <p:cNvPr id="147" name="Freeform 23">
                <a:extLst>
                  <a:ext uri="{FF2B5EF4-FFF2-40B4-BE49-F238E27FC236}">
                    <a16:creationId xmlns:a16="http://schemas.microsoft.com/office/drawing/2014/main" id="{D16F5FD3-B248-4B43-AC08-DA9BD304A3B5}"/>
                  </a:ext>
                </a:extLst>
              </p:cNvPr>
              <p:cNvSpPr>
                <a:spLocks noEditPoints="1"/>
              </p:cNvSpPr>
              <p:nvPr/>
            </p:nvSpPr>
            <p:spPr bwMode="auto">
              <a:xfrm>
                <a:off x="2686050" y="1466850"/>
                <a:ext cx="741363" cy="287338"/>
              </a:xfrm>
              <a:custGeom>
                <a:avLst/>
                <a:gdLst/>
                <a:ahLst/>
                <a:cxnLst>
                  <a:cxn ang="0">
                    <a:pos x="16" y="3"/>
                  </a:cxn>
                  <a:cxn ang="0">
                    <a:pos x="20" y="7"/>
                  </a:cxn>
                  <a:cxn ang="0">
                    <a:pos x="20" y="12"/>
                  </a:cxn>
                  <a:cxn ang="0">
                    <a:pos x="18" y="16"/>
                  </a:cxn>
                  <a:cxn ang="0">
                    <a:pos x="6" y="14"/>
                  </a:cxn>
                  <a:cxn ang="0">
                    <a:pos x="2" y="12"/>
                  </a:cxn>
                  <a:cxn ang="0">
                    <a:pos x="0" y="7"/>
                  </a:cxn>
                  <a:cxn ang="0">
                    <a:pos x="1" y="3"/>
                  </a:cxn>
                  <a:cxn ang="0">
                    <a:pos x="4" y="0"/>
                  </a:cxn>
                  <a:cxn ang="0">
                    <a:pos x="836" y="220"/>
                  </a:cxn>
                  <a:cxn ang="0">
                    <a:pos x="876" y="268"/>
                  </a:cxn>
                  <a:cxn ang="0">
                    <a:pos x="876" y="312"/>
                  </a:cxn>
                  <a:cxn ang="0">
                    <a:pos x="836" y="301"/>
                  </a:cxn>
                  <a:cxn ang="0">
                    <a:pos x="836" y="257"/>
                  </a:cxn>
                  <a:cxn ang="0">
                    <a:pos x="836" y="220"/>
                  </a:cxn>
                  <a:cxn ang="0">
                    <a:pos x="195" y="105"/>
                  </a:cxn>
                  <a:cxn ang="0">
                    <a:pos x="195" y="132"/>
                  </a:cxn>
                  <a:cxn ang="0">
                    <a:pos x="195" y="159"/>
                  </a:cxn>
                  <a:cxn ang="0">
                    <a:pos x="550" y="246"/>
                  </a:cxn>
                  <a:cxn ang="0">
                    <a:pos x="550" y="219"/>
                  </a:cxn>
                  <a:cxn ang="0">
                    <a:pos x="550" y="191"/>
                  </a:cxn>
                  <a:cxn ang="0">
                    <a:pos x="550" y="163"/>
                  </a:cxn>
                  <a:cxn ang="0">
                    <a:pos x="821" y="313"/>
                  </a:cxn>
                  <a:cxn ang="0">
                    <a:pos x="821" y="286"/>
                  </a:cxn>
                  <a:cxn ang="0">
                    <a:pos x="821" y="259"/>
                  </a:cxn>
                  <a:cxn ang="0">
                    <a:pos x="821" y="231"/>
                  </a:cxn>
                  <a:cxn ang="0">
                    <a:pos x="929" y="349"/>
                  </a:cxn>
                  <a:cxn ang="0">
                    <a:pos x="932" y="353"/>
                  </a:cxn>
                  <a:cxn ang="0">
                    <a:pos x="933" y="358"/>
                  </a:cxn>
                  <a:cxn ang="0">
                    <a:pos x="931" y="362"/>
                  </a:cxn>
                  <a:cxn ang="0">
                    <a:pos x="927" y="362"/>
                  </a:cxn>
                  <a:cxn ang="0">
                    <a:pos x="915" y="358"/>
                  </a:cxn>
                  <a:cxn ang="0">
                    <a:pos x="912" y="354"/>
                  </a:cxn>
                  <a:cxn ang="0">
                    <a:pos x="912" y="350"/>
                  </a:cxn>
                  <a:cxn ang="0">
                    <a:pos x="916" y="347"/>
                  </a:cxn>
                  <a:cxn ang="0">
                    <a:pos x="919" y="347"/>
                  </a:cxn>
                  <a:cxn ang="0">
                    <a:pos x="929" y="226"/>
                  </a:cxn>
                  <a:cxn ang="0">
                    <a:pos x="933" y="230"/>
                  </a:cxn>
                  <a:cxn ang="0">
                    <a:pos x="933" y="235"/>
                  </a:cxn>
                  <a:cxn ang="0">
                    <a:pos x="931" y="238"/>
                  </a:cxn>
                  <a:cxn ang="0">
                    <a:pos x="919" y="237"/>
                  </a:cxn>
                  <a:cxn ang="0">
                    <a:pos x="915" y="234"/>
                  </a:cxn>
                  <a:cxn ang="0">
                    <a:pos x="912" y="230"/>
                  </a:cxn>
                  <a:cxn ang="0">
                    <a:pos x="914" y="225"/>
                  </a:cxn>
                  <a:cxn ang="0">
                    <a:pos x="916" y="222"/>
                  </a:cxn>
                  <a:cxn ang="0">
                    <a:pos x="6" y="124"/>
                  </a:cxn>
                  <a:cxn ang="0">
                    <a:pos x="18" y="127"/>
                  </a:cxn>
                  <a:cxn ang="0">
                    <a:pos x="20" y="132"/>
                  </a:cxn>
                  <a:cxn ang="0">
                    <a:pos x="20" y="136"/>
                  </a:cxn>
                  <a:cxn ang="0">
                    <a:pos x="16" y="138"/>
                  </a:cxn>
                  <a:cxn ang="0">
                    <a:pos x="6" y="137"/>
                  </a:cxn>
                  <a:cxn ang="0">
                    <a:pos x="2" y="135"/>
                  </a:cxn>
                  <a:cxn ang="0">
                    <a:pos x="0" y="129"/>
                  </a:cxn>
                  <a:cxn ang="0">
                    <a:pos x="1" y="125"/>
                  </a:cxn>
                  <a:cxn ang="0">
                    <a:pos x="5" y="124"/>
                  </a:cxn>
                </a:cxnLst>
                <a:rect l="0" t="0" r="r" b="b"/>
                <a:pathLst>
                  <a:path w="933" h="362">
                    <a:moveTo>
                      <a:pt x="6" y="0"/>
                    </a:moveTo>
                    <a:lnTo>
                      <a:pt x="14" y="1"/>
                    </a:lnTo>
                    <a:lnTo>
                      <a:pt x="14" y="1"/>
                    </a:lnTo>
                    <a:lnTo>
                      <a:pt x="15" y="1"/>
                    </a:lnTo>
                    <a:lnTo>
                      <a:pt x="15" y="3"/>
                    </a:lnTo>
                    <a:lnTo>
                      <a:pt x="16" y="3"/>
                    </a:lnTo>
                    <a:lnTo>
                      <a:pt x="16" y="3"/>
                    </a:lnTo>
                    <a:lnTo>
                      <a:pt x="18" y="4"/>
                    </a:lnTo>
                    <a:lnTo>
                      <a:pt x="18" y="4"/>
                    </a:lnTo>
                    <a:lnTo>
                      <a:pt x="18" y="5"/>
                    </a:lnTo>
                    <a:lnTo>
                      <a:pt x="19" y="5"/>
                    </a:lnTo>
                    <a:lnTo>
                      <a:pt x="19" y="7"/>
                    </a:lnTo>
                    <a:lnTo>
                      <a:pt x="19" y="7"/>
                    </a:lnTo>
                    <a:lnTo>
                      <a:pt x="20" y="7"/>
                    </a:lnTo>
                    <a:lnTo>
                      <a:pt x="20" y="8"/>
                    </a:lnTo>
                    <a:lnTo>
                      <a:pt x="20" y="9"/>
                    </a:lnTo>
                    <a:lnTo>
                      <a:pt x="20" y="9"/>
                    </a:lnTo>
                    <a:lnTo>
                      <a:pt x="20" y="10"/>
                    </a:lnTo>
                    <a:lnTo>
                      <a:pt x="20" y="10"/>
                    </a:lnTo>
                    <a:lnTo>
                      <a:pt x="20" y="12"/>
                    </a:lnTo>
                    <a:lnTo>
                      <a:pt x="20" y="12"/>
                    </a:lnTo>
                    <a:lnTo>
                      <a:pt x="20" y="13"/>
                    </a:lnTo>
                    <a:lnTo>
                      <a:pt x="19" y="13"/>
                    </a:lnTo>
                    <a:lnTo>
                      <a:pt x="19" y="14"/>
                    </a:lnTo>
                    <a:lnTo>
                      <a:pt x="19" y="14"/>
                    </a:lnTo>
                    <a:lnTo>
                      <a:pt x="18" y="14"/>
                    </a:lnTo>
                    <a:lnTo>
                      <a:pt x="18" y="14"/>
                    </a:lnTo>
                    <a:lnTo>
                      <a:pt x="18" y="16"/>
                    </a:lnTo>
                    <a:lnTo>
                      <a:pt x="16" y="16"/>
                    </a:lnTo>
                    <a:lnTo>
                      <a:pt x="16" y="16"/>
                    </a:lnTo>
                    <a:lnTo>
                      <a:pt x="15" y="16"/>
                    </a:lnTo>
                    <a:lnTo>
                      <a:pt x="15" y="16"/>
                    </a:lnTo>
                    <a:lnTo>
                      <a:pt x="14" y="16"/>
                    </a:lnTo>
                    <a:lnTo>
                      <a:pt x="14" y="16"/>
                    </a:lnTo>
                    <a:lnTo>
                      <a:pt x="6" y="14"/>
                    </a:lnTo>
                    <a:lnTo>
                      <a:pt x="6" y="14"/>
                    </a:lnTo>
                    <a:lnTo>
                      <a:pt x="5" y="13"/>
                    </a:lnTo>
                    <a:lnTo>
                      <a:pt x="5" y="13"/>
                    </a:lnTo>
                    <a:lnTo>
                      <a:pt x="4" y="13"/>
                    </a:lnTo>
                    <a:lnTo>
                      <a:pt x="4" y="13"/>
                    </a:lnTo>
                    <a:lnTo>
                      <a:pt x="2" y="12"/>
                    </a:lnTo>
                    <a:lnTo>
                      <a:pt x="2" y="12"/>
                    </a:lnTo>
                    <a:lnTo>
                      <a:pt x="2" y="10"/>
                    </a:lnTo>
                    <a:lnTo>
                      <a:pt x="1" y="10"/>
                    </a:lnTo>
                    <a:lnTo>
                      <a:pt x="1" y="10"/>
                    </a:lnTo>
                    <a:lnTo>
                      <a:pt x="1" y="9"/>
                    </a:lnTo>
                    <a:lnTo>
                      <a:pt x="0" y="8"/>
                    </a:lnTo>
                    <a:lnTo>
                      <a:pt x="0" y="8"/>
                    </a:lnTo>
                    <a:lnTo>
                      <a:pt x="0" y="7"/>
                    </a:lnTo>
                    <a:lnTo>
                      <a:pt x="0" y="7"/>
                    </a:lnTo>
                    <a:lnTo>
                      <a:pt x="0" y="5"/>
                    </a:lnTo>
                    <a:lnTo>
                      <a:pt x="0" y="5"/>
                    </a:lnTo>
                    <a:lnTo>
                      <a:pt x="0" y="4"/>
                    </a:lnTo>
                    <a:lnTo>
                      <a:pt x="0" y="4"/>
                    </a:lnTo>
                    <a:lnTo>
                      <a:pt x="0" y="3"/>
                    </a:lnTo>
                    <a:lnTo>
                      <a:pt x="1" y="3"/>
                    </a:lnTo>
                    <a:lnTo>
                      <a:pt x="1" y="1"/>
                    </a:lnTo>
                    <a:lnTo>
                      <a:pt x="1" y="1"/>
                    </a:lnTo>
                    <a:lnTo>
                      <a:pt x="2" y="1"/>
                    </a:lnTo>
                    <a:lnTo>
                      <a:pt x="2" y="0"/>
                    </a:lnTo>
                    <a:lnTo>
                      <a:pt x="2" y="0"/>
                    </a:lnTo>
                    <a:lnTo>
                      <a:pt x="4" y="0"/>
                    </a:lnTo>
                    <a:lnTo>
                      <a:pt x="4" y="0"/>
                    </a:lnTo>
                    <a:lnTo>
                      <a:pt x="5" y="0"/>
                    </a:lnTo>
                    <a:lnTo>
                      <a:pt x="5" y="0"/>
                    </a:lnTo>
                    <a:lnTo>
                      <a:pt x="6" y="0"/>
                    </a:lnTo>
                    <a:lnTo>
                      <a:pt x="6" y="0"/>
                    </a:lnTo>
                    <a:lnTo>
                      <a:pt x="6" y="0"/>
                    </a:lnTo>
                    <a:lnTo>
                      <a:pt x="6" y="0"/>
                    </a:lnTo>
                    <a:close/>
                    <a:moveTo>
                      <a:pt x="836" y="220"/>
                    </a:moveTo>
                    <a:lnTo>
                      <a:pt x="876" y="230"/>
                    </a:lnTo>
                    <a:lnTo>
                      <a:pt x="876" y="237"/>
                    </a:lnTo>
                    <a:lnTo>
                      <a:pt x="876" y="243"/>
                    </a:lnTo>
                    <a:lnTo>
                      <a:pt x="876" y="248"/>
                    </a:lnTo>
                    <a:lnTo>
                      <a:pt x="876" y="255"/>
                    </a:lnTo>
                    <a:lnTo>
                      <a:pt x="876" y="261"/>
                    </a:lnTo>
                    <a:lnTo>
                      <a:pt x="876" y="268"/>
                    </a:lnTo>
                    <a:lnTo>
                      <a:pt x="876" y="274"/>
                    </a:lnTo>
                    <a:lnTo>
                      <a:pt x="876" y="281"/>
                    </a:lnTo>
                    <a:lnTo>
                      <a:pt x="876" y="287"/>
                    </a:lnTo>
                    <a:lnTo>
                      <a:pt x="876" y="292"/>
                    </a:lnTo>
                    <a:lnTo>
                      <a:pt x="876" y="299"/>
                    </a:lnTo>
                    <a:lnTo>
                      <a:pt x="876" y="305"/>
                    </a:lnTo>
                    <a:lnTo>
                      <a:pt x="876" y="312"/>
                    </a:lnTo>
                    <a:lnTo>
                      <a:pt x="876" y="318"/>
                    </a:lnTo>
                    <a:lnTo>
                      <a:pt x="876" y="325"/>
                    </a:lnTo>
                    <a:lnTo>
                      <a:pt x="876" y="330"/>
                    </a:lnTo>
                    <a:lnTo>
                      <a:pt x="836" y="321"/>
                    </a:lnTo>
                    <a:lnTo>
                      <a:pt x="836" y="314"/>
                    </a:lnTo>
                    <a:lnTo>
                      <a:pt x="836" y="308"/>
                    </a:lnTo>
                    <a:lnTo>
                      <a:pt x="836" y="301"/>
                    </a:lnTo>
                    <a:lnTo>
                      <a:pt x="836" y="295"/>
                    </a:lnTo>
                    <a:lnTo>
                      <a:pt x="836" y="290"/>
                    </a:lnTo>
                    <a:lnTo>
                      <a:pt x="836" y="283"/>
                    </a:lnTo>
                    <a:lnTo>
                      <a:pt x="836" y="277"/>
                    </a:lnTo>
                    <a:lnTo>
                      <a:pt x="836" y="270"/>
                    </a:lnTo>
                    <a:lnTo>
                      <a:pt x="836" y="264"/>
                    </a:lnTo>
                    <a:lnTo>
                      <a:pt x="836" y="257"/>
                    </a:lnTo>
                    <a:lnTo>
                      <a:pt x="836" y="252"/>
                    </a:lnTo>
                    <a:lnTo>
                      <a:pt x="836" y="246"/>
                    </a:lnTo>
                    <a:lnTo>
                      <a:pt x="836" y="239"/>
                    </a:lnTo>
                    <a:lnTo>
                      <a:pt x="836" y="233"/>
                    </a:lnTo>
                    <a:lnTo>
                      <a:pt x="836" y="226"/>
                    </a:lnTo>
                    <a:lnTo>
                      <a:pt x="836" y="220"/>
                    </a:lnTo>
                    <a:lnTo>
                      <a:pt x="836" y="220"/>
                    </a:lnTo>
                    <a:lnTo>
                      <a:pt x="836" y="220"/>
                    </a:lnTo>
                    <a:close/>
                    <a:moveTo>
                      <a:pt x="195" y="105"/>
                    </a:moveTo>
                    <a:lnTo>
                      <a:pt x="55" y="71"/>
                    </a:lnTo>
                    <a:lnTo>
                      <a:pt x="55" y="23"/>
                    </a:lnTo>
                    <a:lnTo>
                      <a:pt x="195" y="58"/>
                    </a:lnTo>
                    <a:lnTo>
                      <a:pt x="195" y="105"/>
                    </a:lnTo>
                    <a:lnTo>
                      <a:pt x="195" y="105"/>
                    </a:lnTo>
                    <a:lnTo>
                      <a:pt x="195" y="105"/>
                    </a:lnTo>
                    <a:close/>
                    <a:moveTo>
                      <a:pt x="195" y="132"/>
                    </a:moveTo>
                    <a:lnTo>
                      <a:pt x="55" y="98"/>
                    </a:lnTo>
                    <a:lnTo>
                      <a:pt x="55" y="82"/>
                    </a:lnTo>
                    <a:lnTo>
                      <a:pt x="195" y="116"/>
                    </a:lnTo>
                    <a:lnTo>
                      <a:pt x="195" y="132"/>
                    </a:lnTo>
                    <a:lnTo>
                      <a:pt x="195" y="132"/>
                    </a:lnTo>
                    <a:lnTo>
                      <a:pt x="195" y="132"/>
                    </a:lnTo>
                    <a:close/>
                    <a:moveTo>
                      <a:pt x="195" y="159"/>
                    </a:moveTo>
                    <a:lnTo>
                      <a:pt x="55" y="125"/>
                    </a:lnTo>
                    <a:lnTo>
                      <a:pt x="55" y="107"/>
                    </a:lnTo>
                    <a:lnTo>
                      <a:pt x="195" y="142"/>
                    </a:lnTo>
                    <a:lnTo>
                      <a:pt x="195" y="159"/>
                    </a:lnTo>
                    <a:lnTo>
                      <a:pt x="195" y="159"/>
                    </a:lnTo>
                    <a:lnTo>
                      <a:pt x="195" y="159"/>
                    </a:lnTo>
                    <a:close/>
                    <a:moveTo>
                      <a:pt x="550" y="246"/>
                    </a:moveTo>
                    <a:lnTo>
                      <a:pt x="218" y="164"/>
                    </a:lnTo>
                    <a:lnTo>
                      <a:pt x="218" y="147"/>
                    </a:lnTo>
                    <a:lnTo>
                      <a:pt x="550" y="230"/>
                    </a:lnTo>
                    <a:lnTo>
                      <a:pt x="550" y="246"/>
                    </a:lnTo>
                    <a:lnTo>
                      <a:pt x="550" y="246"/>
                    </a:lnTo>
                    <a:lnTo>
                      <a:pt x="550" y="246"/>
                    </a:lnTo>
                    <a:close/>
                    <a:moveTo>
                      <a:pt x="550" y="219"/>
                    </a:moveTo>
                    <a:lnTo>
                      <a:pt x="218" y="137"/>
                    </a:lnTo>
                    <a:lnTo>
                      <a:pt x="218" y="120"/>
                    </a:lnTo>
                    <a:lnTo>
                      <a:pt x="550" y="203"/>
                    </a:lnTo>
                    <a:lnTo>
                      <a:pt x="550" y="219"/>
                    </a:lnTo>
                    <a:lnTo>
                      <a:pt x="550" y="219"/>
                    </a:lnTo>
                    <a:lnTo>
                      <a:pt x="550" y="219"/>
                    </a:lnTo>
                    <a:close/>
                    <a:moveTo>
                      <a:pt x="550" y="191"/>
                    </a:moveTo>
                    <a:lnTo>
                      <a:pt x="218" y="109"/>
                    </a:lnTo>
                    <a:lnTo>
                      <a:pt x="218" y="92"/>
                    </a:lnTo>
                    <a:lnTo>
                      <a:pt x="550" y="176"/>
                    </a:lnTo>
                    <a:lnTo>
                      <a:pt x="550" y="191"/>
                    </a:lnTo>
                    <a:lnTo>
                      <a:pt x="550" y="191"/>
                    </a:lnTo>
                    <a:lnTo>
                      <a:pt x="550" y="191"/>
                    </a:lnTo>
                    <a:close/>
                    <a:moveTo>
                      <a:pt x="550" y="163"/>
                    </a:moveTo>
                    <a:lnTo>
                      <a:pt x="218" y="83"/>
                    </a:lnTo>
                    <a:lnTo>
                      <a:pt x="218" y="66"/>
                    </a:lnTo>
                    <a:lnTo>
                      <a:pt x="550" y="149"/>
                    </a:lnTo>
                    <a:lnTo>
                      <a:pt x="550" y="163"/>
                    </a:lnTo>
                    <a:lnTo>
                      <a:pt x="550" y="163"/>
                    </a:lnTo>
                    <a:lnTo>
                      <a:pt x="550" y="163"/>
                    </a:lnTo>
                    <a:close/>
                    <a:moveTo>
                      <a:pt x="821" y="313"/>
                    </a:moveTo>
                    <a:lnTo>
                      <a:pt x="570" y="252"/>
                    </a:lnTo>
                    <a:lnTo>
                      <a:pt x="570" y="235"/>
                    </a:lnTo>
                    <a:lnTo>
                      <a:pt x="821" y="297"/>
                    </a:lnTo>
                    <a:lnTo>
                      <a:pt x="821" y="313"/>
                    </a:lnTo>
                    <a:lnTo>
                      <a:pt x="821" y="313"/>
                    </a:lnTo>
                    <a:lnTo>
                      <a:pt x="821" y="313"/>
                    </a:lnTo>
                    <a:close/>
                    <a:moveTo>
                      <a:pt x="821" y="286"/>
                    </a:moveTo>
                    <a:lnTo>
                      <a:pt x="570" y="225"/>
                    </a:lnTo>
                    <a:lnTo>
                      <a:pt x="570" y="208"/>
                    </a:lnTo>
                    <a:lnTo>
                      <a:pt x="821" y="270"/>
                    </a:lnTo>
                    <a:lnTo>
                      <a:pt x="821" y="286"/>
                    </a:lnTo>
                    <a:lnTo>
                      <a:pt x="821" y="286"/>
                    </a:lnTo>
                    <a:lnTo>
                      <a:pt x="821" y="286"/>
                    </a:lnTo>
                    <a:close/>
                    <a:moveTo>
                      <a:pt x="821" y="259"/>
                    </a:moveTo>
                    <a:lnTo>
                      <a:pt x="570" y="198"/>
                    </a:lnTo>
                    <a:lnTo>
                      <a:pt x="570" y="181"/>
                    </a:lnTo>
                    <a:lnTo>
                      <a:pt x="821" y="243"/>
                    </a:lnTo>
                    <a:lnTo>
                      <a:pt x="821" y="259"/>
                    </a:lnTo>
                    <a:lnTo>
                      <a:pt x="821" y="259"/>
                    </a:lnTo>
                    <a:lnTo>
                      <a:pt x="821" y="259"/>
                    </a:lnTo>
                    <a:close/>
                    <a:moveTo>
                      <a:pt x="821" y="231"/>
                    </a:moveTo>
                    <a:lnTo>
                      <a:pt x="570" y="171"/>
                    </a:lnTo>
                    <a:lnTo>
                      <a:pt x="570" y="154"/>
                    </a:lnTo>
                    <a:lnTo>
                      <a:pt x="821" y="216"/>
                    </a:lnTo>
                    <a:lnTo>
                      <a:pt x="821" y="231"/>
                    </a:lnTo>
                    <a:lnTo>
                      <a:pt x="821" y="231"/>
                    </a:lnTo>
                    <a:lnTo>
                      <a:pt x="821" y="231"/>
                    </a:lnTo>
                    <a:close/>
                    <a:moveTo>
                      <a:pt x="919" y="347"/>
                    </a:moveTo>
                    <a:lnTo>
                      <a:pt x="927" y="348"/>
                    </a:lnTo>
                    <a:lnTo>
                      <a:pt x="927" y="349"/>
                    </a:lnTo>
                    <a:lnTo>
                      <a:pt x="928" y="349"/>
                    </a:lnTo>
                    <a:lnTo>
                      <a:pt x="928" y="349"/>
                    </a:lnTo>
                    <a:lnTo>
                      <a:pt x="929" y="349"/>
                    </a:lnTo>
                    <a:lnTo>
                      <a:pt x="929" y="350"/>
                    </a:lnTo>
                    <a:lnTo>
                      <a:pt x="931" y="350"/>
                    </a:lnTo>
                    <a:lnTo>
                      <a:pt x="931" y="350"/>
                    </a:lnTo>
                    <a:lnTo>
                      <a:pt x="931" y="352"/>
                    </a:lnTo>
                    <a:lnTo>
                      <a:pt x="932" y="352"/>
                    </a:lnTo>
                    <a:lnTo>
                      <a:pt x="932" y="353"/>
                    </a:lnTo>
                    <a:lnTo>
                      <a:pt x="932" y="353"/>
                    </a:lnTo>
                    <a:lnTo>
                      <a:pt x="933" y="354"/>
                    </a:lnTo>
                    <a:lnTo>
                      <a:pt x="933" y="354"/>
                    </a:lnTo>
                    <a:lnTo>
                      <a:pt x="933" y="356"/>
                    </a:lnTo>
                    <a:lnTo>
                      <a:pt x="933" y="356"/>
                    </a:lnTo>
                    <a:lnTo>
                      <a:pt x="933" y="357"/>
                    </a:lnTo>
                    <a:lnTo>
                      <a:pt x="933" y="358"/>
                    </a:lnTo>
                    <a:lnTo>
                      <a:pt x="933" y="358"/>
                    </a:lnTo>
                    <a:lnTo>
                      <a:pt x="933" y="358"/>
                    </a:lnTo>
                    <a:lnTo>
                      <a:pt x="933" y="359"/>
                    </a:lnTo>
                    <a:lnTo>
                      <a:pt x="932" y="359"/>
                    </a:lnTo>
                    <a:lnTo>
                      <a:pt x="932" y="361"/>
                    </a:lnTo>
                    <a:lnTo>
                      <a:pt x="932" y="361"/>
                    </a:lnTo>
                    <a:lnTo>
                      <a:pt x="931" y="361"/>
                    </a:lnTo>
                    <a:lnTo>
                      <a:pt x="931" y="362"/>
                    </a:lnTo>
                    <a:lnTo>
                      <a:pt x="931" y="362"/>
                    </a:lnTo>
                    <a:lnTo>
                      <a:pt x="929" y="362"/>
                    </a:lnTo>
                    <a:lnTo>
                      <a:pt x="929" y="362"/>
                    </a:lnTo>
                    <a:lnTo>
                      <a:pt x="928" y="362"/>
                    </a:lnTo>
                    <a:lnTo>
                      <a:pt x="928" y="362"/>
                    </a:lnTo>
                    <a:lnTo>
                      <a:pt x="927" y="362"/>
                    </a:lnTo>
                    <a:lnTo>
                      <a:pt x="927" y="362"/>
                    </a:lnTo>
                    <a:lnTo>
                      <a:pt x="919" y="361"/>
                    </a:lnTo>
                    <a:lnTo>
                      <a:pt x="919" y="361"/>
                    </a:lnTo>
                    <a:lnTo>
                      <a:pt x="918" y="361"/>
                    </a:lnTo>
                    <a:lnTo>
                      <a:pt x="918" y="359"/>
                    </a:lnTo>
                    <a:lnTo>
                      <a:pt x="916" y="359"/>
                    </a:lnTo>
                    <a:lnTo>
                      <a:pt x="916" y="359"/>
                    </a:lnTo>
                    <a:lnTo>
                      <a:pt x="915" y="358"/>
                    </a:lnTo>
                    <a:lnTo>
                      <a:pt x="915" y="358"/>
                    </a:lnTo>
                    <a:lnTo>
                      <a:pt x="915" y="358"/>
                    </a:lnTo>
                    <a:lnTo>
                      <a:pt x="914" y="357"/>
                    </a:lnTo>
                    <a:lnTo>
                      <a:pt x="914" y="357"/>
                    </a:lnTo>
                    <a:lnTo>
                      <a:pt x="914" y="356"/>
                    </a:lnTo>
                    <a:lnTo>
                      <a:pt x="912" y="356"/>
                    </a:lnTo>
                    <a:lnTo>
                      <a:pt x="912" y="354"/>
                    </a:lnTo>
                    <a:lnTo>
                      <a:pt x="912" y="354"/>
                    </a:lnTo>
                    <a:lnTo>
                      <a:pt x="912" y="353"/>
                    </a:lnTo>
                    <a:lnTo>
                      <a:pt x="912" y="353"/>
                    </a:lnTo>
                    <a:lnTo>
                      <a:pt x="912" y="352"/>
                    </a:lnTo>
                    <a:lnTo>
                      <a:pt x="912" y="350"/>
                    </a:lnTo>
                    <a:lnTo>
                      <a:pt x="912" y="350"/>
                    </a:lnTo>
                    <a:lnTo>
                      <a:pt x="912" y="350"/>
                    </a:lnTo>
                    <a:lnTo>
                      <a:pt x="914" y="349"/>
                    </a:lnTo>
                    <a:lnTo>
                      <a:pt x="914" y="349"/>
                    </a:lnTo>
                    <a:lnTo>
                      <a:pt x="914" y="348"/>
                    </a:lnTo>
                    <a:lnTo>
                      <a:pt x="915" y="348"/>
                    </a:lnTo>
                    <a:lnTo>
                      <a:pt x="915" y="348"/>
                    </a:lnTo>
                    <a:lnTo>
                      <a:pt x="915" y="348"/>
                    </a:lnTo>
                    <a:lnTo>
                      <a:pt x="916" y="347"/>
                    </a:lnTo>
                    <a:lnTo>
                      <a:pt x="916" y="347"/>
                    </a:lnTo>
                    <a:lnTo>
                      <a:pt x="918" y="347"/>
                    </a:lnTo>
                    <a:lnTo>
                      <a:pt x="918" y="347"/>
                    </a:lnTo>
                    <a:lnTo>
                      <a:pt x="919" y="347"/>
                    </a:lnTo>
                    <a:lnTo>
                      <a:pt x="919" y="347"/>
                    </a:lnTo>
                    <a:lnTo>
                      <a:pt x="919" y="347"/>
                    </a:lnTo>
                    <a:lnTo>
                      <a:pt x="919" y="347"/>
                    </a:lnTo>
                    <a:close/>
                    <a:moveTo>
                      <a:pt x="919" y="222"/>
                    </a:moveTo>
                    <a:lnTo>
                      <a:pt x="927" y="225"/>
                    </a:lnTo>
                    <a:lnTo>
                      <a:pt x="927" y="225"/>
                    </a:lnTo>
                    <a:lnTo>
                      <a:pt x="928" y="225"/>
                    </a:lnTo>
                    <a:lnTo>
                      <a:pt x="928" y="225"/>
                    </a:lnTo>
                    <a:lnTo>
                      <a:pt x="929" y="226"/>
                    </a:lnTo>
                    <a:lnTo>
                      <a:pt x="929" y="226"/>
                    </a:lnTo>
                    <a:lnTo>
                      <a:pt x="931" y="226"/>
                    </a:lnTo>
                    <a:lnTo>
                      <a:pt x="931" y="228"/>
                    </a:lnTo>
                    <a:lnTo>
                      <a:pt x="931" y="228"/>
                    </a:lnTo>
                    <a:lnTo>
                      <a:pt x="932" y="228"/>
                    </a:lnTo>
                    <a:lnTo>
                      <a:pt x="932" y="229"/>
                    </a:lnTo>
                    <a:lnTo>
                      <a:pt x="932" y="230"/>
                    </a:lnTo>
                    <a:lnTo>
                      <a:pt x="933" y="230"/>
                    </a:lnTo>
                    <a:lnTo>
                      <a:pt x="933" y="231"/>
                    </a:lnTo>
                    <a:lnTo>
                      <a:pt x="933" y="231"/>
                    </a:lnTo>
                    <a:lnTo>
                      <a:pt x="933" y="233"/>
                    </a:lnTo>
                    <a:lnTo>
                      <a:pt x="933" y="233"/>
                    </a:lnTo>
                    <a:lnTo>
                      <a:pt x="933" y="234"/>
                    </a:lnTo>
                    <a:lnTo>
                      <a:pt x="933" y="234"/>
                    </a:lnTo>
                    <a:lnTo>
                      <a:pt x="933" y="235"/>
                    </a:lnTo>
                    <a:lnTo>
                      <a:pt x="933" y="235"/>
                    </a:lnTo>
                    <a:lnTo>
                      <a:pt x="932" y="237"/>
                    </a:lnTo>
                    <a:lnTo>
                      <a:pt x="932" y="237"/>
                    </a:lnTo>
                    <a:lnTo>
                      <a:pt x="932" y="237"/>
                    </a:lnTo>
                    <a:lnTo>
                      <a:pt x="931" y="238"/>
                    </a:lnTo>
                    <a:lnTo>
                      <a:pt x="931" y="238"/>
                    </a:lnTo>
                    <a:lnTo>
                      <a:pt x="931" y="238"/>
                    </a:lnTo>
                    <a:lnTo>
                      <a:pt x="929" y="238"/>
                    </a:lnTo>
                    <a:lnTo>
                      <a:pt x="929" y="239"/>
                    </a:lnTo>
                    <a:lnTo>
                      <a:pt x="928" y="239"/>
                    </a:lnTo>
                    <a:lnTo>
                      <a:pt x="928" y="239"/>
                    </a:lnTo>
                    <a:lnTo>
                      <a:pt x="927" y="239"/>
                    </a:lnTo>
                    <a:lnTo>
                      <a:pt x="927" y="239"/>
                    </a:lnTo>
                    <a:lnTo>
                      <a:pt x="919" y="237"/>
                    </a:lnTo>
                    <a:lnTo>
                      <a:pt x="919" y="237"/>
                    </a:lnTo>
                    <a:lnTo>
                      <a:pt x="918" y="237"/>
                    </a:lnTo>
                    <a:lnTo>
                      <a:pt x="918" y="237"/>
                    </a:lnTo>
                    <a:lnTo>
                      <a:pt x="916" y="235"/>
                    </a:lnTo>
                    <a:lnTo>
                      <a:pt x="916" y="235"/>
                    </a:lnTo>
                    <a:lnTo>
                      <a:pt x="915" y="235"/>
                    </a:lnTo>
                    <a:lnTo>
                      <a:pt x="915" y="234"/>
                    </a:lnTo>
                    <a:lnTo>
                      <a:pt x="915" y="234"/>
                    </a:lnTo>
                    <a:lnTo>
                      <a:pt x="914" y="234"/>
                    </a:lnTo>
                    <a:lnTo>
                      <a:pt x="914" y="233"/>
                    </a:lnTo>
                    <a:lnTo>
                      <a:pt x="914" y="231"/>
                    </a:lnTo>
                    <a:lnTo>
                      <a:pt x="912" y="231"/>
                    </a:lnTo>
                    <a:lnTo>
                      <a:pt x="912" y="231"/>
                    </a:lnTo>
                    <a:lnTo>
                      <a:pt x="912" y="230"/>
                    </a:lnTo>
                    <a:lnTo>
                      <a:pt x="912" y="229"/>
                    </a:lnTo>
                    <a:lnTo>
                      <a:pt x="912" y="229"/>
                    </a:lnTo>
                    <a:lnTo>
                      <a:pt x="912" y="228"/>
                    </a:lnTo>
                    <a:lnTo>
                      <a:pt x="912" y="228"/>
                    </a:lnTo>
                    <a:lnTo>
                      <a:pt x="912" y="226"/>
                    </a:lnTo>
                    <a:lnTo>
                      <a:pt x="912" y="226"/>
                    </a:lnTo>
                    <a:lnTo>
                      <a:pt x="914" y="225"/>
                    </a:lnTo>
                    <a:lnTo>
                      <a:pt x="914" y="225"/>
                    </a:lnTo>
                    <a:lnTo>
                      <a:pt x="914" y="225"/>
                    </a:lnTo>
                    <a:lnTo>
                      <a:pt x="915" y="224"/>
                    </a:lnTo>
                    <a:lnTo>
                      <a:pt x="915" y="224"/>
                    </a:lnTo>
                    <a:lnTo>
                      <a:pt x="915" y="224"/>
                    </a:lnTo>
                    <a:lnTo>
                      <a:pt x="916" y="224"/>
                    </a:lnTo>
                    <a:lnTo>
                      <a:pt x="916" y="222"/>
                    </a:lnTo>
                    <a:lnTo>
                      <a:pt x="918" y="222"/>
                    </a:lnTo>
                    <a:lnTo>
                      <a:pt x="918" y="222"/>
                    </a:lnTo>
                    <a:lnTo>
                      <a:pt x="919" y="222"/>
                    </a:lnTo>
                    <a:lnTo>
                      <a:pt x="919" y="222"/>
                    </a:lnTo>
                    <a:lnTo>
                      <a:pt x="919" y="222"/>
                    </a:lnTo>
                    <a:lnTo>
                      <a:pt x="919" y="222"/>
                    </a:lnTo>
                    <a:close/>
                    <a:moveTo>
                      <a:pt x="6" y="124"/>
                    </a:moveTo>
                    <a:lnTo>
                      <a:pt x="14" y="125"/>
                    </a:lnTo>
                    <a:lnTo>
                      <a:pt x="14" y="125"/>
                    </a:lnTo>
                    <a:lnTo>
                      <a:pt x="15" y="125"/>
                    </a:lnTo>
                    <a:lnTo>
                      <a:pt x="15" y="125"/>
                    </a:lnTo>
                    <a:lnTo>
                      <a:pt x="16" y="127"/>
                    </a:lnTo>
                    <a:lnTo>
                      <a:pt x="16" y="127"/>
                    </a:lnTo>
                    <a:lnTo>
                      <a:pt x="18" y="127"/>
                    </a:lnTo>
                    <a:lnTo>
                      <a:pt x="18" y="128"/>
                    </a:lnTo>
                    <a:lnTo>
                      <a:pt x="18" y="128"/>
                    </a:lnTo>
                    <a:lnTo>
                      <a:pt x="19" y="129"/>
                    </a:lnTo>
                    <a:lnTo>
                      <a:pt x="19" y="129"/>
                    </a:lnTo>
                    <a:lnTo>
                      <a:pt x="19" y="131"/>
                    </a:lnTo>
                    <a:lnTo>
                      <a:pt x="20" y="131"/>
                    </a:lnTo>
                    <a:lnTo>
                      <a:pt x="20" y="132"/>
                    </a:lnTo>
                    <a:lnTo>
                      <a:pt x="20" y="132"/>
                    </a:lnTo>
                    <a:lnTo>
                      <a:pt x="20" y="133"/>
                    </a:lnTo>
                    <a:lnTo>
                      <a:pt x="20" y="133"/>
                    </a:lnTo>
                    <a:lnTo>
                      <a:pt x="20" y="135"/>
                    </a:lnTo>
                    <a:lnTo>
                      <a:pt x="20" y="135"/>
                    </a:lnTo>
                    <a:lnTo>
                      <a:pt x="20" y="136"/>
                    </a:lnTo>
                    <a:lnTo>
                      <a:pt x="20" y="136"/>
                    </a:lnTo>
                    <a:lnTo>
                      <a:pt x="19" y="137"/>
                    </a:lnTo>
                    <a:lnTo>
                      <a:pt x="19" y="137"/>
                    </a:lnTo>
                    <a:lnTo>
                      <a:pt x="19" y="137"/>
                    </a:lnTo>
                    <a:lnTo>
                      <a:pt x="18" y="138"/>
                    </a:lnTo>
                    <a:lnTo>
                      <a:pt x="18" y="138"/>
                    </a:lnTo>
                    <a:lnTo>
                      <a:pt x="18" y="138"/>
                    </a:lnTo>
                    <a:lnTo>
                      <a:pt x="16" y="138"/>
                    </a:lnTo>
                    <a:lnTo>
                      <a:pt x="16" y="140"/>
                    </a:lnTo>
                    <a:lnTo>
                      <a:pt x="15" y="140"/>
                    </a:lnTo>
                    <a:lnTo>
                      <a:pt x="15" y="140"/>
                    </a:lnTo>
                    <a:lnTo>
                      <a:pt x="14" y="140"/>
                    </a:lnTo>
                    <a:lnTo>
                      <a:pt x="14" y="138"/>
                    </a:lnTo>
                    <a:lnTo>
                      <a:pt x="6" y="137"/>
                    </a:lnTo>
                    <a:lnTo>
                      <a:pt x="6" y="137"/>
                    </a:lnTo>
                    <a:lnTo>
                      <a:pt x="5" y="137"/>
                    </a:lnTo>
                    <a:lnTo>
                      <a:pt x="5" y="137"/>
                    </a:lnTo>
                    <a:lnTo>
                      <a:pt x="4" y="137"/>
                    </a:lnTo>
                    <a:lnTo>
                      <a:pt x="4" y="136"/>
                    </a:lnTo>
                    <a:lnTo>
                      <a:pt x="2" y="136"/>
                    </a:lnTo>
                    <a:lnTo>
                      <a:pt x="2" y="135"/>
                    </a:lnTo>
                    <a:lnTo>
                      <a:pt x="2" y="135"/>
                    </a:lnTo>
                    <a:lnTo>
                      <a:pt x="1" y="133"/>
                    </a:lnTo>
                    <a:lnTo>
                      <a:pt x="1" y="133"/>
                    </a:lnTo>
                    <a:lnTo>
                      <a:pt x="1" y="133"/>
                    </a:lnTo>
                    <a:lnTo>
                      <a:pt x="0" y="132"/>
                    </a:lnTo>
                    <a:lnTo>
                      <a:pt x="0" y="132"/>
                    </a:lnTo>
                    <a:lnTo>
                      <a:pt x="0" y="131"/>
                    </a:lnTo>
                    <a:lnTo>
                      <a:pt x="0" y="129"/>
                    </a:lnTo>
                    <a:lnTo>
                      <a:pt x="0" y="129"/>
                    </a:lnTo>
                    <a:lnTo>
                      <a:pt x="0" y="128"/>
                    </a:lnTo>
                    <a:lnTo>
                      <a:pt x="0" y="128"/>
                    </a:lnTo>
                    <a:lnTo>
                      <a:pt x="0" y="127"/>
                    </a:lnTo>
                    <a:lnTo>
                      <a:pt x="0" y="127"/>
                    </a:lnTo>
                    <a:lnTo>
                      <a:pt x="1" y="125"/>
                    </a:lnTo>
                    <a:lnTo>
                      <a:pt x="1" y="125"/>
                    </a:lnTo>
                    <a:lnTo>
                      <a:pt x="1" y="125"/>
                    </a:lnTo>
                    <a:lnTo>
                      <a:pt x="2" y="125"/>
                    </a:lnTo>
                    <a:lnTo>
                      <a:pt x="2" y="124"/>
                    </a:lnTo>
                    <a:lnTo>
                      <a:pt x="2" y="124"/>
                    </a:lnTo>
                    <a:lnTo>
                      <a:pt x="4" y="124"/>
                    </a:lnTo>
                    <a:lnTo>
                      <a:pt x="4" y="124"/>
                    </a:lnTo>
                    <a:lnTo>
                      <a:pt x="5" y="124"/>
                    </a:lnTo>
                    <a:lnTo>
                      <a:pt x="5" y="124"/>
                    </a:lnTo>
                    <a:lnTo>
                      <a:pt x="6" y="124"/>
                    </a:lnTo>
                    <a:lnTo>
                      <a:pt x="6" y="124"/>
                    </a:lnTo>
                    <a:lnTo>
                      <a:pt x="6" y="124"/>
                    </a:lnTo>
                    <a:lnTo>
                      <a:pt x="6" y="1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zh-CN" altLang="en-US" sz="1100" kern="0">
                  <a:solidFill>
                    <a:srgbClr val="008ED3"/>
                  </a:solidFill>
                  <a:ea typeface="微软雅黑" pitchFamily="34" charset="-122"/>
                </a:endParaRPr>
              </a:p>
            </p:txBody>
          </p:sp>
        </p:grpSp>
      </p:grpSp>
      <p:grpSp>
        <p:nvGrpSpPr>
          <p:cNvPr id="8" name="组合 210">
            <a:extLst>
              <a:ext uri="{FF2B5EF4-FFF2-40B4-BE49-F238E27FC236}">
                <a16:creationId xmlns:a16="http://schemas.microsoft.com/office/drawing/2014/main" id="{ACEF02AE-34E2-4D23-8EAC-BE02A98C83A9}"/>
              </a:ext>
            </a:extLst>
          </p:cNvPr>
          <p:cNvGrpSpPr/>
          <p:nvPr/>
        </p:nvGrpSpPr>
        <p:grpSpPr>
          <a:xfrm>
            <a:off x="2227030" y="3583195"/>
            <a:ext cx="267865" cy="251901"/>
            <a:chOff x="2141697" y="1155090"/>
            <a:chExt cx="484481" cy="524875"/>
          </a:xfrm>
        </p:grpSpPr>
        <p:grpSp>
          <p:nvGrpSpPr>
            <p:cNvPr id="9" name="组合 117">
              <a:extLst>
                <a:ext uri="{FF2B5EF4-FFF2-40B4-BE49-F238E27FC236}">
                  <a16:creationId xmlns:a16="http://schemas.microsoft.com/office/drawing/2014/main" id="{218AF801-88BE-4BF5-852F-20C79D2C0FBB}"/>
                </a:ext>
              </a:extLst>
            </p:cNvPr>
            <p:cNvGrpSpPr/>
            <p:nvPr/>
          </p:nvGrpSpPr>
          <p:grpSpPr>
            <a:xfrm>
              <a:off x="2144040" y="1155090"/>
              <a:ext cx="475264" cy="388098"/>
              <a:chOff x="1929467" y="3039760"/>
              <a:chExt cx="356495" cy="291006"/>
            </a:xfrm>
          </p:grpSpPr>
          <p:pic>
            <p:nvPicPr>
              <p:cNvPr id="157" name="图片 267" descr="链路捆绑.png">
                <a:extLst>
                  <a:ext uri="{FF2B5EF4-FFF2-40B4-BE49-F238E27FC236}">
                    <a16:creationId xmlns:a16="http://schemas.microsoft.com/office/drawing/2014/main" id="{32114142-2A48-41F4-A0A5-2E7419EACC6D}"/>
                  </a:ext>
                </a:extLst>
              </p:cNvPr>
              <p:cNvPicPr>
                <a:picLocks noChangeAspect="1"/>
              </p:cNvPicPr>
              <p:nvPr/>
            </p:nvPicPr>
            <p:blipFill>
              <a:blip r:embed="rId8" cstate="print"/>
              <a:srcRect/>
              <a:stretch>
                <a:fillRect/>
              </a:stretch>
            </p:blipFill>
            <p:spPr bwMode="auto">
              <a:xfrm>
                <a:off x="2108735" y="3185263"/>
                <a:ext cx="177227" cy="145503"/>
              </a:xfrm>
              <a:prstGeom prst="rect">
                <a:avLst/>
              </a:prstGeom>
              <a:noFill/>
              <a:ln w="9525">
                <a:noFill/>
                <a:miter lim="800000"/>
                <a:headEnd/>
                <a:tailEnd/>
              </a:ln>
            </p:spPr>
          </p:pic>
          <p:pic>
            <p:nvPicPr>
              <p:cNvPr id="158" name="图片 269" descr="劣环.png">
                <a:extLst>
                  <a:ext uri="{FF2B5EF4-FFF2-40B4-BE49-F238E27FC236}">
                    <a16:creationId xmlns:a16="http://schemas.microsoft.com/office/drawing/2014/main" id="{466BDE3C-7755-440D-BD76-B30C6F195190}"/>
                  </a:ext>
                </a:extLst>
              </p:cNvPr>
              <p:cNvPicPr>
                <a:picLocks noChangeAspect="1"/>
              </p:cNvPicPr>
              <p:nvPr/>
            </p:nvPicPr>
            <p:blipFill>
              <a:blip r:embed="rId9" cstate="print"/>
              <a:srcRect/>
              <a:stretch>
                <a:fillRect/>
              </a:stretch>
            </p:blipFill>
            <p:spPr bwMode="auto">
              <a:xfrm>
                <a:off x="1929467" y="3039760"/>
                <a:ext cx="167944" cy="138783"/>
              </a:xfrm>
              <a:prstGeom prst="rect">
                <a:avLst/>
              </a:prstGeom>
              <a:noFill/>
              <a:ln w="9525">
                <a:noFill/>
                <a:miter lim="800000"/>
                <a:headEnd/>
                <a:tailEnd/>
              </a:ln>
            </p:spPr>
          </p:pic>
          <p:pic>
            <p:nvPicPr>
              <p:cNvPr id="159" name="图片 270" descr="破环加点2.png">
                <a:extLst>
                  <a:ext uri="{FF2B5EF4-FFF2-40B4-BE49-F238E27FC236}">
                    <a16:creationId xmlns:a16="http://schemas.microsoft.com/office/drawing/2014/main" id="{87473102-DEFB-4633-9799-14A6C247E4A4}"/>
                  </a:ext>
                </a:extLst>
              </p:cNvPr>
              <p:cNvPicPr>
                <a:picLocks noChangeAspect="1"/>
              </p:cNvPicPr>
              <p:nvPr/>
            </p:nvPicPr>
            <p:blipFill>
              <a:blip r:embed="rId10" cstate="print"/>
              <a:srcRect/>
              <a:stretch>
                <a:fillRect/>
              </a:stretch>
            </p:blipFill>
            <p:spPr bwMode="auto">
              <a:xfrm>
                <a:off x="2104737" y="3039761"/>
                <a:ext cx="176076" cy="145504"/>
              </a:xfrm>
              <a:prstGeom prst="rect">
                <a:avLst/>
              </a:prstGeom>
              <a:noFill/>
              <a:ln w="9525">
                <a:noFill/>
                <a:miter lim="800000"/>
                <a:headEnd/>
                <a:tailEnd/>
              </a:ln>
            </p:spPr>
          </p:pic>
          <p:pic>
            <p:nvPicPr>
              <p:cNvPr id="160" name="图片 272" descr="信号劣化.png">
                <a:extLst>
                  <a:ext uri="{FF2B5EF4-FFF2-40B4-BE49-F238E27FC236}">
                    <a16:creationId xmlns:a16="http://schemas.microsoft.com/office/drawing/2014/main" id="{5F372317-558A-4D89-8783-93868CDCC3C7}"/>
                  </a:ext>
                </a:extLst>
              </p:cNvPr>
              <p:cNvPicPr>
                <a:picLocks noChangeAspect="1"/>
              </p:cNvPicPr>
              <p:nvPr/>
            </p:nvPicPr>
            <p:blipFill>
              <a:blip r:embed="rId11" cstate="print"/>
              <a:srcRect/>
              <a:stretch>
                <a:fillRect/>
              </a:stretch>
            </p:blipFill>
            <p:spPr bwMode="auto">
              <a:xfrm>
                <a:off x="1937812" y="3193561"/>
                <a:ext cx="167121" cy="137205"/>
              </a:xfrm>
              <a:prstGeom prst="rect">
                <a:avLst/>
              </a:prstGeom>
              <a:noFill/>
              <a:ln w="9525">
                <a:noFill/>
                <a:miter lim="800000"/>
                <a:headEnd/>
                <a:tailEnd/>
              </a:ln>
            </p:spPr>
          </p:pic>
        </p:grpSp>
        <p:pic>
          <p:nvPicPr>
            <p:cNvPr id="156" name="图片 155" descr="z11111111111111111111112.jpg">
              <a:extLst>
                <a:ext uri="{FF2B5EF4-FFF2-40B4-BE49-F238E27FC236}">
                  <a16:creationId xmlns:a16="http://schemas.microsoft.com/office/drawing/2014/main" id="{E2742A8F-CC6F-473C-AD86-C7770012829B}"/>
                </a:ext>
              </a:extLst>
            </p:cNvPr>
            <p:cNvPicPr>
              <a:picLocks noChangeAspect="1"/>
            </p:cNvPicPr>
            <p:nvPr/>
          </p:nvPicPr>
          <p:blipFill>
            <a:blip r:embed="rId12" cstate="print"/>
            <a:stretch>
              <a:fillRect/>
            </a:stretch>
          </p:blipFill>
          <p:spPr>
            <a:xfrm>
              <a:off x="2141697" y="1543192"/>
              <a:ext cx="484481" cy="136773"/>
            </a:xfrm>
            <a:prstGeom prst="rect">
              <a:avLst/>
            </a:prstGeom>
          </p:spPr>
        </p:pic>
      </p:grpSp>
      <p:sp>
        <p:nvSpPr>
          <p:cNvPr id="161" name="矩形 48">
            <a:extLst>
              <a:ext uri="{FF2B5EF4-FFF2-40B4-BE49-F238E27FC236}">
                <a16:creationId xmlns:a16="http://schemas.microsoft.com/office/drawing/2014/main" id="{FD8822DB-3A0C-4483-8BA7-FA0C707390D8}"/>
              </a:ext>
            </a:extLst>
          </p:cNvPr>
          <p:cNvSpPr/>
          <p:nvPr/>
        </p:nvSpPr>
        <p:spPr bwMode="auto">
          <a:xfrm>
            <a:off x="1843354" y="3522929"/>
            <a:ext cx="311216" cy="98708"/>
          </a:xfrm>
          <a:prstGeom prst="rect">
            <a:avLst/>
          </a:prstGeom>
          <a:solidFill>
            <a:schemeClr val="accent3">
              <a:lumMod val="50000"/>
            </a:schemeClr>
          </a:solidFill>
          <a:ln w="9525" cap="flat" cmpd="sng" algn="ctr">
            <a:noFill/>
            <a:prstDash val="solid"/>
            <a:round/>
            <a:headEnd type="none" w="med" len="med"/>
            <a:tailEnd type="none" w="med" len="med"/>
          </a:ln>
          <a:effectLst/>
        </p:spPr>
        <p:txBody>
          <a:bodyPr vert="horz" wrap="square" lIns="18000" tIns="36000" rIns="18000" bIns="36000" numCol="1" rtlCol="0" anchor="ctr" anchorCtr="0" compatLnSpc="1">
            <a:prstTxWarp prst="textNoShape">
              <a:avLst/>
            </a:prstTxWarp>
          </a:bodyPr>
          <a:lstStyle/>
          <a:p>
            <a:pPr algn="ctr" defTabSz="457200">
              <a:buFont typeface="Arial" pitchFamily="34" charset="0"/>
              <a:buNone/>
            </a:pPr>
            <a:r>
              <a:rPr lang="en-US" altLang="zh-CN" sz="500" b="1" kern="0" dirty="0">
                <a:solidFill>
                  <a:prstClr val="white"/>
                </a:solidFill>
                <a:latin typeface="微软雅黑" panose="020B0503020204020204" pitchFamily="34" charset="-122"/>
                <a:ea typeface="微软雅黑" panose="020B0503020204020204" pitchFamily="34" charset="-122"/>
                <a:cs typeface="Arial" pitchFamily="34" charset="0"/>
              </a:rPr>
              <a:t>BBU</a:t>
            </a:r>
            <a:endParaRPr lang="zh-CN" altLang="en-US" sz="500" b="1" kern="0" dirty="0">
              <a:solidFill>
                <a:prstClr val="white"/>
              </a:solidFill>
              <a:latin typeface="微软雅黑" panose="020B0503020204020204" pitchFamily="34" charset="-122"/>
              <a:ea typeface="微软雅黑" panose="020B0503020204020204" pitchFamily="34" charset="-122"/>
              <a:cs typeface="Arial" pitchFamily="34" charset="0"/>
            </a:endParaRPr>
          </a:p>
        </p:txBody>
      </p:sp>
      <p:pic>
        <p:nvPicPr>
          <p:cNvPr id="162" name="图片 411" descr="基站.png">
            <a:extLst>
              <a:ext uri="{FF2B5EF4-FFF2-40B4-BE49-F238E27FC236}">
                <a16:creationId xmlns:a16="http://schemas.microsoft.com/office/drawing/2014/main" id="{F968398F-6A7C-4C4A-9435-A1D358239663}"/>
              </a:ext>
            </a:extLst>
          </p:cNvPr>
          <p:cNvPicPr>
            <a:picLocks noChangeAspect="1"/>
          </p:cNvPicPr>
          <p:nvPr/>
        </p:nvPicPr>
        <p:blipFill>
          <a:blip r:embed="rId13" cstate="screen"/>
          <a:stretch>
            <a:fillRect/>
          </a:stretch>
        </p:blipFill>
        <p:spPr>
          <a:xfrm>
            <a:off x="1003717" y="3023431"/>
            <a:ext cx="285532" cy="329986"/>
          </a:xfrm>
          <a:prstGeom prst="rect">
            <a:avLst/>
          </a:prstGeom>
          <a:noFill/>
          <a:ln>
            <a:noFill/>
          </a:ln>
        </p:spPr>
      </p:pic>
      <p:sp>
        <p:nvSpPr>
          <p:cNvPr id="163" name="AutoShape 44">
            <a:extLst>
              <a:ext uri="{FF2B5EF4-FFF2-40B4-BE49-F238E27FC236}">
                <a16:creationId xmlns:a16="http://schemas.microsoft.com/office/drawing/2014/main" id="{7B1F6426-5FC1-4383-80BD-802AB3CA05A3}"/>
              </a:ext>
            </a:extLst>
          </p:cNvPr>
          <p:cNvSpPr>
            <a:spLocks/>
          </p:cNvSpPr>
          <p:nvPr/>
        </p:nvSpPr>
        <p:spPr bwMode="auto">
          <a:xfrm>
            <a:off x="1750841" y="2633084"/>
            <a:ext cx="948951" cy="247738"/>
          </a:xfrm>
          <a:prstGeom prst="roundRect">
            <a:avLst>
              <a:gd name="adj" fmla="val 17325"/>
            </a:avLst>
          </a:prstGeom>
          <a:solidFill>
            <a:srgbClr val="FFC000">
              <a:alpha val="65000"/>
            </a:srgbClr>
          </a:solidFill>
          <a:ln>
            <a:noFill/>
          </a:ln>
          <a:effectLst>
            <a:outerShdw blurRad="190500" dist="8455" dir="5400000" algn="ctr" rotWithShape="0">
              <a:srgbClr val="000000">
                <a:alpha val="32837"/>
              </a:srgbClr>
            </a:outerShdw>
          </a:effectLst>
          <a:extLst/>
        </p:spPr>
        <p:txBody>
          <a:bodyPr tIns="91440" bIns="91440" anchor="ctr"/>
          <a:lstStyle/>
          <a:p>
            <a:pPr algn="ctr" defTabSz="457200" fontAlgn="auto">
              <a:spcBef>
                <a:spcPts val="0"/>
              </a:spcBef>
              <a:spcAft>
                <a:spcPts val="0"/>
              </a:spcAft>
            </a:pPr>
            <a:r>
              <a:rPr lang="en-US" altLang="zh-CN" sz="1400" b="1" kern="0" dirty="0">
                <a:solidFill>
                  <a:prstClr val="white"/>
                </a:solidFill>
                <a:latin typeface="微软雅黑" panose="020B0503020204020204" pitchFamily="34" charset="-122"/>
                <a:ea typeface="微软雅黑" panose="020B0503020204020204" pitchFamily="34" charset="-122"/>
                <a:cs typeface="Calibri" panose="020F0502020204030204" pitchFamily="34" charset="0"/>
              </a:rPr>
              <a:t>Access</a:t>
            </a:r>
            <a:endParaRPr lang="zh-CN" altLang="zh-CN" sz="1400" b="1" kern="0" dirty="0">
              <a:solidFill>
                <a:prstClr val="white"/>
              </a:solidFill>
              <a:latin typeface="微软雅黑" panose="020B0503020204020204" pitchFamily="34" charset="-122"/>
              <a:ea typeface="微软雅黑" panose="020B0503020204020204" pitchFamily="34" charset="-122"/>
              <a:cs typeface="Calibri" panose="020F0502020204030204" pitchFamily="34" charset="0"/>
            </a:endParaRPr>
          </a:p>
        </p:txBody>
      </p:sp>
      <p:grpSp>
        <p:nvGrpSpPr>
          <p:cNvPr id="10" name="组合 163">
            <a:extLst>
              <a:ext uri="{FF2B5EF4-FFF2-40B4-BE49-F238E27FC236}">
                <a16:creationId xmlns:a16="http://schemas.microsoft.com/office/drawing/2014/main" id="{66553524-7CFA-4998-92E4-8A3B201F5B72}"/>
              </a:ext>
            </a:extLst>
          </p:cNvPr>
          <p:cNvGrpSpPr/>
          <p:nvPr/>
        </p:nvGrpSpPr>
        <p:grpSpPr>
          <a:xfrm>
            <a:off x="356770" y="4126568"/>
            <a:ext cx="8517746" cy="447878"/>
            <a:chOff x="-1312400" y="4705886"/>
            <a:chExt cx="11090906" cy="521129"/>
          </a:xfrm>
        </p:grpSpPr>
        <p:grpSp>
          <p:nvGrpSpPr>
            <p:cNvPr id="11" name="组合 75">
              <a:extLst>
                <a:ext uri="{FF2B5EF4-FFF2-40B4-BE49-F238E27FC236}">
                  <a16:creationId xmlns:a16="http://schemas.microsoft.com/office/drawing/2014/main" id="{157ECDF0-42FF-49EC-A839-EE9B6B5DE643}"/>
                </a:ext>
              </a:extLst>
            </p:cNvPr>
            <p:cNvGrpSpPr/>
            <p:nvPr/>
          </p:nvGrpSpPr>
          <p:grpSpPr>
            <a:xfrm>
              <a:off x="-1312400" y="4709378"/>
              <a:ext cx="11090906" cy="517637"/>
              <a:chOff x="2349584" y="3296727"/>
              <a:chExt cx="42067680" cy="5243532"/>
            </a:xfrm>
          </p:grpSpPr>
          <p:cxnSp>
            <p:nvCxnSpPr>
              <p:cNvPr id="169" name="Straight Arrow Connector 3">
                <a:extLst>
                  <a:ext uri="{FF2B5EF4-FFF2-40B4-BE49-F238E27FC236}">
                    <a16:creationId xmlns:a16="http://schemas.microsoft.com/office/drawing/2014/main" id="{7744AA0F-D429-4110-8A4F-86AC265FF670}"/>
                  </a:ext>
                </a:extLst>
              </p:cNvPr>
              <p:cNvCxnSpPr/>
              <p:nvPr/>
            </p:nvCxnSpPr>
            <p:spPr>
              <a:xfrm>
                <a:off x="2349584" y="4817485"/>
                <a:ext cx="42067680" cy="122848"/>
              </a:xfrm>
              <a:prstGeom prst="straightConnector1">
                <a:avLst/>
              </a:prstGeom>
              <a:ln w="57150">
                <a:solidFill>
                  <a:srgbClr val="00AEEF"/>
                </a:solidFill>
                <a:tailEnd type="triangle"/>
              </a:ln>
            </p:spPr>
            <p:style>
              <a:lnRef idx="1">
                <a:schemeClr val="accent1"/>
              </a:lnRef>
              <a:fillRef idx="0">
                <a:schemeClr val="accent1"/>
              </a:fillRef>
              <a:effectRef idx="0">
                <a:schemeClr val="accent1"/>
              </a:effectRef>
              <a:fontRef idx="minor">
                <a:schemeClr val="tx1"/>
              </a:fontRef>
            </p:style>
          </p:cxnSp>
          <p:sp>
            <p:nvSpPr>
              <p:cNvPr id="170" name="TextBox 7">
                <a:extLst>
                  <a:ext uri="{FF2B5EF4-FFF2-40B4-BE49-F238E27FC236}">
                    <a16:creationId xmlns:a16="http://schemas.microsoft.com/office/drawing/2014/main" id="{AB89A596-19C0-4195-90EE-D3AEE7783882}"/>
                  </a:ext>
                </a:extLst>
              </p:cNvPr>
              <p:cNvSpPr txBox="1"/>
              <p:nvPr/>
            </p:nvSpPr>
            <p:spPr>
              <a:xfrm>
                <a:off x="5099385" y="4912653"/>
                <a:ext cx="3200034" cy="3627606"/>
              </a:xfrm>
              <a:prstGeom prst="rect">
                <a:avLst/>
              </a:prstGeom>
              <a:noFill/>
            </p:spPr>
            <p:txBody>
              <a:bodyPr wrap="none" rtlCol="0">
                <a:spAutoFit/>
              </a:bodyPr>
              <a:lstStyle/>
              <a:p>
                <a:pPr fontAlgn="base">
                  <a:spcBef>
                    <a:spcPct val="0"/>
                  </a:spcBef>
                  <a:spcAft>
                    <a:spcPct val="0"/>
                  </a:spcAft>
                </a:pPr>
                <a:r>
                  <a:rPr lang="en-US" sz="1400" b="1" dirty="0">
                    <a:solidFill>
                      <a:srgbClr val="FFC000"/>
                    </a:solidFill>
                  </a:rPr>
                  <a:t>&lt;1ms</a:t>
                </a:r>
              </a:p>
            </p:txBody>
          </p:sp>
          <p:cxnSp>
            <p:nvCxnSpPr>
              <p:cNvPr id="171" name="Straight Connector 11">
                <a:extLst>
                  <a:ext uri="{FF2B5EF4-FFF2-40B4-BE49-F238E27FC236}">
                    <a16:creationId xmlns:a16="http://schemas.microsoft.com/office/drawing/2014/main" id="{5DFFEB0B-8CA6-4369-8158-3B8B00F0239F}"/>
                  </a:ext>
                </a:extLst>
              </p:cNvPr>
              <p:cNvCxnSpPr/>
              <p:nvPr/>
            </p:nvCxnSpPr>
            <p:spPr>
              <a:xfrm>
                <a:off x="2515080" y="3429791"/>
                <a:ext cx="0" cy="1511621"/>
              </a:xfrm>
              <a:prstGeom prst="line">
                <a:avLst/>
              </a:prstGeom>
              <a:ln w="76200">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172" name="Straight Connector 14">
                <a:extLst>
                  <a:ext uri="{FF2B5EF4-FFF2-40B4-BE49-F238E27FC236}">
                    <a16:creationId xmlns:a16="http://schemas.microsoft.com/office/drawing/2014/main" id="{F8CA0060-5E5E-404C-8560-FAABA5D92F96}"/>
                  </a:ext>
                </a:extLst>
              </p:cNvPr>
              <p:cNvCxnSpPr/>
              <p:nvPr/>
            </p:nvCxnSpPr>
            <p:spPr>
              <a:xfrm>
                <a:off x="6369635" y="3296727"/>
                <a:ext cx="0" cy="1511621"/>
              </a:xfrm>
              <a:prstGeom prst="line">
                <a:avLst/>
              </a:prstGeom>
              <a:ln w="76200">
                <a:solidFill>
                  <a:srgbClr val="00AEEF"/>
                </a:solidFill>
              </a:ln>
            </p:spPr>
            <p:style>
              <a:lnRef idx="1">
                <a:schemeClr val="accent1"/>
              </a:lnRef>
              <a:fillRef idx="0">
                <a:schemeClr val="accent1"/>
              </a:fillRef>
              <a:effectRef idx="0">
                <a:schemeClr val="accent1"/>
              </a:effectRef>
              <a:fontRef idx="minor">
                <a:schemeClr val="tx1"/>
              </a:fontRef>
            </p:style>
          </p:cxnSp>
        </p:grpSp>
        <p:cxnSp>
          <p:nvCxnSpPr>
            <p:cNvPr id="166" name="Straight Connector 14">
              <a:extLst>
                <a:ext uri="{FF2B5EF4-FFF2-40B4-BE49-F238E27FC236}">
                  <a16:creationId xmlns:a16="http://schemas.microsoft.com/office/drawing/2014/main" id="{3125C798-97D6-40ED-957E-F1571B61A163}"/>
                </a:ext>
              </a:extLst>
            </p:cNvPr>
            <p:cNvCxnSpPr/>
            <p:nvPr/>
          </p:nvCxnSpPr>
          <p:spPr>
            <a:xfrm>
              <a:off x="1065193" y="4705886"/>
              <a:ext cx="0" cy="149226"/>
            </a:xfrm>
            <a:prstGeom prst="line">
              <a:avLst/>
            </a:prstGeom>
            <a:ln w="76200">
              <a:solidFill>
                <a:srgbClr val="00AEEF"/>
              </a:solidFill>
            </a:ln>
          </p:spPr>
          <p:style>
            <a:lnRef idx="1">
              <a:schemeClr val="accent1"/>
            </a:lnRef>
            <a:fillRef idx="0">
              <a:schemeClr val="accent1"/>
            </a:fillRef>
            <a:effectRef idx="0">
              <a:schemeClr val="accent1"/>
            </a:effectRef>
            <a:fontRef idx="minor">
              <a:schemeClr val="tx1"/>
            </a:fontRef>
          </p:style>
        </p:cxnSp>
        <p:sp>
          <p:nvSpPr>
            <p:cNvPr id="167" name="TextBox 7">
              <a:extLst>
                <a:ext uri="{FF2B5EF4-FFF2-40B4-BE49-F238E27FC236}">
                  <a16:creationId xmlns:a16="http://schemas.microsoft.com/office/drawing/2014/main" id="{EE46C0E7-CF5D-44ED-80C4-185DA8F2C0D8}"/>
                </a:ext>
              </a:extLst>
            </p:cNvPr>
            <p:cNvSpPr txBox="1"/>
            <p:nvPr/>
          </p:nvSpPr>
          <p:spPr>
            <a:xfrm>
              <a:off x="773342" y="4863753"/>
              <a:ext cx="914638" cy="358114"/>
            </a:xfrm>
            <a:prstGeom prst="rect">
              <a:avLst/>
            </a:prstGeom>
            <a:noFill/>
          </p:spPr>
          <p:txBody>
            <a:bodyPr wrap="none" rtlCol="0">
              <a:spAutoFit/>
            </a:bodyPr>
            <a:lstStyle/>
            <a:p>
              <a:pPr fontAlgn="base">
                <a:spcBef>
                  <a:spcPct val="0"/>
                </a:spcBef>
                <a:spcAft>
                  <a:spcPct val="0"/>
                </a:spcAft>
              </a:pPr>
              <a:r>
                <a:rPr lang="en-US" sz="1400" b="1" dirty="0">
                  <a:solidFill>
                    <a:srgbClr val="FFC000"/>
                  </a:solidFill>
                </a:rPr>
                <a:t>2</a:t>
              </a:r>
              <a:r>
                <a:rPr lang="en-US" altLang="zh-CN" sz="1400" b="1" dirty="0">
                  <a:solidFill>
                    <a:srgbClr val="FFC000"/>
                  </a:solidFill>
                </a:rPr>
                <a:t>-5</a:t>
              </a:r>
              <a:r>
                <a:rPr lang="en-US" sz="1400" b="1" dirty="0">
                  <a:solidFill>
                    <a:srgbClr val="FFC000"/>
                  </a:solidFill>
                </a:rPr>
                <a:t>ms</a:t>
              </a:r>
            </a:p>
          </p:txBody>
        </p:sp>
        <p:sp>
          <p:nvSpPr>
            <p:cNvPr id="168" name="TextBox 7">
              <a:extLst>
                <a:ext uri="{FF2B5EF4-FFF2-40B4-BE49-F238E27FC236}">
                  <a16:creationId xmlns:a16="http://schemas.microsoft.com/office/drawing/2014/main" id="{3D2D9346-2BFB-4F04-880C-A5D40AD6D0CA}"/>
                </a:ext>
              </a:extLst>
            </p:cNvPr>
            <p:cNvSpPr txBox="1"/>
            <p:nvPr/>
          </p:nvSpPr>
          <p:spPr>
            <a:xfrm>
              <a:off x="2757159" y="4851487"/>
              <a:ext cx="973081" cy="358114"/>
            </a:xfrm>
            <a:prstGeom prst="rect">
              <a:avLst/>
            </a:prstGeom>
            <a:noFill/>
          </p:spPr>
          <p:txBody>
            <a:bodyPr wrap="none" rtlCol="0">
              <a:spAutoFit/>
            </a:bodyPr>
            <a:lstStyle/>
            <a:p>
              <a:pPr fontAlgn="base">
                <a:spcBef>
                  <a:spcPct val="0"/>
                </a:spcBef>
                <a:spcAft>
                  <a:spcPct val="0"/>
                </a:spcAft>
              </a:pPr>
              <a:r>
                <a:rPr lang="en-US" sz="1400" b="1" dirty="0">
                  <a:solidFill>
                    <a:srgbClr val="FFC000"/>
                  </a:solidFill>
                </a:rPr>
                <a:t>&lt;10ms</a:t>
              </a:r>
            </a:p>
          </p:txBody>
        </p:sp>
      </p:grpSp>
      <p:sp>
        <p:nvSpPr>
          <p:cNvPr id="173" name="TextBox 7">
            <a:extLst>
              <a:ext uri="{FF2B5EF4-FFF2-40B4-BE49-F238E27FC236}">
                <a16:creationId xmlns:a16="http://schemas.microsoft.com/office/drawing/2014/main" id="{8AB17C31-7859-4FB3-950A-91C687637F2E}"/>
              </a:ext>
            </a:extLst>
          </p:cNvPr>
          <p:cNvSpPr txBox="1"/>
          <p:nvPr/>
        </p:nvSpPr>
        <p:spPr>
          <a:xfrm>
            <a:off x="5690920" y="4252198"/>
            <a:ext cx="747320" cy="307777"/>
          </a:xfrm>
          <a:prstGeom prst="rect">
            <a:avLst/>
          </a:prstGeom>
          <a:noFill/>
        </p:spPr>
        <p:txBody>
          <a:bodyPr wrap="none" rtlCol="0">
            <a:spAutoFit/>
          </a:bodyPr>
          <a:lstStyle/>
          <a:p>
            <a:pPr fontAlgn="base">
              <a:spcBef>
                <a:spcPct val="0"/>
              </a:spcBef>
              <a:spcAft>
                <a:spcPct val="0"/>
              </a:spcAft>
            </a:pPr>
            <a:r>
              <a:rPr lang="en-US" sz="1400" b="1" dirty="0">
                <a:solidFill>
                  <a:srgbClr val="FFC000"/>
                </a:solidFill>
              </a:rPr>
              <a:t>&lt;20ms</a:t>
            </a:r>
          </a:p>
        </p:txBody>
      </p:sp>
      <p:sp>
        <p:nvSpPr>
          <p:cNvPr id="174" name="TextBox 7">
            <a:extLst>
              <a:ext uri="{FF2B5EF4-FFF2-40B4-BE49-F238E27FC236}">
                <a16:creationId xmlns:a16="http://schemas.microsoft.com/office/drawing/2014/main" id="{2B5772B5-B110-4E96-9F33-6868DBF7B86D}"/>
              </a:ext>
            </a:extLst>
          </p:cNvPr>
          <p:cNvSpPr txBox="1"/>
          <p:nvPr/>
        </p:nvSpPr>
        <p:spPr>
          <a:xfrm>
            <a:off x="7627517" y="4252198"/>
            <a:ext cx="747320" cy="307777"/>
          </a:xfrm>
          <a:prstGeom prst="rect">
            <a:avLst/>
          </a:prstGeom>
          <a:noFill/>
        </p:spPr>
        <p:txBody>
          <a:bodyPr wrap="none" rtlCol="0">
            <a:spAutoFit/>
          </a:bodyPr>
          <a:lstStyle/>
          <a:p>
            <a:pPr fontAlgn="base">
              <a:spcBef>
                <a:spcPct val="0"/>
              </a:spcBef>
              <a:spcAft>
                <a:spcPct val="0"/>
              </a:spcAft>
            </a:pPr>
            <a:r>
              <a:rPr lang="en-US" sz="1400" b="1" dirty="0">
                <a:solidFill>
                  <a:srgbClr val="FFC000"/>
                </a:solidFill>
              </a:rPr>
              <a:t>&lt;50ms</a:t>
            </a:r>
          </a:p>
        </p:txBody>
      </p:sp>
      <p:cxnSp>
        <p:nvCxnSpPr>
          <p:cNvPr id="175" name="Straight Connector 14">
            <a:extLst>
              <a:ext uri="{FF2B5EF4-FFF2-40B4-BE49-F238E27FC236}">
                <a16:creationId xmlns:a16="http://schemas.microsoft.com/office/drawing/2014/main" id="{EFB504C6-9A92-4260-9743-75121A11E460}"/>
              </a:ext>
            </a:extLst>
          </p:cNvPr>
          <p:cNvCxnSpPr/>
          <p:nvPr/>
        </p:nvCxnSpPr>
        <p:spPr>
          <a:xfrm>
            <a:off x="3866225" y="4127647"/>
            <a:ext cx="0" cy="128250"/>
          </a:xfrm>
          <a:prstGeom prst="line">
            <a:avLst/>
          </a:prstGeom>
          <a:ln w="76200">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176" name="Straight Connector 14">
            <a:extLst>
              <a:ext uri="{FF2B5EF4-FFF2-40B4-BE49-F238E27FC236}">
                <a16:creationId xmlns:a16="http://schemas.microsoft.com/office/drawing/2014/main" id="{7B50B19D-16ED-408C-8B86-3F4E85065E32}"/>
              </a:ext>
            </a:extLst>
          </p:cNvPr>
          <p:cNvCxnSpPr/>
          <p:nvPr/>
        </p:nvCxnSpPr>
        <p:spPr>
          <a:xfrm>
            <a:off x="5970573" y="4127647"/>
            <a:ext cx="0" cy="128250"/>
          </a:xfrm>
          <a:prstGeom prst="line">
            <a:avLst/>
          </a:prstGeom>
          <a:ln w="76200">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177" name="Straight Connector 14">
            <a:extLst>
              <a:ext uri="{FF2B5EF4-FFF2-40B4-BE49-F238E27FC236}">
                <a16:creationId xmlns:a16="http://schemas.microsoft.com/office/drawing/2014/main" id="{B542E343-ADAD-4B00-AD2A-7D85338B5C13}"/>
              </a:ext>
            </a:extLst>
          </p:cNvPr>
          <p:cNvCxnSpPr/>
          <p:nvPr/>
        </p:nvCxnSpPr>
        <p:spPr>
          <a:xfrm>
            <a:off x="8081774" y="4127647"/>
            <a:ext cx="0" cy="128250"/>
          </a:xfrm>
          <a:prstGeom prst="line">
            <a:avLst/>
          </a:prstGeom>
          <a:ln w="76200">
            <a:solidFill>
              <a:srgbClr val="00AEEF"/>
            </a:solidFill>
          </a:ln>
        </p:spPr>
        <p:style>
          <a:lnRef idx="1">
            <a:schemeClr val="accent1"/>
          </a:lnRef>
          <a:fillRef idx="0">
            <a:schemeClr val="accent1"/>
          </a:fillRef>
          <a:effectRef idx="0">
            <a:schemeClr val="accent1"/>
          </a:effectRef>
          <a:fontRef idx="minor">
            <a:schemeClr val="tx1"/>
          </a:fontRef>
        </p:style>
      </p:cxnSp>
      <p:sp>
        <p:nvSpPr>
          <p:cNvPr id="178" name="圆角矩形 256">
            <a:extLst>
              <a:ext uri="{FF2B5EF4-FFF2-40B4-BE49-F238E27FC236}">
                <a16:creationId xmlns:a16="http://schemas.microsoft.com/office/drawing/2014/main" id="{7ACE03DC-E0ED-4385-BEA0-AB0F3E62BDCA}"/>
              </a:ext>
            </a:extLst>
          </p:cNvPr>
          <p:cNvSpPr/>
          <p:nvPr/>
        </p:nvSpPr>
        <p:spPr>
          <a:xfrm>
            <a:off x="7451744" y="3448941"/>
            <a:ext cx="427913" cy="119319"/>
          </a:xfrm>
          <a:prstGeom prst="roundRect">
            <a:avLst/>
          </a:prstGeom>
          <a:solidFill>
            <a:schemeClr val="accent2">
              <a:lumMod val="50000"/>
              <a:alpha val="55000"/>
            </a:schemeClr>
          </a:solidFill>
        </p:spPr>
        <p:style>
          <a:lnRef idx="1">
            <a:schemeClr val="accent3"/>
          </a:lnRef>
          <a:fillRef idx="2">
            <a:schemeClr val="accent3"/>
          </a:fillRef>
          <a:effectRef idx="1">
            <a:schemeClr val="accent3"/>
          </a:effectRef>
          <a:fontRef idx="minor">
            <a:schemeClr val="dk1"/>
          </a:fontRef>
        </p:style>
        <p:txBody>
          <a:bodyPr lIns="76786" tIns="38393" rIns="76786" bIns="38393" rtlCol="0" anchor="ctr"/>
          <a:lstStyle/>
          <a:p>
            <a:pPr algn="ctr">
              <a:lnSpc>
                <a:spcPts val="1200"/>
              </a:lnSpc>
            </a:pPr>
            <a:r>
              <a:rPr lang="en-US" altLang="zh-CN" sz="600" b="1" dirty="0">
                <a:solidFill>
                  <a:schemeClr val="bg1"/>
                </a:solidFill>
                <a:latin typeface="微软雅黑" panose="020B0503020204020204" pitchFamily="34" charset="-122"/>
                <a:ea typeface="微软雅黑" panose="020B0503020204020204" pitchFamily="34" charset="-122"/>
              </a:rPr>
              <a:t>GW-C</a:t>
            </a:r>
            <a:endParaRPr lang="zh-CN" altLang="en-US" sz="600" b="1" dirty="0">
              <a:solidFill>
                <a:schemeClr val="bg1"/>
              </a:solidFill>
              <a:latin typeface="微软雅黑" panose="020B0503020204020204" pitchFamily="34" charset="-122"/>
              <a:ea typeface="微软雅黑" panose="020B0503020204020204" pitchFamily="34" charset="-122"/>
            </a:endParaRPr>
          </a:p>
        </p:txBody>
      </p:sp>
      <p:sp>
        <p:nvSpPr>
          <p:cNvPr id="179" name="圆角矩形 271">
            <a:extLst>
              <a:ext uri="{FF2B5EF4-FFF2-40B4-BE49-F238E27FC236}">
                <a16:creationId xmlns:a16="http://schemas.microsoft.com/office/drawing/2014/main" id="{EC2DD3D2-C898-4080-99FA-3294454576EC}"/>
              </a:ext>
            </a:extLst>
          </p:cNvPr>
          <p:cNvSpPr/>
          <p:nvPr/>
        </p:nvSpPr>
        <p:spPr>
          <a:xfrm>
            <a:off x="7898039" y="3452067"/>
            <a:ext cx="427913" cy="119319"/>
          </a:xfrm>
          <a:prstGeom prst="roundRect">
            <a:avLst/>
          </a:prstGeom>
          <a:solidFill>
            <a:schemeClr val="accent2">
              <a:lumMod val="50000"/>
              <a:alpha val="55000"/>
            </a:schemeClr>
          </a:solidFill>
        </p:spPr>
        <p:style>
          <a:lnRef idx="1">
            <a:schemeClr val="accent3"/>
          </a:lnRef>
          <a:fillRef idx="2">
            <a:schemeClr val="accent3"/>
          </a:fillRef>
          <a:effectRef idx="1">
            <a:schemeClr val="accent3"/>
          </a:effectRef>
          <a:fontRef idx="minor">
            <a:schemeClr val="dk1"/>
          </a:fontRef>
        </p:style>
        <p:txBody>
          <a:bodyPr lIns="76786" tIns="38393" rIns="76786" bIns="38393" rtlCol="0" anchor="ctr"/>
          <a:lstStyle/>
          <a:p>
            <a:pPr algn="ctr">
              <a:lnSpc>
                <a:spcPts val="1200"/>
              </a:lnSpc>
            </a:pPr>
            <a:r>
              <a:rPr lang="en-US" altLang="zh-CN" sz="600" b="1" dirty="0">
                <a:solidFill>
                  <a:schemeClr val="bg1"/>
                </a:solidFill>
                <a:latin typeface="微软雅黑" panose="020B0503020204020204" pitchFamily="34" charset="-122"/>
                <a:ea typeface="微软雅黑" panose="020B0503020204020204" pitchFamily="34" charset="-122"/>
              </a:rPr>
              <a:t>AMF</a:t>
            </a:r>
            <a:endParaRPr lang="zh-CN" altLang="en-US" sz="600" b="1" dirty="0">
              <a:solidFill>
                <a:schemeClr val="bg1"/>
              </a:solidFill>
              <a:latin typeface="微软雅黑" panose="020B0503020204020204" pitchFamily="34" charset="-122"/>
              <a:ea typeface="微软雅黑" panose="020B0503020204020204" pitchFamily="34" charset="-122"/>
            </a:endParaRPr>
          </a:p>
        </p:txBody>
      </p:sp>
      <p:sp>
        <p:nvSpPr>
          <p:cNvPr id="180" name="圆角矩形 272">
            <a:extLst>
              <a:ext uri="{FF2B5EF4-FFF2-40B4-BE49-F238E27FC236}">
                <a16:creationId xmlns:a16="http://schemas.microsoft.com/office/drawing/2014/main" id="{8EC3E91B-BEBF-413F-95A5-08A6A3E3A522}"/>
              </a:ext>
            </a:extLst>
          </p:cNvPr>
          <p:cNvSpPr/>
          <p:nvPr/>
        </p:nvSpPr>
        <p:spPr>
          <a:xfrm>
            <a:off x="8346885" y="3452092"/>
            <a:ext cx="358491" cy="119319"/>
          </a:xfrm>
          <a:prstGeom prst="roundRect">
            <a:avLst/>
          </a:prstGeom>
          <a:solidFill>
            <a:schemeClr val="accent2">
              <a:lumMod val="50000"/>
              <a:alpha val="55000"/>
            </a:schemeClr>
          </a:solidFill>
        </p:spPr>
        <p:style>
          <a:lnRef idx="1">
            <a:schemeClr val="accent3"/>
          </a:lnRef>
          <a:fillRef idx="2">
            <a:schemeClr val="accent3"/>
          </a:fillRef>
          <a:effectRef idx="1">
            <a:schemeClr val="accent3"/>
          </a:effectRef>
          <a:fontRef idx="minor">
            <a:schemeClr val="dk1"/>
          </a:fontRef>
        </p:style>
        <p:txBody>
          <a:bodyPr lIns="76786" tIns="38393" rIns="76786" bIns="38393" rtlCol="0" anchor="ctr"/>
          <a:lstStyle/>
          <a:p>
            <a:pPr algn="ctr">
              <a:lnSpc>
                <a:spcPts val="1200"/>
              </a:lnSpc>
            </a:pPr>
            <a:r>
              <a:rPr lang="en-US" altLang="zh-CN" sz="600" b="1" dirty="0">
                <a:solidFill>
                  <a:schemeClr val="bg1"/>
                </a:solidFill>
                <a:latin typeface="微软雅黑" panose="020B0503020204020204" pitchFamily="34" charset="-122"/>
                <a:ea typeface="微软雅黑" panose="020B0503020204020204" pitchFamily="34" charset="-122"/>
              </a:rPr>
              <a:t>SMF</a:t>
            </a:r>
            <a:endParaRPr lang="zh-CN" altLang="en-US" sz="600" b="1" dirty="0">
              <a:solidFill>
                <a:schemeClr val="bg1"/>
              </a:solidFill>
              <a:latin typeface="微软雅黑" panose="020B0503020204020204" pitchFamily="34" charset="-122"/>
              <a:ea typeface="微软雅黑" panose="020B0503020204020204" pitchFamily="34" charset="-122"/>
            </a:endParaRPr>
          </a:p>
        </p:txBody>
      </p:sp>
      <p:sp>
        <p:nvSpPr>
          <p:cNvPr id="181" name="圆角矩形 273">
            <a:extLst>
              <a:ext uri="{FF2B5EF4-FFF2-40B4-BE49-F238E27FC236}">
                <a16:creationId xmlns:a16="http://schemas.microsoft.com/office/drawing/2014/main" id="{A4AD340B-B4BA-42AC-B725-626457DAA959}"/>
              </a:ext>
            </a:extLst>
          </p:cNvPr>
          <p:cNvSpPr/>
          <p:nvPr/>
        </p:nvSpPr>
        <p:spPr>
          <a:xfrm>
            <a:off x="7682378" y="3308804"/>
            <a:ext cx="468815" cy="119319"/>
          </a:xfrm>
          <a:prstGeom prst="roundRect">
            <a:avLst/>
          </a:prstGeom>
          <a:solidFill>
            <a:schemeClr val="accent2">
              <a:lumMod val="50000"/>
              <a:alpha val="55000"/>
            </a:schemeClr>
          </a:solidFill>
        </p:spPr>
        <p:style>
          <a:lnRef idx="1">
            <a:schemeClr val="accent3"/>
          </a:lnRef>
          <a:fillRef idx="2">
            <a:schemeClr val="accent3"/>
          </a:fillRef>
          <a:effectRef idx="1">
            <a:schemeClr val="accent3"/>
          </a:effectRef>
          <a:fontRef idx="minor">
            <a:schemeClr val="dk1"/>
          </a:fontRef>
        </p:style>
        <p:txBody>
          <a:bodyPr lIns="76786" tIns="38393" rIns="76786" bIns="38393" rtlCol="0" anchor="ctr"/>
          <a:lstStyle/>
          <a:p>
            <a:pPr algn="ctr">
              <a:lnSpc>
                <a:spcPts val="1200"/>
              </a:lnSpc>
            </a:pPr>
            <a:r>
              <a:rPr lang="en-US" altLang="zh-CN" sz="600" b="1" dirty="0">
                <a:solidFill>
                  <a:schemeClr val="bg1"/>
                </a:solidFill>
                <a:latin typeface="微软雅黑" panose="020B0503020204020204" pitchFamily="34" charset="-122"/>
                <a:ea typeface="微软雅黑" panose="020B0503020204020204" pitchFamily="34" charset="-122"/>
              </a:rPr>
              <a:t>NB-</a:t>
            </a:r>
            <a:r>
              <a:rPr lang="en-US" altLang="zh-CN" sz="600" b="1" dirty="0" err="1">
                <a:solidFill>
                  <a:schemeClr val="bg1"/>
                </a:solidFill>
                <a:latin typeface="微软雅黑" panose="020B0503020204020204" pitchFamily="34" charset="-122"/>
                <a:ea typeface="微软雅黑" panose="020B0503020204020204" pitchFamily="34" charset="-122"/>
              </a:rPr>
              <a:t>IoT</a:t>
            </a:r>
            <a:endParaRPr lang="zh-CN" altLang="en-US" sz="600" b="1" dirty="0">
              <a:solidFill>
                <a:schemeClr val="bg1"/>
              </a:solidFill>
              <a:latin typeface="微软雅黑" panose="020B0503020204020204" pitchFamily="34" charset="-122"/>
              <a:ea typeface="微软雅黑" panose="020B0503020204020204" pitchFamily="34" charset="-122"/>
            </a:endParaRPr>
          </a:p>
        </p:txBody>
      </p:sp>
      <p:sp>
        <p:nvSpPr>
          <p:cNvPr id="182" name="圆角矩形 274">
            <a:extLst>
              <a:ext uri="{FF2B5EF4-FFF2-40B4-BE49-F238E27FC236}">
                <a16:creationId xmlns:a16="http://schemas.microsoft.com/office/drawing/2014/main" id="{E3920661-10B1-436E-B597-7AAADF10C4E2}"/>
              </a:ext>
            </a:extLst>
          </p:cNvPr>
          <p:cNvSpPr/>
          <p:nvPr/>
        </p:nvSpPr>
        <p:spPr>
          <a:xfrm>
            <a:off x="8173462" y="3308804"/>
            <a:ext cx="327278" cy="119319"/>
          </a:xfrm>
          <a:prstGeom prst="roundRect">
            <a:avLst/>
          </a:prstGeom>
          <a:solidFill>
            <a:schemeClr val="accent2">
              <a:lumMod val="50000"/>
              <a:alpha val="55000"/>
            </a:schemeClr>
          </a:solidFill>
        </p:spPr>
        <p:style>
          <a:lnRef idx="1">
            <a:schemeClr val="accent3"/>
          </a:lnRef>
          <a:fillRef idx="2">
            <a:schemeClr val="accent3"/>
          </a:fillRef>
          <a:effectRef idx="1">
            <a:schemeClr val="accent3"/>
          </a:effectRef>
          <a:fontRef idx="minor">
            <a:schemeClr val="dk1"/>
          </a:fontRef>
        </p:style>
        <p:txBody>
          <a:bodyPr lIns="76786" tIns="38393" rIns="76786" bIns="38393" rtlCol="0" anchor="ctr"/>
          <a:lstStyle/>
          <a:p>
            <a:pPr algn="ctr">
              <a:lnSpc>
                <a:spcPts val="1200"/>
              </a:lnSpc>
            </a:pPr>
            <a:r>
              <a:rPr lang="en-US" altLang="zh-CN" sz="600" b="1" dirty="0">
                <a:solidFill>
                  <a:schemeClr val="bg1"/>
                </a:solidFill>
                <a:latin typeface="微软雅黑" panose="020B0503020204020204" pitchFamily="34" charset="-122"/>
                <a:ea typeface="微软雅黑" panose="020B0503020204020204" pitchFamily="34" charset="-122"/>
              </a:rPr>
              <a:t>IMS</a:t>
            </a:r>
            <a:endParaRPr lang="zh-CN" altLang="en-US" sz="600" b="1" dirty="0">
              <a:solidFill>
                <a:schemeClr val="bg1"/>
              </a:solidFill>
              <a:latin typeface="微软雅黑" panose="020B0503020204020204" pitchFamily="34" charset="-122"/>
              <a:ea typeface="微软雅黑" panose="020B0503020204020204" pitchFamily="34" charset="-122"/>
            </a:endParaRPr>
          </a:p>
        </p:txBody>
      </p:sp>
      <p:sp>
        <p:nvSpPr>
          <p:cNvPr id="183" name="圆角矩形 275">
            <a:extLst>
              <a:ext uri="{FF2B5EF4-FFF2-40B4-BE49-F238E27FC236}">
                <a16:creationId xmlns:a16="http://schemas.microsoft.com/office/drawing/2014/main" id="{B6EAAFFA-B8F6-415D-A27F-FEC64FD2A6A3}"/>
              </a:ext>
            </a:extLst>
          </p:cNvPr>
          <p:cNvSpPr/>
          <p:nvPr/>
        </p:nvSpPr>
        <p:spPr>
          <a:xfrm>
            <a:off x="5339269" y="3451222"/>
            <a:ext cx="427913" cy="119319"/>
          </a:xfrm>
          <a:prstGeom prst="roundRect">
            <a:avLst/>
          </a:prstGeom>
          <a:solidFill>
            <a:schemeClr val="accent6">
              <a:lumMod val="50000"/>
              <a:alpha val="55000"/>
            </a:schemeClr>
          </a:solidFill>
        </p:spPr>
        <p:style>
          <a:lnRef idx="1">
            <a:schemeClr val="accent3"/>
          </a:lnRef>
          <a:fillRef idx="2">
            <a:schemeClr val="accent3"/>
          </a:fillRef>
          <a:effectRef idx="1">
            <a:schemeClr val="accent3"/>
          </a:effectRef>
          <a:fontRef idx="minor">
            <a:schemeClr val="dk1"/>
          </a:fontRef>
        </p:style>
        <p:txBody>
          <a:bodyPr lIns="76786" tIns="38393" rIns="76786" bIns="38393" rtlCol="0" anchor="ctr"/>
          <a:lstStyle/>
          <a:p>
            <a:pPr algn="ctr">
              <a:lnSpc>
                <a:spcPts val="1200"/>
              </a:lnSpc>
            </a:pPr>
            <a:r>
              <a:rPr lang="en-US" altLang="zh-CN" sz="600" b="1" dirty="0">
                <a:solidFill>
                  <a:schemeClr val="bg1"/>
                </a:solidFill>
                <a:latin typeface="微软雅黑" panose="020B0503020204020204" pitchFamily="34" charset="-122"/>
                <a:ea typeface="微软雅黑" panose="020B0503020204020204" pitchFamily="34" charset="-122"/>
              </a:rPr>
              <a:t>GW-U</a:t>
            </a:r>
            <a:endParaRPr lang="zh-CN" altLang="en-US" sz="600" b="1" dirty="0">
              <a:solidFill>
                <a:schemeClr val="bg1"/>
              </a:solidFill>
              <a:latin typeface="微软雅黑" panose="020B0503020204020204" pitchFamily="34" charset="-122"/>
              <a:ea typeface="微软雅黑" panose="020B0503020204020204" pitchFamily="34" charset="-122"/>
            </a:endParaRPr>
          </a:p>
        </p:txBody>
      </p:sp>
      <p:sp>
        <p:nvSpPr>
          <p:cNvPr id="184" name="圆角矩形 276">
            <a:extLst>
              <a:ext uri="{FF2B5EF4-FFF2-40B4-BE49-F238E27FC236}">
                <a16:creationId xmlns:a16="http://schemas.microsoft.com/office/drawing/2014/main" id="{3FB7F365-32AA-428B-A144-592389CD685A}"/>
              </a:ext>
            </a:extLst>
          </p:cNvPr>
          <p:cNvSpPr/>
          <p:nvPr/>
        </p:nvSpPr>
        <p:spPr>
          <a:xfrm>
            <a:off x="5785564" y="3454348"/>
            <a:ext cx="427913" cy="119319"/>
          </a:xfrm>
          <a:prstGeom prst="roundRect">
            <a:avLst/>
          </a:prstGeom>
          <a:solidFill>
            <a:schemeClr val="accent6">
              <a:lumMod val="50000"/>
              <a:alpha val="55000"/>
            </a:schemeClr>
          </a:solidFill>
        </p:spPr>
        <p:style>
          <a:lnRef idx="1">
            <a:schemeClr val="accent3"/>
          </a:lnRef>
          <a:fillRef idx="2">
            <a:schemeClr val="accent3"/>
          </a:fillRef>
          <a:effectRef idx="1">
            <a:schemeClr val="accent3"/>
          </a:effectRef>
          <a:fontRef idx="minor">
            <a:schemeClr val="dk1"/>
          </a:fontRef>
        </p:style>
        <p:txBody>
          <a:bodyPr lIns="76786" tIns="38393" rIns="76786" bIns="38393" rtlCol="0" anchor="ctr"/>
          <a:lstStyle/>
          <a:p>
            <a:pPr algn="ctr">
              <a:lnSpc>
                <a:spcPts val="1200"/>
              </a:lnSpc>
            </a:pPr>
            <a:r>
              <a:rPr lang="en-US" altLang="zh-CN" sz="600" b="1" dirty="0">
                <a:solidFill>
                  <a:schemeClr val="bg1"/>
                </a:solidFill>
                <a:latin typeface="微软雅黑" panose="020B0503020204020204" pitchFamily="34" charset="-122"/>
                <a:ea typeface="微软雅黑" panose="020B0503020204020204" pitchFamily="34" charset="-122"/>
              </a:rPr>
              <a:t>UPF</a:t>
            </a:r>
            <a:endParaRPr lang="zh-CN" altLang="en-US" sz="600" b="1" dirty="0">
              <a:solidFill>
                <a:schemeClr val="bg1"/>
              </a:solidFill>
              <a:latin typeface="微软雅黑" panose="020B0503020204020204" pitchFamily="34" charset="-122"/>
              <a:ea typeface="微软雅黑" panose="020B0503020204020204" pitchFamily="34" charset="-122"/>
            </a:endParaRPr>
          </a:p>
        </p:txBody>
      </p:sp>
      <p:sp>
        <p:nvSpPr>
          <p:cNvPr id="185" name="圆角矩形 277">
            <a:extLst>
              <a:ext uri="{FF2B5EF4-FFF2-40B4-BE49-F238E27FC236}">
                <a16:creationId xmlns:a16="http://schemas.microsoft.com/office/drawing/2014/main" id="{381BA9F5-8466-41FA-A9AB-803AE3293E29}"/>
              </a:ext>
            </a:extLst>
          </p:cNvPr>
          <p:cNvSpPr/>
          <p:nvPr/>
        </p:nvSpPr>
        <p:spPr>
          <a:xfrm>
            <a:off x="6234410" y="3454374"/>
            <a:ext cx="358491" cy="119319"/>
          </a:xfrm>
          <a:prstGeom prst="roundRect">
            <a:avLst/>
          </a:prstGeom>
          <a:solidFill>
            <a:schemeClr val="bg2">
              <a:lumMod val="10000"/>
              <a:alpha val="55000"/>
            </a:schemeClr>
          </a:solidFill>
        </p:spPr>
        <p:style>
          <a:lnRef idx="1">
            <a:schemeClr val="accent3"/>
          </a:lnRef>
          <a:fillRef idx="2">
            <a:schemeClr val="accent3"/>
          </a:fillRef>
          <a:effectRef idx="1">
            <a:schemeClr val="accent3"/>
          </a:effectRef>
          <a:fontRef idx="minor">
            <a:schemeClr val="dk1"/>
          </a:fontRef>
        </p:style>
        <p:txBody>
          <a:bodyPr lIns="76786" tIns="38393" rIns="76786" bIns="38393" rtlCol="0" anchor="ctr"/>
          <a:lstStyle/>
          <a:p>
            <a:pPr algn="ctr">
              <a:lnSpc>
                <a:spcPts val="1200"/>
              </a:lnSpc>
            </a:pPr>
            <a:r>
              <a:rPr lang="en-US" altLang="zh-CN" sz="600" b="1" dirty="0">
                <a:solidFill>
                  <a:schemeClr val="bg1"/>
                </a:solidFill>
                <a:latin typeface="微软雅黑" panose="020B0503020204020204" pitchFamily="34" charset="-122"/>
                <a:ea typeface="微软雅黑" panose="020B0503020204020204" pitchFamily="34" charset="-122"/>
              </a:rPr>
              <a:t>CDN</a:t>
            </a:r>
            <a:endParaRPr lang="zh-CN" altLang="en-US" sz="600" b="1" dirty="0">
              <a:solidFill>
                <a:schemeClr val="bg1"/>
              </a:solidFill>
              <a:latin typeface="微软雅黑" panose="020B0503020204020204" pitchFamily="34" charset="-122"/>
              <a:ea typeface="微软雅黑" panose="020B0503020204020204" pitchFamily="34" charset="-122"/>
            </a:endParaRPr>
          </a:p>
        </p:txBody>
      </p:sp>
      <p:sp>
        <p:nvSpPr>
          <p:cNvPr id="186" name="圆角矩形 278">
            <a:extLst>
              <a:ext uri="{FF2B5EF4-FFF2-40B4-BE49-F238E27FC236}">
                <a16:creationId xmlns:a16="http://schemas.microsoft.com/office/drawing/2014/main" id="{55C0BAFC-92D6-48DE-B22C-BAE03E77E17C}"/>
              </a:ext>
            </a:extLst>
          </p:cNvPr>
          <p:cNvSpPr/>
          <p:nvPr/>
        </p:nvSpPr>
        <p:spPr>
          <a:xfrm>
            <a:off x="5504686" y="3300921"/>
            <a:ext cx="468815" cy="119319"/>
          </a:xfrm>
          <a:prstGeom prst="roundRect">
            <a:avLst/>
          </a:prstGeom>
          <a:solidFill>
            <a:schemeClr val="accent6">
              <a:lumMod val="50000"/>
              <a:alpha val="55000"/>
            </a:schemeClr>
          </a:solidFill>
        </p:spPr>
        <p:style>
          <a:lnRef idx="1">
            <a:schemeClr val="accent3"/>
          </a:lnRef>
          <a:fillRef idx="2">
            <a:schemeClr val="accent3"/>
          </a:fillRef>
          <a:effectRef idx="1">
            <a:schemeClr val="accent3"/>
          </a:effectRef>
          <a:fontRef idx="minor">
            <a:schemeClr val="dk1"/>
          </a:fontRef>
        </p:style>
        <p:txBody>
          <a:bodyPr lIns="76786" tIns="38393" rIns="76786" bIns="38393" rtlCol="0" anchor="ctr"/>
          <a:lstStyle/>
          <a:p>
            <a:pPr algn="ctr">
              <a:lnSpc>
                <a:spcPts val="1200"/>
              </a:lnSpc>
            </a:pPr>
            <a:r>
              <a:rPr lang="en-US" altLang="zh-CN" sz="600" b="1" dirty="0">
                <a:solidFill>
                  <a:schemeClr val="bg1"/>
                </a:solidFill>
                <a:latin typeface="微软雅黑" panose="020B0503020204020204" pitchFamily="34" charset="-122"/>
                <a:ea typeface="微软雅黑" panose="020B0503020204020204" pitchFamily="34" charset="-122"/>
              </a:rPr>
              <a:t>SBC</a:t>
            </a:r>
            <a:endParaRPr lang="zh-CN" altLang="en-US" sz="600" b="1" dirty="0">
              <a:solidFill>
                <a:schemeClr val="bg1"/>
              </a:solidFill>
              <a:latin typeface="微软雅黑" panose="020B0503020204020204" pitchFamily="34" charset="-122"/>
              <a:ea typeface="微软雅黑" panose="020B0503020204020204" pitchFamily="34" charset="-122"/>
            </a:endParaRPr>
          </a:p>
        </p:txBody>
      </p:sp>
      <p:sp>
        <p:nvSpPr>
          <p:cNvPr id="187" name="圆角矩形 279">
            <a:extLst>
              <a:ext uri="{FF2B5EF4-FFF2-40B4-BE49-F238E27FC236}">
                <a16:creationId xmlns:a16="http://schemas.microsoft.com/office/drawing/2014/main" id="{1FCB1211-EF8A-493F-B382-53754E44AC6D}"/>
              </a:ext>
            </a:extLst>
          </p:cNvPr>
          <p:cNvSpPr/>
          <p:nvPr/>
        </p:nvSpPr>
        <p:spPr>
          <a:xfrm>
            <a:off x="6010340" y="3308652"/>
            <a:ext cx="432911" cy="102612"/>
          </a:xfrm>
          <a:prstGeom prst="roundRect">
            <a:avLst/>
          </a:prstGeom>
          <a:solidFill>
            <a:schemeClr val="bg2">
              <a:lumMod val="10000"/>
              <a:alpha val="55000"/>
            </a:schemeClr>
          </a:solidFill>
        </p:spPr>
        <p:style>
          <a:lnRef idx="1">
            <a:schemeClr val="accent3"/>
          </a:lnRef>
          <a:fillRef idx="2">
            <a:schemeClr val="accent3"/>
          </a:fillRef>
          <a:effectRef idx="1">
            <a:schemeClr val="accent3"/>
          </a:effectRef>
          <a:fontRef idx="minor">
            <a:schemeClr val="dk1"/>
          </a:fontRef>
        </p:style>
        <p:txBody>
          <a:bodyPr lIns="76786" tIns="38393" rIns="76786" bIns="38393" rtlCol="0" anchor="ctr"/>
          <a:lstStyle/>
          <a:p>
            <a:pPr algn="ctr">
              <a:lnSpc>
                <a:spcPts val="1200"/>
              </a:lnSpc>
            </a:pPr>
            <a:r>
              <a:rPr lang="en-US" altLang="zh-CN" sz="600" b="1" dirty="0">
                <a:solidFill>
                  <a:schemeClr val="bg1"/>
                </a:solidFill>
                <a:latin typeface="微软雅黑" panose="020B0503020204020204" pitchFamily="34" charset="-122"/>
                <a:ea typeface="微软雅黑" panose="020B0503020204020204" pitchFamily="34" charset="-122"/>
              </a:rPr>
              <a:t>BNG-C</a:t>
            </a:r>
            <a:endParaRPr lang="zh-CN" altLang="en-US" sz="600" b="1" dirty="0">
              <a:solidFill>
                <a:schemeClr val="bg1"/>
              </a:solidFill>
              <a:latin typeface="微软雅黑" panose="020B0503020204020204" pitchFamily="34" charset="-122"/>
              <a:ea typeface="微软雅黑" panose="020B0503020204020204" pitchFamily="34" charset="-122"/>
            </a:endParaRPr>
          </a:p>
        </p:txBody>
      </p:sp>
      <p:sp>
        <p:nvSpPr>
          <p:cNvPr id="188" name="圆角矩形 280">
            <a:extLst>
              <a:ext uri="{FF2B5EF4-FFF2-40B4-BE49-F238E27FC236}">
                <a16:creationId xmlns:a16="http://schemas.microsoft.com/office/drawing/2014/main" id="{0A8D7FB3-6BCA-46C1-A89D-22FA97A50756}"/>
              </a:ext>
            </a:extLst>
          </p:cNvPr>
          <p:cNvSpPr/>
          <p:nvPr/>
        </p:nvSpPr>
        <p:spPr>
          <a:xfrm>
            <a:off x="3236480" y="3446015"/>
            <a:ext cx="427913" cy="119319"/>
          </a:xfrm>
          <a:prstGeom prst="roundRect">
            <a:avLst/>
          </a:prstGeom>
          <a:solidFill>
            <a:schemeClr val="accent6">
              <a:lumMod val="50000"/>
              <a:alpha val="55000"/>
            </a:schemeClr>
          </a:solidFill>
        </p:spPr>
        <p:style>
          <a:lnRef idx="1">
            <a:schemeClr val="accent3"/>
          </a:lnRef>
          <a:fillRef idx="2">
            <a:schemeClr val="accent3"/>
          </a:fillRef>
          <a:effectRef idx="1">
            <a:schemeClr val="accent3"/>
          </a:effectRef>
          <a:fontRef idx="minor">
            <a:schemeClr val="dk1"/>
          </a:fontRef>
        </p:style>
        <p:txBody>
          <a:bodyPr lIns="76786" tIns="38393" rIns="76786" bIns="38393" rtlCol="0" anchor="ctr"/>
          <a:lstStyle/>
          <a:p>
            <a:pPr algn="ctr">
              <a:lnSpc>
                <a:spcPts val="1200"/>
              </a:lnSpc>
            </a:pPr>
            <a:r>
              <a:rPr lang="en-US" altLang="zh-CN" sz="600" b="1" dirty="0">
                <a:solidFill>
                  <a:schemeClr val="bg1"/>
                </a:solidFill>
                <a:latin typeface="微软雅黑" panose="020B0503020204020204" pitchFamily="34" charset="-122"/>
                <a:ea typeface="微软雅黑" panose="020B0503020204020204" pitchFamily="34" charset="-122"/>
              </a:rPr>
              <a:t>GW-U</a:t>
            </a:r>
            <a:endParaRPr lang="zh-CN" altLang="en-US" sz="600" b="1" dirty="0">
              <a:solidFill>
                <a:schemeClr val="bg1"/>
              </a:solidFill>
              <a:latin typeface="微软雅黑" panose="020B0503020204020204" pitchFamily="34" charset="-122"/>
              <a:ea typeface="微软雅黑" panose="020B0503020204020204" pitchFamily="34" charset="-122"/>
            </a:endParaRPr>
          </a:p>
        </p:txBody>
      </p:sp>
      <p:sp>
        <p:nvSpPr>
          <p:cNvPr id="189" name="圆角矩形 281">
            <a:extLst>
              <a:ext uri="{FF2B5EF4-FFF2-40B4-BE49-F238E27FC236}">
                <a16:creationId xmlns:a16="http://schemas.microsoft.com/office/drawing/2014/main" id="{790DCB27-C7CF-48F2-925C-847422D552C7}"/>
              </a:ext>
            </a:extLst>
          </p:cNvPr>
          <p:cNvSpPr/>
          <p:nvPr/>
        </p:nvSpPr>
        <p:spPr>
          <a:xfrm>
            <a:off x="3682775" y="3449141"/>
            <a:ext cx="427913" cy="119319"/>
          </a:xfrm>
          <a:prstGeom prst="roundRect">
            <a:avLst/>
          </a:prstGeom>
          <a:solidFill>
            <a:schemeClr val="accent6">
              <a:lumMod val="50000"/>
              <a:alpha val="55000"/>
            </a:schemeClr>
          </a:solidFill>
        </p:spPr>
        <p:style>
          <a:lnRef idx="1">
            <a:schemeClr val="accent3"/>
          </a:lnRef>
          <a:fillRef idx="2">
            <a:schemeClr val="accent3"/>
          </a:fillRef>
          <a:effectRef idx="1">
            <a:schemeClr val="accent3"/>
          </a:effectRef>
          <a:fontRef idx="minor">
            <a:schemeClr val="dk1"/>
          </a:fontRef>
        </p:style>
        <p:txBody>
          <a:bodyPr lIns="76786" tIns="38393" rIns="76786" bIns="38393" rtlCol="0" anchor="ctr"/>
          <a:lstStyle/>
          <a:p>
            <a:pPr algn="ctr">
              <a:lnSpc>
                <a:spcPts val="1200"/>
              </a:lnSpc>
            </a:pPr>
            <a:r>
              <a:rPr lang="en-US" altLang="zh-CN" sz="600" b="1" dirty="0">
                <a:solidFill>
                  <a:schemeClr val="bg1"/>
                </a:solidFill>
                <a:latin typeface="微软雅黑" panose="020B0503020204020204" pitchFamily="34" charset="-122"/>
                <a:ea typeface="微软雅黑" panose="020B0503020204020204" pitchFamily="34" charset="-122"/>
              </a:rPr>
              <a:t>UPF</a:t>
            </a:r>
            <a:endParaRPr lang="zh-CN" altLang="en-US" sz="600" b="1" dirty="0">
              <a:solidFill>
                <a:schemeClr val="bg1"/>
              </a:solidFill>
              <a:latin typeface="微软雅黑" panose="020B0503020204020204" pitchFamily="34" charset="-122"/>
              <a:ea typeface="微软雅黑" panose="020B0503020204020204" pitchFamily="34" charset="-122"/>
            </a:endParaRPr>
          </a:p>
        </p:txBody>
      </p:sp>
      <p:sp>
        <p:nvSpPr>
          <p:cNvPr id="190" name="圆角矩形 282">
            <a:extLst>
              <a:ext uri="{FF2B5EF4-FFF2-40B4-BE49-F238E27FC236}">
                <a16:creationId xmlns:a16="http://schemas.microsoft.com/office/drawing/2014/main" id="{804E85F5-D4F3-4ECB-9379-4B40F501D38F}"/>
              </a:ext>
            </a:extLst>
          </p:cNvPr>
          <p:cNvSpPr/>
          <p:nvPr/>
        </p:nvSpPr>
        <p:spPr>
          <a:xfrm>
            <a:off x="4131621" y="3449166"/>
            <a:ext cx="358491" cy="119319"/>
          </a:xfrm>
          <a:prstGeom prst="roundRect">
            <a:avLst/>
          </a:prstGeom>
          <a:solidFill>
            <a:schemeClr val="accent3">
              <a:lumMod val="50000"/>
              <a:alpha val="55000"/>
            </a:schemeClr>
          </a:solidFill>
        </p:spPr>
        <p:style>
          <a:lnRef idx="1">
            <a:schemeClr val="accent3"/>
          </a:lnRef>
          <a:fillRef idx="2">
            <a:schemeClr val="accent3"/>
          </a:fillRef>
          <a:effectRef idx="1">
            <a:schemeClr val="accent3"/>
          </a:effectRef>
          <a:fontRef idx="minor">
            <a:schemeClr val="dk1"/>
          </a:fontRef>
        </p:style>
        <p:txBody>
          <a:bodyPr lIns="76786" tIns="38393" rIns="76786" bIns="38393" rtlCol="0" anchor="ctr"/>
          <a:lstStyle/>
          <a:p>
            <a:pPr algn="ctr">
              <a:lnSpc>
                <a:spcPts val="1200"/>
              </a:lnSpc>
            </a:pPr>
            <a:r>
              <a:rPr lang="en-US" altLang="zh-CN" sz="600" b="1" dirty="0">
                <a:solidFill>
                  <a:schemeClr val="bg1"/>
                </a:solidFill>
                <a:latin typeface="微软雅黑" panose="020B0503020204020204" pitchFamily="34" charset="-122"/>
                <a:ea typeface="微软雅黑" panose="020B0503020204020204" pitchFamily="34" charset="-122"/>
              </a:rPr>
              <a:t>CU</a:t>
            </a:r>
            <a:endParaRPr lang="zh-CN" altLang="en-US" sz="600" b="1" dirty="0">
              <a:solidFill>
                <a:schemeClr val="bg1"/>
              </a:solidFill>
              <a:latin typeface="微软雅黑" panose="020B0503020204020204" pitchFamily="34" charset="-122"/>
              <a:ea typeface="微软雅黑" panose="020B0503020204020204" pitchFamily="34" charset="-122"/>
            </a:endParaRPr>
          </a:p>
        </p:txBody>
      </p:sp>
      <p:sp>
        <p:nvSpPr>
          <p:cNvPr id="191" name="圆角矩形 283">
            <a:extLst>
              <a:ext uri="{FF2B5EF4-FFF2-40B4-BE49-F238E27FC236}">
                <a16:creationId xmlns:a16="http://schemas.microsoft.com/office/drawing/2014/main" id="{81916550-7857-4274-A5A6-5384101BB704}"/>
              </a:ext>
            </a:extLst>
          </p:cNvPr>
          <p:cNvSpPr/>
          <p:nvPr/>
        </p:nvSpPr>
        <p:spPr>
          <a:xfrm>
            <a:off x="3299365" y="3301276"/>
            <a:ext cx="404097" cy="112895"/>
          </a:xfrm>
          <a:prstGeom prst="roundRect">
            <a:avLst/>
          </a:prstGeom>
          <a:solidFill>
            <a:schemeClr val="accent3">
              <a:lumMod val="50000"/>
              <a:alpha val="55000"/>
            </a:schemeClr>
          </a:solidFill>
        </p:spPr>
        <p:style>
          <a:lnRef idx="1">
            <a:schemeClr val="accent3"/>
          </a:lnRef>
          <a:fillRef idx="2">
            <a:schemeClr val="accent3"/>
          </a:fillRef>
          <a:effectRef idx="1">
            <a:schemeClr val="accent3"/>
          </a:effectRef>
          <a:fontRef idx="minor">
            <a:schemeClr val="dk1"/>
          </a:fontRef>
        </p:style>
        <p:txBody>
          <a:bodyPr lIns="76786" tIns="38393" rIns="76786" bIns="38393" rtlCol="0" anchor="ctr"/>
          <a:lstStyle/>
          <a:p>
            <a:pPr algn="ctr">
              <a:lnSpc>
                <a:spcPts val="1200"/>
              </a:lnSpc>
            </a:pPr>
            <a:r>
              <a:rPr lang="en-US" altLang="zh-CN" sz="600" b="1" dirty="0">
                <a:solidFill>
                  <a:schemeClr val="bg1"/>
                </a:solidFill>
                <a:latin typeface="微软雅黑" panose="020B0503020204020204" pitchFamily="34" charset="-122"/>
                <a:ea typeface="微软雅黑" panose="020B0503020204020204" pitchFamily="34" charset="-122"/>
              </a:rPr>
              <a:t>OLT-C</a:t>
            </a:r>
            <a:endParaRPr lang="zh-CN" altLang="en-US" sz="600" b="1" dirty="0">
              <a:solidFill>
                <a:schemeClr val="bg1"/>
              </a:solidFill>
              <a:latin typeface="微软雅黑" panose="020B0503020204020204" pitchFamily="34" charset="-122"/>
              <a:ea typeface="微软雅黑" panose="020B0503020204020204" pitchFamily="34" charset="-122"/>
            </a:endParaRPr>
          </a:p>
        </p:txBody>
      </p:sp>
      <p:grpSp>
        <p:nvGrpSpPr>
          <p:cNvPr id="12" name="组合 5"/>
          <p:cNvGrpSpPr/>
          <p:nvPr/>
        </p:nvGrpSpPr>
        <p:grpSpPr>
          <a:xfrm>
            <a:off x="3844820" y="2967198"/>
            <a:ext cx="563791" cy="307355"/>
            <a:chOff x="3668104" y="2451953"/>
            <a:chExt cx="563791" cy="307355"/>
          </a:xfrm>
        </p:grpSpPr>
        <p:sp>
          <p:nvSpPr>
            <p:cNvPr id="193" name="矩形 192">
              <a:extLst>
                <a:ext uri="{FF2B5EF4-FFF2-40B4-BE49-F238E27FC236}">
                  <a16:creationId xmlns:a16="http://schemas.microsoft.com/office/drawing/2014/main" id="{977BED86-E65B-48BF-939E-D83C46F2F668}"/>
                </a:ext>
              </a:extLst>
            </p:cNvPr>
            <p:cNvSpPr/>
            <p:nvPr/>
          </p:nvSpPr>
          <p:spPr bwMode="auto">
            <a:xfrm>
              <a:off x="3885489" y="2451953"/>
              <a:ext cx="346406" cy="12083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18000" tIns="36000" rIns="18000" bIns="36000" numCol="1" rtlCol="0" anchor="ctr" anchorCtr="0" compatLnSpc="1">
              <a:prstTxWarp prst="textNoShape">
                <a:avLst/>
              </a:prstTxWarp>
            </a:bodyPr>
            <a:lstStyle/>
            <a:p>
              <a:pPr marL="0" marR="0" lvl="0" indent="0" algn="ctr" defTabSz="457200" eaLnBrk="1" fontAlgn="base" latinLnBrk="0" hangingPunct="1">
                <a:lnSpc>
                  <a:spcPct val="100000"/>
                </a:lnSpc>
                <a:spcBef>
                  <a:spcPct val="0"/>
                </a:spcBef>
                <a:spcAft>
                  <a:spcPct val="0"/>
                </a:spcAft>
                <a:buClrTx/>
                <a:buSzTx/>
                <a:buFont typeface="Arial" pitchFamily="34" charset="0"/>
                <a:buNone/>
                <a:tabLst/>
                <a:defRPr/>
              </a:pPr>
              <a:r>
                <a:rPr kumimoji="0" lang="en-US" altLang="zh-CN" sz="800" b="1" i="0" u="none" strike="noStrike" kern="0" cap="none" spc="0" normalizeH="0" baseline="0" noProof="0" dirty="0">
                  <a:ln>
                    <a:noFill/>
                  </a:ln>
                  <a:solidFill>
                    <a:prstClr val="white"/>
                  </a:solidFill>
                  <a:effectLst/>
                  <a:uLnTx/>
                  <a:uFillTx/>
                  <a:ea typeface="微软雅黑" pitchFamily="34" charset="-122"/>
                  <a:cs typeface="Arial" pitchFamily="34" charset="0"/>
                </a:rPr>
                <a:t>APP</a:t>
              </a:r>
              <a:endParaRPr kumimoji="0" lang="zh-CN" altLang="en-US" sz="800" b="1" i="0" u="none" strike="noStrike" kern="0" cap="none" spc="0" normalizeH="0" baseline="0" noProof="0" dirty="0">
                <a:ln>
                  <a:noFill/>
                </a:ln>
                <a:solidFill>
                  <a:prstClr val="white"/>
                </a:solidFill>
                <a:effectLst/>
                <a:uLnTx/>
                <a:uFillTx/>
                <a:ea typeface="微软雅黑" pitchFamily="34" charset="-122"/>
                <a:cs typeface="Arial" pitchFamily="34" charset="0"/>
              </a:endParaRPr>
            </a:p>
          </p:txBody>
        </p:sp>
        <p:sp>
          <p:nvSpPr>
            <p:cNvPr id="194" name="矩形 193">
              <a:extLst>
                <a:ext uri="{FF2B5EF4-FFF2-40B4-BE49-F238E27FC236}">
                  <a16:creationId xmlns:a16="http://schemas.microsoft.com/office/drawing/2014/main" id="{9B8FE619-B16F-446C-85D9-52204211A73E}"/>
                </a:ext>
              </a:extLst>
            </p:cNvPr>
            <p:cNvSpPr/>
            <p:nvPr/>
          </p:nvSpPr>
          <p:spPr bwMode="auto">
            <a:xfrm>
              <a:off x="3777668" y="2550249"/>
              <a:ext cx="346406" cy="12083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18000" tIns="36000" rIns="18000" bIns="36000" numCol="1" rtlCol="0" anchor="ctr" anchorCtr="0" compatLnSpc="1">
              <a:prstTxWarp prst="textNoShape">
                <a:avLst/>
              </a:prstTxWarp>
            </a:bodyPr>
            <a:lstStyle/>
            <a:p>
              <a:pPr marL="0" marR="0" lvl="0" indent="0" algn="ctr" defTabSz="457200" eaLnBrk="1" fontAlgn="base" latinLnBrk="0" hangingPunct="1">
                <a:lnSpc>
                  <a:spcPct val="100000"/>
                </a:lnSpc>
                <a:spcBef>
                  <a:spcPct val="0"/>
                </a:spcBef>
                <a:spcAft>
                  <a:spcPct val="0"/>
                </a:spcAft>
                <a:buClrTx/>
                <a:buSzTx/>
                <a:buFont typeface="Arial" pitchFamily="34" charset="0"/>
                <a:buNone/>
                <a:tabLst/>
                <a:defRPr/>
              </a:pPr>
              <a:r>
                <a:rPr kumimoji="0" lang="en-US" altLang="zh-CN" sz="800" b="1" i="0" u="none" strike="noStrike" kern="0" cap="none" spc="0" normalizeH="0" baseline="0" noProof="0" dirty="0">
                  <a:ln>
                    <a:noFill/>
                  </a:ln>
                  <a:solidFill>
                    <a:prstClr val="white"/>
                  </a:solidFill>
                  <a:effectLst/>
                  <a:uLnTx/>
                  <a:uFillTx/>
                  <a:ea typeface="微软雅黑" pitchFamily="34" charset="-122"/>
                  <a:cs typeface="Arial" pitchFamily="34" charset="0"/>
                </a:rPr>
                <a:t>APP</a:t>
              </a:r>
              <a:endParaRPr kumimoji="0" lang="zh-CN" altLang="en-US" sz="800" b="1" i="0" u="none" strike="noStrike" kern="0" cap="none" spc="0" normalizeH="0" baseline="0" noProof="0" dirty="0">
                <a:ln>
                  <a:noFill/>
                </a:ln>
                <a:solidFill>
                  <a:prstClr val="white"/>
                </a:solidFill>
                <a:effectLst/>
                <a:uLnTx/>
                <a:uFillTx/>
                <a:ea typeface="微软雅黑" pitchFamily="34" charset="-122"/>
                <a:cs typeface="Arial" pitchFamily="34" charset="0"/>
              </a:endParaRPr>
            </a:p>
          </p:txBody>
        </p:sp>
        <p:sp>
          <p:nvSpPr>
            <p:cNvPr id="195" name="矩形 194">
              <a:extLst>
                <a:ext uri="{FF2B5EF4-FFF2-40B4-BE49-F238E27FC236}">
                  <a16:creationId xmlns:a16="http://schemas.microsoft.com/office/drawing/2014/main" id="{9B8FE619-B16F-446C-85D9-52204211A73E}"/>
                </a:ext>
              </a:extLst>
            </p:cNvPr>
            <p:cNvSpPr/>
            <p:nvPr/>
          </p:nvSpPr>
          <p:spPr bwMode="auto">
            <a:xfrm>
              <a:off x="3668104" y="2638478"/>
              <a:ext cx="346406" cy="12083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18000" tIns="36000" rIns="18000" bIns="36000" numCol="1" rtlCol="0" anchor="ctr" anchorCtr="0" compatLnSpc="1">
              <a:prstTxWarp prst="textNoShape">
                <a:avLst/>
              </a:prstTxWarp>
            </a:bodyPr>
            <a:lstStyle/>
            <a:p>
              <a:pPr marL="0" marR="0" lvl="0" indent="0" algn="ctr" defTabSz="457200" eaLnBrk="1" fontAlgn="base" latinLnBrk="0" hangingPunct="1">
                <a:lnSpc>
                  <a:spcPct val="100000"/>
                </a:lnSpc>
                <a:spcBef>
                  <a:spcPct val="0"/>
                </a:spcBef>
                <a:spcAft>
                  <a:spcPct val="0"/>
                </a:spcAft>
                <a:buClrTx/>
                <a:buSzTx/>
                <a:buFont typeface="Arial" pitchFamily="34" charset="0"/>
                <a:buNone/>
                <a:tabLst/>
                <a:defRPr/>
              </a:pPr>
              <a:r>
                <a:rPr kumimoji="0" lang="en-US" altLang="zh-CN" sz="800" b="1" i="0" u="none" strike="noStrike" kern="0" cap="none" spc="0" normalizeH="0" baseline="0" noProof="0" dirty="0">
                  <a:ln>
                    <a:noFill/>
                  </a:ln>
                  <a:solidFill>
                    <a:prstClr val="white"/>
                  </a:solidFill>
                  <a:effectLst/>
                  <a:uLnTx/>
                  <a:uFillTx/>
                  <a:ea typeface="微软雅黑" pitchFamily="34" charset="-122"/>
                  <a:cs typeface="Arial" pitchFamily="34" charset="0"/>
                </a:rPr>
                <a:t>APP</a:t>
              </a:r>
              <a:endParaRPr kumimoji="0" lang="zh-CN" altLang="en-US" sz="800" b="1" i="0" u="none" strike="noStrike" kern="0" cap="none" spc="0" normalizeH="0" baseline="0" noProof="0" dirty="0">
                <a:ln>
                  <a:noFill/>
                </a:ln>
                <a:solidFill>
                  <a:prstClr val="white"/>
                </a:solidFill>
                <a:effectLst/>
                <a:uLnTx/>
                <a:uFillTx/>
                <a:ea typeface="微软雅黑" pitchFamily="34" charset="-122"/>
                <a:cs typeface="Arial" pitchFamily="34" charset="0"/>
              </a:endParaRPr>
            </a:p>
          </p:txBody>
        </p:sp>
      </p:grpSp>
      <p:grpSp>
        <p:nvGrpSpPr>
          <p:cNvPr id="13" name="组合 3"/>
          <p:cNvGrpSpPr/>
          <p:nvPr/>
        </p:nvGrpSpPr>
        <p:grpSpPr>
          <a:xfrm>
            <a:off x="6808276" y="3566298"/>
            <a:ext cx="503462" cy="200055"/>
            <a:chOff x="5761086" y="1280912"/>
            <a:chExt cx="842860" cy="273746"/>
          </a:xfrm>
        </p:grpSpPr>
        <p:sp>
          <p:nvSpPr>
            <p:cNvPr id="197" name="椭圆 2"/>
            <p:cNvSpPr/>
            <p:nvPr/>
          </p:nvSpPr>
          <p:spPr bwMode="auto">
            <a:xfrm>
              <a:off x="5761086" y="1311572"/>
              <a:ext cx="842860" cy="216024"/>
            </a:xfrm>
            <a:prstGeom prst="ellipse">
              <a:avLst/>
            </a:prstGeom>
            <a:solidFill>
              <a:schemeClr val="bg1">
                <a:lumMod val="85000"/>
              </a:schemeClr>
            </a:solidFill>
            <a:ln w="12700" cap="flat">
              <a:solidFill>
                <a:srgbClr val="0070C0"/>
              </a:solidFill>
              <a:prstDash val="solid"/>
              <a:miter lim="800000"/>
              <a:headEnd/>
              <a:tailEnd/>
            </a:ln>
            <a:extLst/>
          </p:spPr>
          <p:txBody>
            <a:bodyPr vert="horz" wrap="none" lIns="0" tIns="0" rIns="0" bIns="0" numCol="1" rtlCol="0" anchor="t" anchorCtr="0" compatLnSpc="1">
              <a:prstTxWarp prst="textNoShape">
                <a:avLst/>
              </a:prstTxWarp>
            </a:bodyPr>
            <a:lstStyle/>
            <a:p>
              <a:pPr algn="ctr" defTabSz="1023446" eaLnBrk="0" hangingPunct="0"/>
              <a:endParaRPr lang="zh-CN" altLang="en-US" sz="500" kern="0" dirty="0">
                <a:latin typeface="微软雅黑" pitchFamily="34" charset="-122"/>
                <a:ea typeface="微软雅黑" pitchFamily="34" charset="-122"/>
                <a:cs typeface="Calibri" pitchFamily="34" charset="0"/>
              </a:endParaRPr>
            </a:p>
          </p:txBody>
        </p:sp>
        <p:sp>
          <p:nvSpPr>
            <p:cNvPr id="198" name="TextBox 7">
              <a:extLst>
                <a:ext uri="{FF2B5EF4-FFF2-40B4-BE49-F238E27FC236}">
                  <a16:creationId xmlns:a16="http://schemas.microsoft.com/office/drawing/2014/main" id="{3D2D9346-2BFB-4F04-880C-A5D40AD6D0CA}"/>
                </a:ext>
              </a:extLst>
            </p:cNvPr>
            <p:cNvSpPr txBox="1"/>
            <p:nvPr/>
          </p:nvSpPr>
          <p:spPr>
            <a:xfrm>
              <a:off x="5820971" y="1280912"/>
              <a:ext cx="760004" cy="273746"/>
            </a:xfrm>
            <a:prstGeom prst="rect">
              <a:avLst/>
            </a:prstGeom>
            <a:noFill/>
          </p:spPr>
          <p:txBody>
            <a:bodyPr wrap="none" rtlCol="0">
              <a:spAutoFit/>
            </a:bodyPr>
            <a:lstStyle/>
            <a:p>
              <a:pPr fontAlgn="base">
                <a:spcBef>
                  <a:spcPct val="0"/>
                </a:spcBef>
                <a:spcAft>
                  <a:spcPct val="0"/>
                </a:spcAft>
              </a:pPr>
              <a:r>
                <a:rPr lang="zh-CN" altLang="en-US" sz="700" b="1" dirty="0">
                  <a:latin typeface="微软雅黑" panose="020B0503020204020204" pitchFamily="34" charset="-122"/>
                  <a:ea typeface="微软雅黑" panose="020B0503020204020204" pitchFamily="34" charset="-122"/>
                </a:rPr>
                <a:t>骨干网</a:t>
              </a:r>
              <a:endParaRPr lang="en-US" sz="700" b="1" dirty="0">
                <a:latin typeface="微软雅黑" panose="020B0503020204020204" pitchFamily="34" charset="-122"/>
                <a:ea typeface="微软雅黑" panose="020B0503020204020204" pitchFamily="34" charset="-122"/>
              </a:endParaRPr>
            </a:p>
          </p:txBody>
        </p:sp>
      </p:grpSp>
      <p:grpSp>
        <p:nvGrpSpPr>
          <p:cNvPr id="14" name="组合 198"/>
          <p:cNvGrpSpPr/>
          <p:nvPr/>
        </p:nvGrpSpPr>
        <p:grpSpPr>
          <a:xfrm>
            <a:off x="4661001" y="3557782"/>
            <a:ext cx="538880" cy="200055"/>
            <a:chOff x="5761086" y="1280912"/>
            <a:chExt cx="842860" cy="273746"/>
          </a:xfrm>
        </p:grpSpPr>
        <p:sp>
          <p:nvSpPr>
            <p:cNvPr id="200" name="椭圆 199"/>
            <p:cNvSpPr/>
            <p:nvPr/>
          </p:nvSpPr>
          <p:spPr bwMode="auto">
            <a:xfrm>
              <a:off x="5761086" y="1311572"/>
              <a:ext cx="842860" cy="216024"/>
            </a:xfrm>
            <a:prstGeom prst="ellipse">
              <a:avLst/>
            </a:prstGeom>
            <a:solidFill>
              <a:schemeClr val="bg1">
                <a:lumMod val="85000"/>
              </a:schemeClr>
            </a:solidFill>
            <a:ln w="12700" cap="flat">
              <a:solidFill>
                <a:srgbClr val="0070C0"/>
              </a:solidFill>
              <a:prstDash val="solid"/>
              <a:miter lim="800000"/>
              <a:headEnd/>
              <a:tailEnd/>
            </a:ln>
            <a:extLst/>
          </p:spPr>
          <p:txBody>
            <a:bodyPr vert="horz" wrap="none" lIns="0" tIns="0" rIns="0" bIns="0" numCol="1" rtlCol="0" anchor="t" anchorCtr="0" compatLnSpc="1">
              <a:prstTxWarp prst="textNoShape">
                <a:avLst/>
              </a:prstTxWarp>
            </a:bodyPr>
            <a:lstStyle/>
            <a:p>
              <a:pPr algn="ctr" defTabSz="1023446" eaLnBrk="0" hangingPunct="0"/>
              <a:endParaRPr lang="zh-CN" altLang="en-US" sz="500" kern="0" dirty="0">
                <a:latin typeface="微软雅黑" pitchFamily="34" charset="-122"/>
                <a:ea typeface="微软雅黑" pitchFamily="34" charset="-122"/>
                <a:cs typeface="Calibri" pitchFamily="34" charset="0"/>
              </a:endParaRPr>
            </a:p>
          </p:txBody>
        </p:sp>
        <p:sp>
          <p:nvSpPr>
            <p:cNvPr id="201" name="TextBox 7">
              <a:extLst>
                <a:ext uri="{FF2B5EF4-FFF2-40B4-BE49-F238E27FC236}">
                  <a16:creationId xmlns:a16="http://schemas.microsoft.com/office/drawing/2014/main" id="{3D2D9346-2BFB-4F04-880C-A5D40AD6D0CA}"/>
                </a:ext>
              </a:extLst>
            </p:cNvPr>
            <p:cNvSpPr txBox="1"/>
            <p:nvPr/>
          </p:nvSpPr>
          <p:spPr>
            <a:xfrm>
              <a:off x="5820971" y="1280912"/>
              <a:ext cx="710053" cy="273746"/>
            </a:xfrm>
            <a:prstGeom prst="rect">
              <a:avLst/>
            </a:prstGeom>
            <a:noFill/>
          </p:spPr>
          <p:txBody>
            <a:bodyPr wrap="none" rtlCol="0">
              <a:spAutoFit/>
            </a:bodyPr>
            <a:lstStyle/>
            <a:p>
              <a:pPr fontAlgn="base">
                <a:spcBef>
                  <a:spcPct val="0"/>
                </a:spcBef>
                <a:spcAft>
                  <a:spcPct val="0"/>
                </a:spcAft>
              </a:pPr>
              <a:r>
                <a:rPr lang="zh-CN" altLang="en-US" sz="700" b="1" dirty="0">
                  <a:latin typeface="微软雅黑" panose="020B0503020204020204" pitchFamily="34" charset="-122"/>
                  <a:ea typeface="微软雅黑" panose="020B0503020204020204" pitchFamily="34" charset="-122"/>
                </a:rPr>
                <a:t>城域网</a:t>
              </a:r>
              <a:endParaRPr lang="en-US" sz="700" b="1" dirty="0">
                <a:latin typeface="微软雅黑" panose="020B0503020204020204" pitchFamily="34" charset="-122"/>
                <a:ea typeface="微软雅黑" panose="020B0503020204020204" pitchFamily="34" charset="-122"/>
              </a:endParaRPr>
            </a:p>
          </p:txBody>
        </p:sp>
      </p:grpSp>
      <p:grpSp>
        <p:nvGrpSpPr>
          <p:cNvPr id="15" name="组合 201"/>
          <p:cNvGrpSpPr/>
          <p:nvPr/>
        </p:nvGrpSpPr>
        <p:grpSpPr>
          <a:xfrm>
            <a:off x="2609717" y="3551945"/>
            <a:ext cx="512206" cy="200055"/>
            <a:chOff x="5761086" y="1280912"/>
            <a:chExt cx="899583" cy="273746"/>
          </a:xfrm>
        </p:grpSpPr>
        <p:sp>
          <p:nvSpPr>
            <p:cNvPr id="203" name="椭圆 202"/>
            <p:cNvSpPr/>
            <p:nvPr/>
          </p:nvSpPr>
          <p:spPr bwMode="auto">
            <a:xfrm>
              <a:off x="5761086" y="1311572"/>
              <a:ext cx="842860" cy="216024"/>
            </a:xfrm>
            <a:prstGeom prst="ellipse">
              <a:avLst/>
            </a:prstGeom>
            <a:solidFill>
              <a:schemeClr val="bg1">
                <a:lumMod val="85000"/>
              </a:schemeClr>
            </a:solidFill>
            <a:ln w="12700" cap="flat">
              <a:solidFill>
                <a:srgbClr val="0070C0"/>
              </a:solidFill>
              <a:prstDash val="solid"/>
              <a:miter lim="800000"/>
              <a:headEnd/>
              <a:tailEnd/>
            </a:ln>
            <a:extLst/>
          </p:spPr>
          <p:txBody>
            <a:bodyPr vert="horz" wrap="none" lIns="0" tIns="0" rIns="0" bIns="0" numCol="1" rtlCol="0" anchor="t" anchorCtr="0" compatLnSpc="1">
              <a:prstTxWarp prst="textNoShape">
                <a:avLst/>
              </a:prstTxWarp>
            </a:bodyPr>
            <a:lstStyle/>
            <a:p>
              <a:pPr algn="ctr" defTabSz="1023446" eaLnBrk="0" hangingPunct="0"/>
              <a:endParaRPr lang="zh-CN" altLang="en-US" sz="500" kern="0" dirty="0">
                <a:latin typeface="微软雅黑" pitchFamily="34" charset="-122"/>
                <a:ea typeface="微软雅黑" pitchFamily="34" charset="-122"/>
                <a:cs typeface="Calibri" pitchFamily="34" charset="0"/>
              </a:endParaRPr>
            </a:p>
          </p:txBody>
        </p:sp>
        <p:sp>
          <p:nvSpPr>
            <p:cNvPr id="204" name="TextBox 7">
              <a:extLst>
                <a:ext uri="{FF2B5EF4-FFF2-40B4-BE49-F238E27FC236}">
                  <a16:creationId xmlns:a16="http://schemas.microsoft.com/office/drawing/2014/main" id="{3D2D9346-2BFB-4F04-880C-A5D40AD6D0CA}"/>
                </a:ext>
              </a:extLst>
            </p:cNvPr>
            <p:cNvSpPr txBox="1"/>
            <p:nvPr/>
          </p:nvSpPr>
          <p:spPr>
            <a:xfrm>
              <a:off x="5804242" y="1280912"/>
              <a:ext cx="856427" cy="273746"/>
            </a:xfrm>
            <a:prstGeom prst="rect">
              <a:avLst/>
            </a:prstGeom>
            <a:noFill/>
          </p:spPr>
          <p:txBody>
            <a:bodyPr wrap="none" rtlCol="0">
              <a:spAutoFit/>
            </a:bodyPr>
            <a:lstStyle/>
            <a:p>
              <a:pPr fontAlgn="base">
                <a:spcBef>
                  <a:spcPct val="0"/>
                </a:spcBef>
                <a:spcAft>
                  <a:spcPct val="0"/>
                </a:spcAft>
              </a:pPr>
              <a:r>
                <a:rPr lang="en-US" altLang="zh-CN" sz="700" b="1" dirty="0">
                  <a:latin typeface="微软雅黑" panose="020B0503020204020204" pitchFamily="34" charset="-122"/>
                  <a:ea typeface="微软雅黑" panose="020B0503020204020204" pitchFamily="34" charset="-122"/>
                </a:rPr>
                <a:t>Access</a:t>
              </a:r>
              <a:endParaRPr lang="en-US" sz="700" b="1" dirty="0">
                <a:latin typeface="微软雅黑" panose="020B0503020204020204" pitchFamily="34" charset="-122"/>
                <a:ea typeface="微软雅黑" panose="020B0503020204020204" pitchFamily="34" charset="-122"/>
              </a:endParaRPr>
            </a:p>
          </p:txBody>
        </p:sp>
      </p:grpSp>
      <p:pic>
        <p:nvPicPr>
          <p:cNvPr id="205" name="Picture 510" descr="图片721"/>
          <p:cNvPicPr>
            <a:picLocks noChangeAspect="1" noChangeArrowheads="1"/>
          </p:cNvPicPr>
          <p:nvPr/>
        </p:nvPicPr>
        <p:blipFill>
          <a:blip r:embed="rId14" cstate="print"/>
          <a:srcRect/>
          <a:stretch>
            <a:fillRect/>
          </a:stretch>
        </p:blipFill>
        <p:spPr bwMode="auto">
          <a:xfrm>
            <a:off x="974123" y="3516838"/>
            <a:ext cx="330949" cy="192874"/>
          </a:xfrm>
          <a:prstGeom prst="rect">
            <a:avLst/>
          </a:prstGeom>
          <a:noFill/>
          <a:ln w="9525">
            <a:noFill/>
            <a:miter lim="800000"/>
            <a:headEnd/>
            <a:tailEnd/>
          </a:ln>
        </p:spPr>
      </p:pic>
      <p:pic>
        <p:nvPicPr>
          <p:cNvPr id="206" name="Picture 508" descr="图片719"/>
          <p:cNvPicPr>
            <a:picLocks noChangeAspect="1" noChangeArrowheads="1"/>
          </p:cNvPicPr>
          <p:nvPr/>
        </p:nvPicPr>
        <p:blipFill>
          <a:blip r:embed="rId15" cstate="print">
            <a:duotone>
              <a:prstClr val="black"/>
              <a:schemeClr val="accent4">
                <a:tint val="45000"/>
                <a:satMod val="400000"/>
              </a:schemeClr>
            </a:duotone>
          </a:blip>
          <a:srcRect/>
          <a:stretch>
            <a:fillRect/>
          </a:stretch>
        </p:blipFill>
        <p:spPr bwMode="auto">
          <a:xfrm>
            <a:off x="976909" y="3898706"/>
            <a:ext cx="365429" cy="189696"/>
          </a:xfrm>
          <a:prstGeom prst="rect">
            <a:avLst/>
          </a:prstGeom>
          <a:noFill/>
          <a:ln w="9525">
            <a:noFill/>
            <a:miter lim="800000"/>
            <a:headEnd/>
            <a:tailEnd/>
          </a:ln>
        </p:spPr>
      </p:pic>
      <p:pic>
        <p:nvPicPr>
          <p:cNvPr id="207" name="图片 206">
            <a:extLst>
              <a:ext uri="{FF2B5EF4-FFF2-40B4-BE49-F238E27FC236}">
                <a16:creationId xmlns:a16="http://schemas.microsoft.com/office/drawing/2014/main" id="{CD2154EB-18A4-421E-91FB-F0D9001578F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562902" y="3554227"/>
            <a:ext cx="200121" cy="189436"/>
          </a:xfrm>
          <a:prstGeom prst="rect">
            <a:avLst/>
          </a:prstGeom>
        </p:spPr>
      </p:pic>
      <p:pic>
        <p:nvPicPr>
          <p:cNvPr id="208" name="图片 207">
            <a:extLst>
              <a:ext uri="{FF2B5EF4-FFF2-40B4-BE49-F238E27FC236}">
                <a16:creationId xmlns:a16="http://schemas.microsoft.com/office/drawing/2014/main" id="{CD2154EB-18A4-421E-91FB-F0D9001578F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079382" y="3556549"/>
            <a:ext cx="200121" cy="189436"/>
          </a:xfrm>
          <a:prstGeom prst="rect">
            <a:avLst/>
          </a:prstGeom>
        </p:spPr>
      </p:pic>
      <p:pic>
        <p:nvPicPr>
          <p:cNvPr id="209" name="图片 34">
            <a:extLst>
              <a:ext uri="{FF2B5EF4-FFF2-40B4-BE49-F238E27FC236}">
                <a16:creationId xmlns:a16="http://schemas.microsoft.com/office/drawing/2014/main" id="{71B382E2-AF3B-4EDF-A53D-22AD045547F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676676" y="3564781"/>
            <a:ext cx="200121" cy="189436"/>
          </a:xfrm>
          <a:prstGeom prst="rect">
            <a:avLst/>
          </a:prstGeom>
        </p:spPr>
      </p:pic>
      <p:pic>
        <p:nvPicPr>
          <p:cNvPr id="210" name="图片 209">
            <a:extLst>
              <a:ext uri="{FF2B5EF4-FFF2-40B4-BE49-F238E27FC236}">
                <a16:creationId xmlns:a16="http://schemas.microsoft.com/office/drawing/2014/main" id="{71B382E2-AF3B-4EDF-A53D-22AD045547F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233571" y="3563091"/>
            <a:ext cx="200121" cy="189436"/>
          </a:xfrm>
          <a:prstGeom prst="rect">
            <a:avLst/>
          </a:prstGeom>
        </p:spPr>
      </p:pic>
      <p:pic>
        <p:nvPicPr>
          <p:cNvPr id="211" name="图片 210">
            <a:extLst>
              <a:ext uri="{FF2B5EF4-FFF2-40B4-BE49-F238E27FC236}">
                <a16:creationId xmlns:a16="http://schemas.microsoft.com/office/drawing/2014/main" id="{CD2154EB-18A4-421E-91FB-F0D9001578F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004350" y="3558536"/>
            <a:ext cx="200121" cy="189436"/>
          </a:xfrm>
          <a:prstGeom prst="rect">
            <a:avLst/>
          </a:prstGeom>
        </p:spPr>
      </p:pic>
      <p:pic>
        <p:nvPicPr>
          <p:cNvPr id="212" name="图片 211">
            <a:extLst>
              <a:ext uri="{FF2B5EF4-FFF2-40B4-BE49-F238E27FC236}">
                <a16:creationId xmlns:a16="http://schemas.microsoft.com/office/drawing/2014/main" id="{CD2154EB-18A4-421E-91FB-F0D9001578F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467918" y="3561384"/>
            <a:ext cx="200121" cy="189436"/>
          </a:xfrm>
          <a:prstGeom prst="rect">
            <a:avLst/>
          </a:prstGeom>
        </p:spPr>
      </p:pic>
      <p:sp>
        <p:nvSpPr>
          <p:cNvPr id="213" name="椭圆 212"/>
          <p:cNvSpPr/>
          <p:nvPr/>
        </p:nvSpPr>
        <p:spPr bwMode="auto">
          <a:xfrm rot="2069926">
            <a:off x="1254091" y="3408451"/>
            <a:ext cx="585059" cy="94571"/>
          </a:xfrm>
          <a:prstGeom prst="ellipse">
            <a:avLst/>
          </a:prstGeom>
          <a:noFill/>
          <a:ln w="3175" cap="flat">
            <a:solidFill>
              <a:schemeClr val="bg1"/>
            </a:solidFill>
            <a:prstDash val="solid"/>
            <a:miter lim="800000"/>
            <a:headEnd/>
            <a:tailEnd/>
          </a:ln>
          <a:extLst/>
        </p:spPr>
        <p:txBody>
          <a:bodyPr vert="horz" wrap="none" lIns="0" tIns="0" rIns="0" bIns="0" numCol="1" rtlCol="0" anchor="t" anchorCtr="0" compatLnSpc="1">
            <a:prstTxWarp prst="textNoShape">
              <a:avLst/>
            </a:prstTxWarp>
          </a:bodyPr>
          <a:lstStyle/>
          <a:p>
            <a:pPr algn="ctr" defTabSz="1023446" eaLnBrk="0" hangingPunct="0"/>
            <a:endParaRPr lang="zh-CN" altLang="en-US" sz="500" kern="0" dirty="0">
              <a:solidFill>
                <a:srgbClr val="000000">
                  <a:lumMod val="65000"/>
                  <a:lumOff val="35000"/>
                </a:srgbClr>
              </a:solidFill>
              <a:latin typeface="微软雅黑" pitchFamily="34" charset="-122"/>
              <a:ea typeface="微软雅黑" pitchFamily="34" charset="-122"/>
              <a:cs typeface="Calibri" pitchFamily="34" charset="0"/>
            </a:endParaRPr>
          </a:p>
        </p:txBody>
      </p:sp>
      <p:sp>
        <p:nvSpPr>
          <p:cNvPr id="214" name="椭圆 213"/>
          <p:cNvSpPr/>
          <p:nvPr/>
        </p:nvSpPr>
        <p:spPr bwMode="auto">
          <a:xfrm rot="19479297">
            <a:off x="1267511" y="3746888"/>
            <a:ext cx="585059" cy="96367"/>
          </a:xfrm>
          <a:prstGeom prst="ellipse">
            <a:avLst/>
          </a:prstGeom>
          <a:noFill/>
          <a:ln w="3175" cap="flat">
            <a:solidFill>
              <a:srgbClr val="0070C0"/>
            </a:solidFill>
            <a:prstDash val="solid"/>
            <a:miter lim="800000"/>
            <a:headEnd/>
            <a:tailEnd/>
          </a:ln>
          <a:extLst/>
        </p:spPr>
        <p:txBody>
          <a:bodyPr vert="horz" wrap="none" lIns="0" tIns="0" rIns="0" bIns="0" numCol="1" rtlCol="0" anchor="t" anchorCtr="0" compatLnSpc="1">
            <a:prstTxWarp prst="textNoShape">
              <a:avLst/>
            </a:prstTxWarp>
          </a:bodyPr>
          <a:lstStyle/>
          <a:p>
            <a:pPr algn="ctr" defTabSz="1023446" eaLnBrk="0" hangingPunct="0"/>
            <a:endParaRPr lang="zh-CN" altLang="en-US" sz="500" kern="0" dirty="0">
              <a:solidFill>
                <a:srgbClr val="000000">
                  <a:lumMod val="65000"/>
                  <a:lumOff val="35000"/>
                </a:srgbClr>
              </a:solidFill>
              <a:latin typeface="微软雅黑" pitchFamily="34" charset="-122"/>
              <a:ea typeface="微软雅黑" pitchFamily="34" charset="-122"/>
              <a:cs typeface="Calibri" pitchFamily="34" charset="0"/>
            </a:endParaRPr>
          </a:p>
        </p:txBody>
      </p:sp>
      <p:sp>
        <p:nvSpPr>
          <p:cNvPr id="215" name="椭圆 214"/>
          <p:cNvSpPr/>
          <p:nvPr/>
        </p:nvSpPr>
        <p:spPr bwMode="auto">
          <a:xfrm>
            <a:off x="1291992" y="3585832"/>
            <a:ext cx="503101" cy="85459"/>
          </a:xfrm>
          <a:prstGeom prst="ellipse">
            <a:avLst/>
          </a:prstGeom>
          <a:noFill/>
          <a:ln w="3175" cap="flat">
            <a:solidFill>
              <a:schemeClr val="accent1"/>
            </a:solidFill>
            <a:prstDash val="solid"/>
            <a:miter lim="800000"/>
            <a:headEnd/>
            <a:tailEnd/>
          </a:ln>
          <a:extLst/>
        </p:spPr>
        <p:txBody>
          <a:bodyPr vert="horz" wrap="none" lIns="0" tIns="0" rIns="0" bIns="0" numCol="1" rtlCol="0" anchor="t" anchorCtr="0" compatLnSpc="1">
            <a:prstTxWarp prst="textNoShape">
              <a:avLst/>
            </a:prstTxWarp>
          </a:bodyPr>
          <a:lstStyle/>
          <a:p>
            <a:pPr algn="ctr" defTabSz="1023446" eaLnBrk="0" hangingPunct="0"/>
            <a:endParaRPr lang="zh-CN" altLang="en-US" sz="500" kern="0" dirty="0">
              <a:solidFill>
                <a:srgbClr val="000000">
                  <a:lumMod val="65000"/>
                  <a:lumOff val="35000"/>
                </a:srgbClr>
              </a:solidFill>
              <a:latin typeface="微软雅黑" pitchFamily="34" charset="-122"/>
              <a:ea typeface="微软雅黑" pitchFamily="34" charset="-122"/>
              <a:cs typeface="Calibri" pitchFamily="34" charset="0"/>
            </a:endParaRPr>
          </a:p>
        </p:txBody>
      </p:sp>
      <p:pic>
        <p:nvPicPr>
          <p:cNvPr id="216" name="图片 215">
            <a:extLst>
              <a:ext uri="{FF2B5EF4-FFF2-40B4-BE49-F238E27FC236}">
                <a16:creationId xmlns:a16="http://schemas.microsoft.com/office/drawing/2014/main" id="{CD2154EB-18A4-421E-91FB-F0D9001578F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25347" y="3545577"/>
            <a:ext cx="200121" cy="189436"/>
          </a:xfrm>
          <a:prstGeom prst="rect">
            <a:avLst/>
          </a:prstGeom>
        </p:spPr>
      </p:pic>
      <p:sp>
        <p:nvSpPr>
          <p:cNvPr id="217" name="TextBox 7">
            <a:extLst>
              <a:ext uri="{FF2B5EF4-FFF2-40B4-BE49-F238E27FC236}">
                <a16:creationId xmlns:a16="http://schemas.microsoft.com/office/drawing/2014/main" id="{EE46C0E7-CF5D-44ED-80C4-185DA8F2C0D8}"/>
              </a:ext>
            </a:extLst>
          </p:cNvPr>
          <p:cNvSpPr txBox="1"/>
          <p:nvPr/>
        </p:nvSpPr>
        <p:spPr>
          <a:xfrm>
            <a:off x="467791" y="3092426"/>
            <a:ext cx="675185" cy="230832"/>
          </a:xfrm>
          <a:prstGeom prst="rect">
            <a:avLst/>
          </a:prstGeom>
          <a:noFill/>
        </p:spPr>
        <p:txBody>
          <a:bodyPr wrap="none" rtlCol="0">
            <a:spAutoFit/>
          </a:bodyPr>
          <a:lstStyle/>
          <a:p>
            <a:pPr fontAlgn="base">
              <a:spcBef>
                <a:spcPct val="0"/>
              </a:spcBef>
              <a:spcAft>
                <a:spcPct val="0"/>
              </a:spcAft>
            </a:pPr>
            <a:r>
              <a:rPr lang="en-US" altLang="zh-CN" sz="900" b="1" dirty="0">
                <a:solidFill>
                  <a:schemeClr val="bg1"/>
                </a:solidFill>
                <a:latin typeface="微软雅黑" panose="020B0503020204020204" pitchFamily="34" charset="-122"/>
                <a:ea typeface="微软雅黑" panose="020B0503020204020204" pitchFamily="34" charset="-122"/>
              </a:rPr>
              <a:t>Wireless</a:t>
            </a:r>
            <a:endParaRPr lang="en-US" sz="900" b="1" dirty="0">
              <a:solidFill>
                <a:schemeClr val="bg1"/>
              </a:solidFill>
              <a:latin typeface="微软雅黑" panose="020B0503020204020204" pitchFamily="34" charset="-122"/>
              <a:ea typeface="微软雅黑" panose="020B0503020204020204" pitchFamily="34" charset="-122"/>
            </a:endParaRPr>
          </a:p>
        </p:txBody>
      </p:sp>
      <p:sp>
        <p:nvSpPr>
          <p:cNvPr id="218" name="TextBox 7">
            <a:extLst>
              <a:ext uri="{FF2B5EF4-FFF2-40B4-BE49-F238E27FC236}">
                <a16:creationId xmlns:a16="http://schemas.microsoft.com/office/drawing/2014/main" id="{EE46C0E7-CF5D-44ED-80C4-185DA8F2C0D8}"/>
              </a:ext>
            </a:extLst>
          </p:cNvPr>
          <p:cNvSpPr txBox="1"/>
          <p:nvPr/>
        </p:nvSpPr>
        <p:spPr>
          <a:xfrm>
            <a:off x="428596" y="3504536"/>
            <a:ext cx="814647" cy="230832"/>
          </a:xfrm>
          <a:prstGeom prst="rect">
            <a:avLst/>
          </a:prstGeom>
          <a:noFill/>
        </p:spPr>
        <p:txBody>
          <a:bodyPr wrap="none" rtlCol="0">
            <a:spAutoFit/>
          </a:bodyPr>
          <a:lstStyle/>
          <a:p>
            <a:r>
              <a:rPr lang="en-US" altLang="zh-CN" sz="900" b="1" dirty="0">
                <a:solidFill>
                  <a:schemeClr val="bg1"/>
                </a:solidFill>
                <a:latin typeface="微软雅黑" panose="020B0503020204020204" pitchFamily="34" charset="-122"/>
                <a:ea typeface="微软雅黑" panose="020B0503020204020204" pitchFamily="34" charset="-122"/>
              </a:rPr>
              <a:t>Household</a:t>
            </a:r>
            <a:endParaRPr lang="en-US" sz="900" b="1" dirty="0">
              <a:solidFill>
                <a:schemeClr val="bg1"/>
              </a:solidFill>
              <a:latin typeface="微软雅黑" panose="020B0503020204020204" pitchFamily="34" charset="-122"/>
              <a:ea typeface="微软雅黑" panose="020B0503020204020204" pitchFamily="34" charset="-122"/>
            </a:endParaRPr>
          </a:p>
        </p:txBody>
      </p:sp>
      <p:sp>
        <p:nvSpPr>
          <p:cNvPr id="219" name="TextBox 7">
            <a:extLst>
              <a:ext uri="{FF2B5EF4-FFF2-40B4-BE49-F238E27FC236}">
                <a16:creationId xmlns:a16="http://schemas.microsoft.com/office/drawing/2014/main" id="{EE46C0E7-CF5D-44ED-80C4-185DA8F2C0D8}"/>
              </a:ext>
            </a:extLst>
          </p:cNvPr>
          <p:cNvSpPr txBox="1"/>
          <p:nvPr/>
        </p:nvSpPr>
        <p:spPr>
          <a:xfrm>
            <a:off x="438239" y="3878244"/>
            <a:ext cx="776175" cy="230832"/>
          </a:xfrm>
          <a:prstGeom prst="rect">
            <a:avLst/>
          </a:prstGeom>
          <a:noFill/>
        </p:spPr>
        <p:txBody>
          <a:bodyPr wrap="none" rtlCol="0">
            <a:spAutoFit/>
          </a:bodyPr>
          <a:lstStyle/>
          <a:p>
            <a:r>
              <a:rPr lang="en-US" altLang="zh-CN" sz="900" b="1" dirty="0">
                <a:solidFill>
                  <a:schemeClr val="bg1"/>
                </a:solidFill>
                <a:latin typeface="微软雅黑" panose="020B0503020204020204" pitchFamily="34" charset="-122"/>
                <a:ea typeface="微软雅黑" panose="020B0503020204020204" pitchFamily="34" charset="-122"/>
              </a:rPr>
              <a:t>Enterprise</a:t>
            </a:r>
            <a:endParaRPr lang="en-US" sz="900" b="1" dirty="0">
              <a:solidFill>
                <a:schemeClr val="bg1"/>
              </a:solidFill>
              <a:latin typeface="微软雅黑" panose="020B0503020204020204" pitchFamily="34" charset="-122"/>
              <a:ea typeface="微软雅黑" panose="020B0503020204020204" pitchFamily="34" charset="-122"/>
            </a:endParaRPr>
          </a:p>
        </p:txBody>
      </p:sp>
      <p:sp>
        <p:nvSpPr>
          <p:cNvPr id="220" name="矩形 219">
            <a:extLst>
              <a:ext uri="{FF2B5EF4-FFF2-40B4-BE49-F238E27FC236}">
                <a16:creationId xmlns:a16="http://schemas.microsoft.com/office/drawing/2014/main" id="{FD8822DB-3A0C-4483-8BA7-FA0C707390D8}"/>
              </a:ext>
            </a:extLst>
          </p:cNvPr>
          <p:cNvSpPr/>
          <p:nvPr/>
        </p:nvSpPr>
        <p:spPr bwMode="auto">
          <a:xfrm>
            <a:off x="1846042" y="3289739"/>
            <a:ext cx="311216" cy="98708"/>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18000" tIns="36000" rIns="18000" bIns="36000" numCol="1" rtlCol="0" anchor="ctr" anchorCtr="0" compatLnSpc="1">
            <a:prstTxWarp prst="textNoShape">
              <a:avLst/>
            </a:prstTxWarp>
          </a:bodyPr>
          <a:lstStyle/>
          <a:p>
            <a:pPr algn="ctr" defTabSz="457200" fontAlgn="base">
              <a:spcBef>
                <a:spcPct val="0"/>
              </a:spcBef>
              <a:spcAft>
                <a:spcPct val="0"/>
              </a:spcAft>
              <a:buFont typeface="Arial" pitchFamily="34" charset="0"/>
              <a:buNone/>
            </a:pPr>
            <a:r>
              <a:rPr lang="en-US" altLang="zh-CN" sz="500" b="1" kern="0" dirty="0">
                <a:solidFill>
                  <a:prstClr val="white"/>
                </a:solidFill>
                <a:latin typeface="微软雅黑" panose="020B0503020204020204" pitchFamily="34" charset="-122"/>
                <a:ea typeface="微软雅黑" panose="020B0503020204020204" pitchFamily="34" charset="-122"/>
                <a:cs typeface="Arial" pitchFamily="34" charset="0"/>
              </a:rPr>
              <a:t>OLT-U</a:t>
            </a:r>
            <a:endParaRPr lang="zh-CN" altLang="en-US" sz="500" b="1" kern="0" dirty="0">
              <a:solidFill>
                <a:prstClr val="white"/>
              </a:solidFill>
              <a:latin typeface="微软雅黑" panose="020B0503020204020204" pitchFamily="34" charset="-122"/>
              <a:ea typeface="微软雅黑" panose="020B0503020204020204" pitchFamily="34" charset="-122"/>
              <a:cs typeface="Arial" pitchFamily="34" charset="0"/>
            </a:endParaRPr>
          </a:p>
        </p:txBody>
      </p:sp>
      <p:sp>
        <p:nvSpPr>
          <p:cNvPr id="221" name="矩形 220">
            <a:extLst>
              <a:ext uri="{FF2B5EF4-FFF2-40B4-BE49-F238E27FC236}">
                <a16:creationId xmlns:a16="http://schemas.microsoft.com/office/drawing/2014/main" id="{FD8822DB-3A0C-4483-8BA7-FA0C707390D8}"/>
              </a:ext>
            </a:extLst>
          </p:cNvPr>
          <p:cNvSpPr/>
          <p:nvPr/>
        </p:nvSpPr>
        <p:spPr bwMode="auto">
          <a:xfrm>
            <a:off x="2216399" y="3483360"/>
            <a:ext cx="311216" cy="98221"/>
          </a:xfrm>
          <a:prstGeom prst="rect">
            <a:avLst/>
          </a:prstGeom>
          <a:solidFill>
            <a:schemeClr val="accent3">
              <a:lumMod val="50000"/>
            </a:schemeClr>
          </a:solidFill>
          <a:ln w="9525" cap="flat" cmpd="sng" algn="ctr">
            <a:noFill/>
            <a:prstDash val="solid"/>
            <a:round/>
            <a:headEnd type="none" w="med" len="med"/>
            <a:tailEnd type="none" w="med" len="med"/>
          </a:ln>
          <a:effectLst/>
        </p:spPr>
        <p:txBody>
          <a:bodyPr vert="horz" wrap="square" lIns="18000" tIns="36000" rIns="18000" bIns="36000" numCol="1" rtlCol="0" anchor="ctr" anchorCtr="0" compatLnSpc="1">
            <a:prstTxWarp prst="textNoShape">
              <a:avLst/>
            </a:prstTxWarp>
          </a:bodyPr>
          <a:lstStyle/>
          <a:p>
            <a:pPr marL="0" marR="0" lvl="0" indent="0" algn="ctr" defTabSz="457200" eaLnBrk="1" fontAlgn="base" latinLnBrk="0" hangingPunct="1">
              <a:lnSpc>
                <a:spcPct val="100000"/>
              </a:lnSpc>
              <a:spcBef>
                <a:spcPct val="0"/>
              </a:spcBef>
              <a:spcAft>
                <a:spcPct val="0"/>
              </a:spcAft>
              <a:buClrTx/>
              <a:buSzTx/>
              <a:buFont typeface="Arial" pitchFamily="34" charset="0"/>
              <a:buNone/>
              <a:tabLst/>
              <a:defRPr/>
            </a:pPr>
            <a:r>
              <a:rPr lang="en-US" altLang="zh-CN" sz="500" b="1" kern="0" dirty="0">
                <a:solidFill>
                  <a:prstClr val="white"/>
                </a:solidFill>
                <a:latin typeface="微软雅黑" panose="020B0503020204020204" pitchFamily="34" charset="-122"/>
                <a:ea typeface="微软雅黑" panose="020B0503020204020204" pitchFamily="34" charset="-122"/>
                <a:cs typeface="Arial" pitchFamily="34" charset="0"/>
              </a:rPr>
              <a:t>CU</a:t>
            </a:r>
            <a:endParaRPr kumimoji="0" lang="zh-CN" altLang="en-US" sz="5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222" name="矩形 221">
            <a:extLst>
              <a:ext uri="{FF2B5EF4-FFF2-40B4-BE49-F238E27FC236}">
                <a16:creationId xmlns:a16="http://schemas.microsoft.com/office/drawing/2014/main" id="{FD8822DB-3A0C-4483-8BA7-FA0C707390D8}"/>
              </a:ext>
            </a:extLst>
          </p:cNvPr>
          <p:cNvSpPr/>
          <p:nvPr/>
        </p:nvSpPr>
        <p:spPr bwMode="auto">
          <a:xfrm>
            <a:off x="1846214" y="3403657"/>
            <a:ext cx="311216" cy="98708"/>
          </a:xfrm>
          <a:prstGeom prst="rect">
            <a:avLst/>
          </a:prstGeom>
          <a:solidFill>
            <a:schemeClr val="accent3">
              <a:lumMod val="50000"/>
            </a:schemeClr>
          </a:solidFill>
          <a:ln w="9525" cap="flat" cmpd="sng" algn="ctr">
            <a:noFill/>
            <a:prstDash val="solid"/>
            <a:round/>
            <a:headEnd type="none" w="med" len="med"/>
            <a:tailEnd type="none" w="med" len="med"/>
          </a:ln>
          <a:effectLst/>
        </p:spPr>
        <p:txBody>
          <a:bodyPr vert="horz" wrap="square" lIns="18000" tIns="36000" rIns="18000" bIns="36000" numCol="1" rtlCol="0" anchor="ctr" anchorCtr="0" compatLnSpc="1">
            <a:prstTxWarp prst="textNoShape">
              <a:avLst/>
            </a:prstTxWarp>
          </a:bodyPr>
          <a:lstStyle/>
          <a:p>
            <a:pPr algn="ctr" defTabSz="457200">
              <a:buFont typeface="Arial" pitchFamily="34" charset="0"/>
              <a:buNone/>
            </a:pPr>
            <a:r>
              <a:rPr lang="en-US" altLang="zh-CN" sz="500" b="1" kern="0" dirty="0">
                <a:solidFill>
                  <a:prstClr val="white"/>
                </a:solidFill>
                <a:latin typeface="微软雅黑" panose="020B0503020204020204" pitchFamily="34" charset="-122"/>
                <a:ea typeface="微软雅黑" panose="020B0503020204020204" pitchFamily="34" charset="-122"/>
                <a:cs typeface="Arial" pitchFamily="34" charset="0"/>
              </a:rPr>
              <a:t>DU</a:t>
            </a:r>
            <a:endParaRPr lang="zh-CN" altLang="en-US" sz="500" b="1" kern="0" dirty="0">
              <a:solidFill>
                <a:prstClr val="white"/>
              </a:solidFill>
              <a:latin typeface="微软雅黑" panose="020B0503020204020204" pitchFamily="34" charset="-122"/>
              <a:ea typeface="微软雅黑" panose="020B0503020204020204" pitchFamily="34" charset="-122"/>
              <a:cs typeface="Arial" pitchFamily="34" charset="0"/>
            </a:endParaRPr>
          </a:p>
        </p:txBody>
      </p:sp>
      <p:sp>
        <p:nvSpPr>
          <p:cNvPr id="223" name="矩形 222">
            <a:extLst>
              <a:ext uri="{FF2B5EF4-FFF2-40B4-BE49-F238E27FC236}">
                <a16:creationId xmlns:a16="http://schemas.microsoft.com/office/drawing/2014/main" id="{FD8822DB-3A0C-4483-8BA7-FA0C707390D8}"/>
              </a:ext>
            </a:extLst>
          </p:cNvPr>
          <p:cNvSpPr/>
          <p:nvPr/>
        </p:nvSpPr>
        <p:spPr bwMode="auto">
          <a:xfrm>
            <a:off x="2219410" y="3254943"/>
            <a:ext cx="311216" cy="98221"/>
          </a:xfrm>
          <a:prstGeom prst="rect">
            <a:avLst/>
          </a:prstGeom>
          <a:solidFill>
            <a:srgbClr val="AD825E"/>
          </a:solidFill>
          <a:ln w="9525" cap="flat" cmpd="sng" algn="ctr">
            <a:noFill/>
            <a:prstDash val="solid"/>
            <a:round/>
            <a:headEnd type="none" w="med" len="med"/>
            <a:tailEnd type="none" w="med" len="med"/>
          </a:ln>
          <a:effectLst/>
        </p:spPr>
        <p:txBody>
          <a:bodyPr vert="horz" wrap="square" lIns="18000" tIns="36000" rIns="18000" bIns="36000" numCol="1" rtlCol="0" anchor="ctr" anchorCtr="0" compatLnSpc="1">
            <a:prstTxWarp prst="textNoShape">
              <a:avLst/>
            </a:prstTxWarp>
          </a:bodyPr>
          <a:lstStyle/>
          <a:p>
            <a:pPr marL="0" marR="0" lvl="0" indent="0" algn="ctr" defTabSz="457200" eaLnBrk="1" fontAlgn="base" latinLnBrk="0" hangingPunct="1">
              <a:lnSpc>
                <a:spcPct val="100000"/>
              </a:lnSpc>
              <a:spcBef>
                <a:spcPct val="0"/>
              </a:spcBef>
              <a:spcAft>
                <a:spcPct val="0"/>
              </a:spcAft>
              <a:buClrTx/>
              <a:buSzTx/>
              <a:buFont typeface="Arial" pitchFamily="34" charset="0"/>
              <a:buNone/>
              <a:tabLst/>
              <a:defRPr/>
            </a:pPr>
            <a:r>
              <a:rPr lang="en-US" altLang="zh-CN" sz="500" b="1" kern="0" dirty="0">
                <a:solidFill>
                  <a:prstClr val="white"/>
                </a:solidFill>
                <a:latin typeface="微软雅黑" panose="020B0503020204020204" pitchFamily="34" charset="-122"/>
                <a:ea typeface="微软雅黑" panose="020B0503020204020204" pitchFamily="34" charset="-122"/>
                <a:cs typeface="Arial" pitchFamily="34" charset="0"/>
              </a:rPr>
              <a:t>MEC</a:t>
            </a:r>
            <a:endParaRPr kumimoji="0" lang="zh-CN" altLang="en-US" sz="5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itchFamily="34" charset="0"/>
            </a:endParaRPr>
          </a:p>
        </p:txBody>
      </p:sp>
      <p:grpSp>
        <p:nvGrpSpPr>
          <p:cNvPr id="16" name="组合 223"/>
          <p:cNvGrpSpPr/>
          <p:nvPr/>
        </p:nvGrpSpPr>
        <p:grpSpPr>
          <a:xfrm>
            <a:off x="256340" y="2884361"/>
            <a:ext cx="315984" cy="1219579"/>
            <a:chOff x="582429" y="1215065"/>
            <a:chExt cx="450425" cy="1819431"/>
          </a:xfrm>
        </p:grpSpPr>
        <p:pic>
          <p:nvPicPr>
            <p:cNvPr id="225" name="图片 224"/>
            <p:cNvPicPr>
              <a:picLocks noChangeAspect="1"/>
            </p:cNvPicPr>
            <p:nvPr/>
          </p:nvPicPr>
          <p:blipFill>
            <a:blip r:embed="rId17" cstate="print">
              <a:lum bright="70000" contrast="-70000"/>
              <a:extLst>
                <a:ext uri="{28A0092B-C50C-407E-A947-70E740481C1C}">
                  <a14:useLocalDpi xmlns:a14="http://schemas.microsoft.com/office/drawing/2010/main" val="0"/>
                </a:ext>
              </a:extLst>
            </a:blip>
            <a:stretch>
              <a:fillRect/>
            </a:stretch>
          </p:blipFill>
          <p:spPr>
            <a:xfrm>
              <a:off x="671990" y="1694228"/>
              <a:ext cx="327738" cy="314209"/>
            </a:xfrm>
            <a:prstGeom prst="rect">
              <a:avLst/>
            </a:prstGeom>
          </p:spPr>
        </p:pic>
        <p:pic>
          <p:nvPicPr>
            <p:cNvPr id="226" name="图片 225"/>
            <p:cNvPicPr>
              <a:picLocks noChangeAspect="1"/>
            </p:cNvPicPr>
            <p:nvPr/>
          </p:nvPicPr>
          <p:blipFill>
            <a:blip r:embed="rId18" cstate="print">
              <a:lum bright="70000" contrast="-70000"/>
              <a:extLst>
                <a:ext uri="{28A0092B-C50C-407E-A947-70E740481C1C}">
                  <a14:useLocalDpi xmlns:a14="http://schemas.microsoft.com/office/drawing/2010/main" val="0"/>
                </a:ext>
              </a:extLst>
            </a:blip>
            <a:stretch>
              <a:fillRect/>
            </a:stretch>
          </p:blipFill>
          <p:spPr>
            <a:xfrm>
              <a:off x="624132" y="2100199"/>
              <a:ext cx="327738" cy="314209"/>
            </a:xfrm>
            <a:prstGeom prst="rect">
              <a:avLst/>
            </a:prstGeom>
          </p:spPr>
        </p:pic>
        <p:pic>
          <p:nvPicPr>
            <p:cNvPr id="227" name="图片 226"/>
            <p:cNvPicPr>
              <a:picLocks noChangeAspect="1"/>
            </p:cNvPicPr>
            <p:nvPr/>
          </p:nvPicPr>
          <p:blipFill>
            <a:blip r:embed="rId19" cstate="print">
              <a:lum bright="70000" contrast="-70000"/>
              <a:extLst>
                <a:ext uri="{28A0092B-C50C-407E-A947-70E740481C1C}">
                  <a14:useLocalDpi xmlns:a14="http://schemas.microsoft.com/office/drawing/2010/main" val="0"/>
                </a:ext>
              </a:extLst>
            </a:blip>
            <a:stretch>
              <a:fillRect/>
            </a:stretch>
          </p:blipFill>
          <p:spPr>
            <a:xfrm>
              <a:off x="624132" y="2720287"/>
              <a:ext cx="327738" cy="314209"/>
            </a:xfrm>
            <a:prstGeom prst="rect">
              <a:avLst/>
            </a:prstGeom>
          </p:spPr>
        </p:pic>
        <p:pic>
          <p:nvPicPr>
            <p:cNvPr id="228" name="图片 7"/>
            <p:cNvPicPr>
              <a:picLocks noChangeAspect="1"/>
            </p:cNvPicPr>
            <p:nvPr/>
          </p:nvPicPr>
          <p:blipFill>
            <a:blip r:embed="rId20" cstate="print">
              <a:lum bright="70000" contrast="-70000"/>
              <a:extLst>
                <a:ext uri="{28A0092B-C50C-407E-A947-70E740481C1C}">
                  <a14:useLocalDpi xmlns:a14="http://schemas.microsoft.com/office/drawing/2010/main" val="0"/>
                </a:ext>
              </a:extLst>
            </a:blip>
            <a:stretch>
              <a:fillRect/>
            </a:stretch>
          </p:blipFill>
          <p:spPr>
            <a:xfrm>
              <a:off x="582429" y="1215065"/>
              <a:ext cx="450425" cy="383190"/>
            </a:xfrm>
            <a:prstGeom prst="rect">
              <a:avLst/>
            </a:prstGeom>
          </p:spPr>
        </p:pic>
      </p:grpSp>
      <p:sp>
        <p:nvSpPr>
          <p:cNvPr id="229" name="TextBox 7">
            <a:extLst>
              <a:ext uri="{FF2B5EF4-FFF2-40B4-BE49-F238E27FC236}">
                <a16:creationId xmlns:a16="http://schemas.microsoft.com/office/drawing/2014/main" id="{3D2D9346-2BFB-4F04-880C-A5D40AD6D0CA}"/>
              </a:ext>
            </a:extLst>
          </p:cNvPr>
          <p:cNvSpPr txBox="1"/>
          <p:nvPr/>
        </p:nvSpPr>
        <p:spPr>
          <a:xfrm>
            <a:off x="3369417" y="3887198"/>
            <a:ext cx="869149" cy="246221"/>
          </a:xfrm>
          <a:prstGeom prst="rect">
            <a:avLst/>
          </a:prstGeom>
          <a:noFill/>
        </p:spPr>
        <p:txBody>
          <a:bodyPr wrap="none" rtlCol="0">
            <a:spAutoFit/>
          </a:bodyPr>
          <a:lstStyle/>
          <a:p>
            <a:pPr fontAlgn="base">
              <a:spcBef>
                <a:spcPct val="0"/>
              </a:spcBef>
              <a:spcAft>
                <a:spcPct val="0"/>
              </a:spcAft>
            </a:pPr>
            <a:r>
              <a:rPr lang="en-US" sz="1000" b="1" dirty="0">
                <a:solidFill>
                  <a:schemeClr val="bg1"/>
                </a:solidFill>
                <a:latin typeface="微软雅黑" panose="020B0503020204020204" pitchFamily="34" charset="-122"/>
                <a:ea typeface="微软雅黑" panose="020B0503020204020204" pitchFamily="34" charset="-122"/>
              </a:rPr>
              <a:t>6000</a:t>
            </a:r>
            <a:r>
              <a:rPr lang="en-US" altLang="zh-CN" sz="1000" b="1" dirty="0">
                <a:solidFill>
                  <a:schemeClr val="bg1"/>
                </a:solidFill>
                <a:latin typeface="微软雅黑" panose="020B0503020204020204" pitchFamily="34" charset="-122"/>
                <a:ea typeface="微软雅黑" panose="020B0503020204020204" pitchFamily="34" charset="-122"/>
              </a:rPr>
              <a:t>-7000</a:t>
            </a:r>
            <a:endParaRPr lang="en-US" sz="1000" b="1" dirty="0">
              <a:solidFill>
                <a:schemeClr val="bg1"/>
              </a:solidFill>
              <a:latin typeface="微软雅黑" panose="020B0503020204020204" pitchFamily="34" charset="-122"/>
              <a:ea typeface="微软雅黑" panose="020B0503020204020204" pitchFamily="34" charset="-122"/>
            </a:endParaRPr>
          </a:p>
        </p:txBody>
      </p:sp>
      <p:sp>
        <p:nvSpPr>
          <p:cNvPr id="230" name="TextBox 7">
            <a:extLst>
              <a:ext uri="{FF2B5EF4-FFF2-40B4-BE49-F238E27FC236}">
                <a16:creationId xmlns:a16="http://schemas.microsoft.com/office/drawing/2014/main" id="{3D2D9346-2BFB-4F04-880C-A5D40AD6D0CA}"/>
              </a:ext>
            </a:extLst>
          </p:cNvPr>
          <p:cNvSpPr txBox="1"/>
          <p:nvPr/>
        </p:nvSpPr>
        <p:spPr>
          <a:xfrm>
            <a:off x="5552517" y="3892473"/>
            <a:ext cx="712054" cy="246221"/>
          </a:xfrm>
          <a:prstGeom prst="rect">
            <a:avLst/>
          </a:prstGeom>
          <a:noFill/>
        </p:spPr>
        <p:txBody>
          <a:bodyPr wrap="none" rtlCol="0">
            <a:spAutoFit/>
          </a:bodyPr>
          <a:lstStyle/>
          <a:p>
            <a:pPr fontAlgn="base">
              <a:spcBef>
                <a:spcPct val="0"/>
              </a:spcBef>
              <a:spcAft>
                <a:spcPct val="0"/>
              </a:spcAft>
            </a:pPr>
            <a:r>
              <a:rPr lang="en-US" sz="1000" b="1" dirty="0">
                <a:solidFill>
                  <a:schemeClr val="bg1"/>
                </a:solidFill>
                <a:latin typeface="微软雅黑" panose="020B0503020204020204" pitchFamily="34" charset="-122"/>
                <a:ea typeface="微软雅黑" panose="020B0503020204020204" pitchFamily="34" charset="-122"/>
              </a:rPr>
              <a:t>600</a:t>
            </a:r>
            <a:r>
              <a:rPr lang="en-US" altLang="zh-CN" sz="1000" b="1" dirty="0">
                <a:solidFill>
                  <a:schemeClr val="bg1"/>
                </a:solidFill>
                <a:latin typeface="微软雅黑" panose="020B0503020204020204" pitchFamily="34" charset="-122"/>
                <a:ea typeface="微软雅黑" panose="020B0503020204020204" pitchFamily="34" charset="-122"/>
              </a:rPr>
              <a:t>-700</a:t>
            </a:r>
            <a:endParaRPr lang="en-US" sz="1000" b="1" dirty="0">
              <a:solidFill>
                <a:schemeClr val="bg1"/>
              </a:solidFill>
              <a:latin typeface="微软雅黑" panose="020B0503020204020204" pitchFamily="34" charset="-122"/>
              <a:ea typeface="微软雅黑" panose="020B0503020204020204" pitchFamily="34" charset="-122"/>
            </a:endParaRPr>
          </a:p>
        </p:txBody>
      </p:sp>
      <p:sp>
        <p:nvSpPr>
          <p:cNvPr id="231" name="TextBox 7">
            <a:extLst>
              <a:ext uri="{FF2B5EF4-FFF2-40B4-BE49-F238E27FC236}">
                <a16:creationId xmlns:a16="http://schemas.microsoft.com/office/drawing/2014/main" id="{3D2D9346-2BFB-4F04-880C-A5D40AD6D0CA}"/>
              </a:ext>
            </a:extLst>
          </p:cNvPr>
          <p:cNvSpPr txBox="1"/>
          <p:nvPr/>
        </p:nvSpPr>
        <p:spPr>
          <a:xfrm>
            <a:off x="7734647" y="3899968"/>
            <a:ext cx="554960" cy="246221"/>
          </a:xfrm>
          <a:prstGeom prst="rect">
            <a:avLst/>
          </a:prstGeom>
          <a:noFill/>
        </p:spPr>
        <p:txBody>
          <a:bodyPr wrap="none" rtlCol="0">
            <a:spAutoFit/>
          </a:bodyPr>
          <a:lstStyle/>
          <a:p>
            <a:pPr fontAlgn="base">
              <a:spcBef>
                <a:spcPct val="0"/>
              </a:spcBef>
              <a:spcAft>
                <a:spcPct val="0"/>
              </a:spcAft>
            </a:pPr>
            <a:r>
              <a:rPr lang="en-US" altLang="zh-CN" sz="1000" b="1" dirty="0">
                <a:solidFill>
                  <a:schemeClr val="bg1"/>
                </a:solidFill>
                <a:latin typeface="微软雅黑" panose="020B0503020204020204" pitchFamily="34" charset="-122"/>
                <a:ea typeface="微软雅黑" panose="020B0503020204020204" pitchFamily="34" charset="-122"/>
              </a:rPr>
              <a:t>70-80</a:t>
            </a:r>
            <a:endParaRPr lang="en-US" sz="1000" b="1" dirty="0">
              <a:solidFill>
                <a:schemeClr val="bg1"/>
              </a:solidFill>
              <a:latin typeface="微软雅黑" panose="020B0503020204020204" pitchFamily="34" charset="-122"/>
              <a:ea typeface="微软雅黑" panose="020B0503020204020204" pitchFamily="34" charset="-122"/>
            </a:endParaRPr>
          </a:p>
        </p:txBody>
      </p:sp>
      <p:sp>
        <p:nvSpPr>
          <p:cNvPr id="232" name="文本框 4"/>
          <p:cNvSpPr txBox="1"/>
          <p:nvPr/>
        </p:nvSpPr>
        <p:spPr>
          <a:xfrm>
            <a:off x="208792" y="3667322"/>
            <a:ext cx="461665" cy="576064"/>
          </a:xfrm>
          <a:prstGeom prst="rect">
            <a:avLst/>
          </a:prstGeom>
          <a:noFill/>
        </p:spPr>
        <p:txBody>
          <a:bodyPr vert="eaVert" wrap="square" rtlCol="0">
            <a:spAutoFit/>
          </a:bodyPr>
          <a:lstStyle/>
          <a:p>
            <a:r>
              <a:rPr lang="en-US" altLang="zh-CN" dirty="0">
                <a:solidFill>
                  <a:srgbClr val="00AEEF"/>
                </a:solidFill>
              </a:rPr>
              <a:t>…</a:t>
            </a:r>
            <a:endParaRPr lang="zh-CN" altLang="en-US" dirty="0">
              <a:solidFill>
                <a:srgbClr val="00AEEF"/>
              </a:solidFill>
            </a:endParaRPr>
          </a:p>
        </p:txBody>
      </p:sp>
      <p:sp>
        <p:nvSpPr>
          <p:cNvPr id="233" name="TextBox 7">
            <a:extLst>
              <a:ext uri="{FF2B5EF4-FFF2-40B4-BE49-F238E27FC236}">
                <a16:creationId xmlns:a16="http://schemas.microsoft.com/office/drawing/2014/main" id="{3D2D9346-2BFB-4F04-880C-A5D40AD6D0CA}"/>
              </a:ext>
            </a:extLst>
          </p:cNvPr>
          <p:cNvSpPr txBox="1"/>
          <p:nvPr/>
        </p:nvSpPr>
        <p:spPr>
          <a:xfrm>
            <a:off x="743437" y="2747111"/>
            <a:ext cx="990977" cy="246221"/>
          </a:xfrm>
          <a:prstGeom prst="rect">
            <a:avLst/>
          </a:prstGeom>
          <a:noFill/>
        </p:spPr>
        <p:txBody>
          <a:bodyPr wrap="none" rtlCol="0">
            <a:spAutoFit/>
          </a:bodyPr>
          <a:lstStyle/>
          <a:p>
            <a:r>
              <a:rPr lang="en-US" altLang="zh-CN" sz="1000" b="1" dirty="0">
                <a:solidFill>
                  <a:schemeClr val="bg1"/>
                </a:solidFill>
                <a:latin typeface="微软雅黑" panose="020B0503020204020204" pitchFamily="34" charset="-122"/>
                <a:ea typeface="微软雅黑" panose="020B0503020204020204" pitchFamily="34" charset="-122"/>
              </a:rPr>
              <a:t>Multi-access</a:t>
            </a:r>
            <a:endParaRPr lang="en-US" sz="1000" b="1" dirty="0">
              <a:solidFill>
                <a:schemeClr val="bg1"/>
              </a:solidFill>
              <a:latin typeface="微软雅黑" panose="020B0503020204020204" pitchFamily="34" charset="-122"/>
              <a:ea typeface="微软雅黑" panose="020B0503020204020204" pitchFamily="34" charset="-122"/>
            </a:endParaRPr>
          </a:p>
        </p:txBody>
      </p:sp>
      <p:sp>
        <p:nvSpPr>
          <p:cNvPr id="234" name="TextBox 7">
            <a:extLst>
              <a:ext uri="{FF2B5EF4-FFF2-40B4-BE49-F238E27FC236}">
                <a16:creationId xmlns:a16="http://schemas.microsoft.com/office/drawing/2014/main" id="{3D2D9346-2BFB-4F04-880C-A5D40AD6D0CA}"/>
              </a:ext>
            </a:extLst>
          </p:cNvPr>
          <p:cNvSpPr txBox="1"/>
          <p:nvPr/>
        </p:nvSpPr>
        <p:spPr>
          <a:xfrm>
            <a:off x="1784861" y="3892473"/>
            <a:ext cx="1099981" cy="246221"/>
          </a:xfrm>
          <a:prstGeom prst="rect">
            <a:avLst/>
          </a:prstGeom>
          <a:noFill/>
        </p:spPr>
        <p:txBody>
          <a:bodyPr wrap="none" rtlCol="0">
            <a:spAutoFit/>
          </a:bodyPr>
          <a:lstStyle/>
          <a:p>
            <a:r>
              <a:rPr lang="en-US" sz="1000" b="1" dirty="0">
                <a:solidFill>
                  <a:schemeClr val="bg1"/>
                </a:solidFill>
                <a:latin typeface="微软雅黑" panose="020B0503020204020204" pitchFamily="34" charset="-122"/>
                <a:ea typeface="微软雅黑" panose="020B0503020204020204" pitchFamily="34" charset="-122"/>
              </a:rPr>
              <a:t>60</a:t>
            </a:r>
            <a:r>
              <a:rPr lang="en-US" altLang="zh-CN" sz="1000" b="1" dirty="0">
                <a:solidFill>
                  <a:schemeClr val="bg1"/>
                </a:solidFill>
                <a:latin typeface="微软雅黑" panose="020B0503020204020204" pitchFamily="34" charset="-122"/>
                <a:ea typeface="微软雅黑" panose="020B0503020204020204" pitchFamily="34" charset="-122"/>
              </a:rPr>
              <a:t>,000-7</a:t>
            </a:r>
            <a:r>
              <a:rPr lang="en-US" sz="1000" b="1" dirty="0">
                <a:solidFill>
                  <a:schemeClr val="bg1"/>
                </a:solidFill>
                <a:latin typeface="微软雅黑" panose="020B0503020204020204" pitchFamily="34" charset="-122"/>
                <a:ea typeface="微软雅黑" panose="020B0503020204020204" pitchFamily="34" charset="-122"/>
              </a:rPr>
              <a:t>0</a:t>
            </a:r>
            <a:r>
              <a:rPr lang="en-US" altLang="zh-CN" sz="1000" b="1" dirty="0">
                <a:solidFill>
                  <a:schemeClr val="bg1"/>
                </a:solidFill>
                <a:latin typeface="微软雅黑" panose="020B0503020204020204" pitchFamily="34" charset="-122"/>
                <a:ea typeface="微软雅黑" panose="020B0503020204020204" pitchFamily="34" charset="-122"/>
              </a:rPr>
              <a:t>,000</a:t>
            </a:r>
            <a:endParaRPr lang="en-US" sz="1000" b="1" dirty="0">
              <a:solidFill>
                <a:schemeClr val="bg1"/>
              </a:solidFill>
              <a:latin typeface="微软雅黑" panose="020B0503020204020204" pitchFamily="34" charset="-122"/>
              <a:ea typeface="微软雅黑" panose="020B0503020204020204" pitchFamily="34" charset="-122"/>
            </a:endParaRPr>
          </a:p>
        </p:txBody>
      </p:sp>
      <p:sp>
        <p:nvSpPr>
          <p:cNvPr id="235" name="圆角矩形 281">
            <a:extLst>
              <a:ext uri="{FF2B5EF4-FFF2-40B4-BE49-F238E27FC236}">
                <a16:creationId xmlns:a16="http://schemas.microsoft.com/office/drawing/2014/main" id="{790DCB27-C7CF-48F2-925C-847422D552C7}"/>
              </a:ext>
            </a:extLst>
          </p:cNvPr>
          <p:cNvSpPr/>
          <p:nvPr/>
        </p:nvSpPr>
        <p:spPr>
          <a:xfrm>
            <a:off x="3720491" y="3303225"/>
            <a:ext cx="344701" cy="108076"/>
          </a:xfrm>
          <a:prstGeom prst="roundRect">
            <a:avLst/>
          </a:prstGeom>
          <a:solidFill>
            <a:schemeClr val="accent6">
              <a:lumMod val="50000"/>
              <a:alpha val="55000"/>
            </a:schemeClr>
          </a:solidFill>
        </p:spPr>
        <p:style>
          <a:lnRef idx="1">
            <a:schemeClr val="accent3"/>
          </a:lnRef>
          <a:fillRef idx="2">
            <a:schemeClr val="accent3"/>
          </a:fillRef>
          <a:effectRef idx="1">
            <a:schemeClr val="accent3"/>
          </a:effectRef>
          <a:fontRef idx="minor">
            <a:schemeClr val="dk1"/>
          </a:fontRef>
        </p:style>
        <p:txBody>
          <a:bodyPr lIns="76786" tIns="38393" rIns="76786" bIns="38393" rtlCol="0" anchor="ctr"/>
          <a:lstStyle/>
          <a:p>
            <a:pPr algn="ctr">
              <a:lnSpc>
                <a:spcPts val="1200"/>
              </a:lnSpc>
            </a:pPr>
            <a:r>
              <a:rPr lang="en-US" altLang="zh-CN" sz="600" b="1" dirty="0">
                <a:solidFill>
                  <a:schemeClr val="bg1"/>
                </a:solidFill>
                <a:latin typeface="微软雅黑" panose="020B0503020204020204" pitchFamily="34" charset="-122"/>
                <a:ea typeface="微软雅黑" panose="020B0503020204020204" pitchFamily="34" charset="-122"/>
              </a:rPr>
              <a:t>MEC</a:t>
            </a:r>
            <a:endParaRPr lang="zh-CN" altLang="en-US" sz="600" b="1" dirty="0">
              <a:solidFill>
                <a:schemeClr val="bg1"/>
              </a:solidFill>
              <a:latin typeface="微软雅黑" panose="020B0503020204020204" pitchFamily="34" charset="-122"/>
              <a:ea typeface="微软雅黑" panose="020B0503020204020204" pitchFamily="34" charset="-122"/>
            </a:endParaRPr>
          </a:p>
        </p:txBody>
      </p:sp>
      <p:sp>
        <p:nvSpPr>
          <p:cNvPr id="236" name="矩形 235">
            <a:extLst>
              <a:ext uri="{FF2B5EF4-FFF2-40B4-BE49-F238E27FC236}">
                <a16:creationId xmlns:a16="http://schemas.microsoft.com/office/drawing/2014/main" id="{FD8822DB-3A0C-4483-8BA7-FA0C707390D8}"/>
              </a:ext>
            </a:extLst>
          </p:cNvPr>
          <p:cNvSpPr/>
          <p:nvPr/>
        </p:nvSpPr>
        <p:spPr bwMode="auto">
          <a:xfrm>
            <a:off x="2215215" y="3369824"/>
            <a:ext cx="311216" cy="98221"/>
          </a:xfrm>
          <a:prstGeom prst="rect">
            <a:avLst/>
          </a:prstGeom>
          <a:solidFill>
            <a:srgbClr val="AD825E"/>
          </a:solidFill>
          <a:ln w="9525" cap="flat" cmpd="sng" algn="ctr">
            <a:noFill/>
            <a:prstDash val="solid"/>
            <a:round/>
            <a:headEnd type="none" w="med" len="med"/>
            <a:tailEnd type="none" w="med" len="med"/>
          </a:ln>
          <a:effectLst/>
        </p:spPr>
        <p:txBody>
          <a:bodyPr vert="horz" wrap="square" lIns="18000" tIns="36000" rIns="18000" bIns="36000" numCol="1" rtlCol="0" anchor="ctr" anchorCtr="0" compatLnSpc="1">
            <a:prstTxWarp prst="textNoShape">
              <a:avLst/>
            </a:prstTxWarp>
          </a:bodyPr>
          <a:lstStyle/>
          <a:p>
            <a:pPr algn="ctr" defTabSz="457200">
              <a:buFont typeface="Arial" pitchFamily="34" charset="0"/>
              <a:buNone/>
            </a:pPr>
            <a:r>
              <a:rPr lang="en-US" altLang="zh-CN" sz="500" b="1" kern="0" dirty="0">
                <a:solidFill>
                  <a:prstClr val="white"/>
                </a:solidFill>
                <a:latin typeface="微软雅黑" panose="020B0503020204020204" pitchFamily="34" charset="-122"/>
                <a:ea typeface="微软雅黑" panose="020B0503020204020204" pitchFamily="34" charset="-122"/>
                <a:cs typeface="Arial" pitchFamily="34" charset="0"/>
              </a:rPr>
              <a:t>UPF</a:t>
            </a:r>
            <a:endParaRPr lang="zh-CN" altLang="en-US" sz="500" b="1" kern="0" dirty="0">
              <a:solidFill>
                <a:prstClr val="white"/>
              </a:solidFill>
              <a:latin typeface="微软雅黑" panose="020B0503020204020204" pitchFamily="34" charset="-122"/>
              <a:ea typeface="微软雅黑" panose="020B0503020204020204" pitchFamily="34" charset="-122"/>
              <a:cs typeface="Arial" pitchFamily="34" charset="0"/>
            </a:endParaRPr>
          </a:p>
        </p:txBody>
      </p:sp>
      <p:sp>
        <p:nvSpPr>
          <p:cNvPr id="237" name="圆角矩形 279">
            <a:extLst>
              <a:ext uri="{FF2B5EF4-FFF2-40B4-BE49-F238E27FC236}">
                <a16:creationId xmlns:a16="http://schemas.microsoft.com/office/drawing/2014/main" id="{1FCB1211-EF8A-493F-B382-53754E44AC6D}"/>
              </a:ext>
            </a:extLst>
          </p:cNvPr>
          <p:cNvSpPr/>
          <p:nvPr/>
        </p:nvSpPr>
        <p:spPr>
          <a:xfrm>
            <a:off x="3381540" y="3167485"/>
            <a:ext cx="444690" cy="105067"/>
          </a:xfrm>
          <a:prstGeom prst="roundRect">
            <a:avLst/>
          </a:prstGeom>
          <a:solidFill>
            <a:schemeClr val="bg2">
              <a:lumMod val="10000"/>
              <a:alpha val="55000"/>
            </a:schemeClr>
          </a:solidFill>
        </p:spPr>
        <p:style>
          <a:lnRef idx="1">
            <a:schemeClr val="accent3"/>
          </a:lnRef>
          <a:fillRef idx="2">
            <a:schemeClr val="accent3"/>
          </a:fillRef>
          <a:effectRef idx="1">
            <a:schemeClr val="accent3"/>
          </a:effectRef>
          <a:fontRef idx="minor">
            <a:schemeClr val="dk1"/>
          </a:fontRef>
        </p:style>
        <p:txBody>
          <a:bodyPr lIns="76786" tIns="38393" rIns="76786" bIns="38393" rtlCol="0" anchor="ctr"/>
          <a:lstStyle/>
          <a:p>
            <a:pPr algn="ctr">
              <a:lnSpc>
                <a:spcPts val="1200"/>
              </a:lnSpc>
            </a:pPr>
            <a:r>
              <a:rPr lang="en-US" altLang="zh-CN" sz="600" b="1" dirty="0">
                <a:solidFill>
                  <a:schemeClr val="bg1"/>
                </a:solidFill>
                <a:latin typeface="微软雅黑" panose="020B0503020204020204" pitchFamily="34" charset="-122"/>
                <a:ea typeface="微软雅黑" panose="020B0503020204020204" pitchFamily="34" charset="-122"/>
              </a:rPr>
              <a:t>BNG-U</a:t>
            </a:r>
            <a:endParaRPr lang="zh-CN" altLang="en-US" sz="600" b="1" dirty="0">
              <a:solidFill>
                <a:schemeClr val="bg1"/>
              </a:solidFill>
              <a:latin typeface="微软雅黑" panose="020B0503020204020204" pitchFamily="34" charset="-122"/>
              <a:ea typeface="微软雅黑" panose="020B0503020204020204" pitchFamily="34" charset="-122"/>
            </a:endParaRPr>
          </a:p>
        </p:txBody>
      </p:sp>
      <p:sp>
        <p:nvSpPr>
          <p:cNvPr id="238" name="圆角矩形 281">
            <a:extLst>
              <a:ext uri="{FF2B5EF4-FFF2-40B4-BE49-F238E27FC236}">
                <a16:creationId xmlns:a16="http://schemas.microsoft.com/office/drawing/2014/main" id="{790DCB27-C7CF-48F2-925C-847422D552C7}"/>
              </a:ext>
            </a:extLst>
          </p:cNvPr>
          <p:cNvSpPr/>
          <p:nvPr/>
        </p:nvSpPr>
        <p:spPr>
          <a:xfrm>
            <a:off x="4087094" y="3303225"/>
            <a:ext cx="361484" cy="110591"/>
          </a:xfrm>
          <a:prstGeom prst="roundRect">
            <a:avLst/>
          </a:prstGeom>
          <a:solidFill>
            <a:schemeClr val="accent3">
              <a:lumMod val="50000"/>
              <a:alpha val="55000"/>
            </a:schemeClr>
          </a:solidFill>
        </p:spPr>
        <p:style>
          <a:lnRef idx="1">
            <a:schemeClr val="accent3"/>
          </a:lnRef>
          <a:fillRef idx="2">
            <a:schemeClr val="accent3"/>
          </a:fillRef>
          <a:effectRef idx="1">
            <a:schemeClr val="accent3"/>
          </a:effectRef>
          <a:fontRef idx="minor">
            <a:schemeClr val="dk1"/>
          </a:fontRef>
        </p:style>
        <p:txBody>
          <a:bodyPr lIns="76786" tIns="38393" rIns="76786" bIns="38393" rtlCol="0" anchor="ctr"/>
          <a:lstStyle/>
          <a:p>
            <a:pPr algn="ctr">
              <a:lnSpc>
                <a:spcPts val="1200"/>
              </a:lnSpc>
            </a:pPr>
            <a:r>
              <a:rPr lang="en-US" altLang="zh-CN" sz="600" b="1" dirty="0" err="1">
                <a:solidFill>
                  <a:schemeClr val="bg1"/>
                </a:solidFill>
                <a:latin typeface="微软雅黑" panose="020B0503020204020204" pitchFamily="34" charset="-122"/>
                <a:ea typeface="微软雅黑" panose="020B0503020204020204" pitchFamily="34" charset="-122"/>
              </a:rPr>
              <a:t>vCPE</a:t>
            </a:r>
            <a:endParaRPr lang="zh-CN" altLang="en-US" sz="600" b="1" dirty="0">
              <a:solidFill>
                <a:schemeClr val="bg1"/>
              </a:solidFill>
              <a:latin typeface="微软雅黑" panose="020B0503020204020204" pitchFamily="34" charset="-122"/>
              <a:ea typeface="微软雅黑" panose="020B0503020204020204" pitchFamily="34" charset="-122"/>
            </a:endParaRPr>
          </a:p>
        </p:txBody>
      </p:sp>
      <p:sp>
        <p:nvSpPr>
          <p:cNvPr id="239" name="矩形 238">
            <a:extLst>
              <a:ext uri="{FF2B5EF4-FFF2-40B4-BE49-F238E27FC236}">
                <a16:creationId xmlns:a16="http://schemas.microsoft.com/office/drawing/2014/main" id="{FD8822DB-3A0C-4483-8BA7-FA0C707390D8}"/>
              </a:ext>
            </a:extLst>
          </p:cNvPr>
          <p:cNvSpPr/>
          <p:nvPr/>
        </p:nvSpPr>
        <p:spPr bwMode="auto">
          <a:xfrm>
            <a:off x="1845820" y="3177622"/>
            <a:ext cx="311216" cy="98708"/>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18000" tIns="36000" rIns="18000" bIns="36000" numCol="1" rtlCol="0" anchor="ctr" anchorCtr="0" compatLnSpc="1">
            <a:prstTxWarp prst="textNoShape">
              <a:avLst/>
            </a:prstTxWarp>
          </a:bodyPr>
          <a:lstStyle/>
          <a:p>
            <a:pPr marL="0" marR="0" lvl="0" indent="0" algn="ctr" defTabSz="457200" eaLnBrk="1" fontAlgn="base" latinLnBrk="0" hangingPunct="1">
              <a:lnSpc>
                <a:spcPct val="100000"/>
              </a:lnSpc>
              <a:spcBef>
                <a:spcPct val="0"/>
              </a:spcBef>
              <a:spcAft>
                <a:spcPct val="0"/>
              </a:spcAft>
              <a:buClrTx/>
              <a:buSzTx/>
              <a:buFont typeface="Arial" pitchFamily="34" charset="0"/>
              <a:buNone/>
              <a:tabLst/>
              <a:defRPr/>
            </a:pPr>
            <a:r>
              <a:rPr lang="en-US" altLang="zh-CN" sz="500" b="1" kern="0" noProof="0" dirty="0" err="1">
                <a:solidFill>
                  <a:prstClr val="white"/>
                </a:solidFill>
                <a:latin typeface="微软雅黑" panose="020B0503020204020204" pitchFamily="34" charset="-122"/>
                <a:ea typeface="微软雅黑" panose="020B0503020204020204" pitchFamily="34" charset="-122"/>
                <a:cs typeface="Arial" pitchFamily="34" charset="0"/>
              </a:rPr>
              <a:t>vCPE</a:t>
            </a:r>
            <a:endParaRPr kumimoji="0" lang="zh-CN" altLang="en-US" sz="5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itchFamily="34" charset="0"/>
            </a:endParaRPr>
          </a:p>
        </p:txBody>
      </p:sp>
      <p:grpSp>
        <p:nvGrpSpPr>
          <p:cNvPr id="17" name="组合 6"/>
          <p:cNvGrpSpPr/>
          <p:nvPr/>
        </p:nvGrpSpPr>
        <p:grpSpPr>
          <a:xfrm>
            <a:off x="2411691" y="3118208"/>
            <a:ext cx="311514" cy="149392"/>
            <a:chOff x="2611692" y="2377279"/>
            <a:chExt cx="311514" cy="149392"/>
          </a:xfrm>
        </p:grpSpPr>
        <p:sp>
          <p:nvSpPr>
            <p:cNvPr id="241" name="矩形 240">
              <a:extLst>
                <a:ext uri="{FF2B5EF4-FFF2-40B4-BE49-F238E27FC236}">
                  <a16:creationId xmlns:a16="http://schemas.microsoft.com/office/drawing/2014/main" id="{9B8FE619-B16F-446C-85D9-52204211A73E}"/>
                </a:ext>
              </a:extLst>
            </p:cNvPr>
            <p:cNvSpPr/>
            <p:nvPr/>
          </p:nvSpPr>
          <p:spPr bwMode="auto">
            <a:xfrm>
              <a:off x="2708201" y="2377279"/>
              <a:ext cx="215005" cy="89326"/>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18000" tIns="36000" rIns="18000" bIns="36000" numCol="1" rtlCol="0" anchor="ctr" anchorCtr="0" compatLnSpc="1">
              <a:prstTxWarp prst="textNoShape">
                <a:avLst/>
              </a:prstTxWarp>
            </a:bodyPr>
            <a:lstStyle/>
            <a:p>
              <a:pPr marL="0" marR="0" lvl="0" indent="0" algn="ctr" defTabSz="457200" eaLnBrk="1" fontAlgn="base" latinLnBrk="0" hangingPunct="1">
                <a:lnSpc>
                  <a:spcPct val="100000"/>
                </a:lnSpc>
                <a:spcBef>
                  <a:spcPct val="0"/>
                </a:spcBef>
                <a:spcAft>
                  <a:spcPct val="0"/>
                </a:spcAft>
                <a:buClrTx/>
                <a:buSzTx/>
                <a:buFont typeface="Arial" pitchFamily="34" charset="0"/>
                <a:buNone/>
                <a:tabLst/>
                <a:defRPr/>
              </a:pPr>
              <a:r>
                <a:rPr kumimoji="0" lang="en-US" altLang="zh-CN" sz="500" b="1" i="0" u="none" strike="noStrike" kern="0" cap="none" spc="0" normalizeH="0" baseline="0" noProof="0" dirty="0">
                  <a:ln>
                    <a:noFill/>
                  </a:ln>
                  <a:solidFill>
                    <a:prstClr val="white"/>
                  </a:solidFill>
                  <a:effectLst/>
                  <a:uLnTx/>
                  <a:uFillTx/>
                  <a:ea typeface="微软雅黑" pitchFamily="34" charset="-122"/>
                  <a:cs typeface="Arial" pitchFamily="34" charset="0"/>
                </a:rPr>
                <a:t>APP</a:t>
              </a:r>
              <a:endParaRPr kumimoji="0" lang="zh-CN" altLang="en-US" sz="500" b="1" i="0" u="none" strike="noStrike" kern="0" cap="none" spc="0" normalizeH="0" baseline="0" noProof="0" dirty="0">
                <a:ln>
                  <a:noFill/>
                </a:ln>
                <a:solidFill>
                  <a:prstClr val="white"/>
                </a:solidFill>
                <a:effectLst/>
                <a:uLnTx/>
                <a:uFillTx/>
                <a:ea typeface="微软雅黑" pitchFamily="34" charset="-122"/>
                <a:cs typeface="Arial" pitchFamily="34" charset="0"/>
              </a:endParaRPr>
            </a:p>
          </p:txBody>
        </p:sp>
        <p:sp>
          <p:nvSpPr>
            <p:cNvPr id="242" name="矩形 241">
              <a:extLst>
                <a:ext uri="{FF2B5EF4-FFF2-40B4-BE49-F238E27FC236}">
                  <a16:creationId xmlns:a16="http://schemas.microsoft.com/office/drawing/2014/main" id="{9B8FE619-B16F-446C-85D9-52204211A73E}"/>
                </a:ext>
              </a:extLst>
            </p:cNvPr>
            <p:cNvSpPr/>
            <p:nvPr/>
          </p:nvSpPr>
          <p:spPr bwMode="auto">
            <a:xfrm>
              <a:off x="2611692" y="2437345"/>
              <a:ext cx="215005" cy="89326"/>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18000" tIns="36000" rIns="18000" bIns="36000" numCol="1" rtlCol="0" anchor="ctr" anchorCtr="0" compatLnSpc="1">
              <a:prstTxWarp prst="textNoShape">
                <a:avLst/>
              </a:prstTxWarp>
            </a:bodyPr>
            <a:lstStyle/>
            <a:p>
              <a:pPr marL="0" marR="0" lvl="0" indent="0" algn="ctr" defTabSz="457200" eaLnBrk="1" fontAlgn="base" latinLnBrk="0" hangingPunct="1">
                <a:lnSpc>
                  <a:spcPct val="100000"/>
                </a:lnSpc>
                <a:spcBef>
                  <a:spcPct val="0"/>
                </a:spcBef>
                <a:spcAft>
                  <a:spcPct val="0"/>
                </a:spcAft>
                <a:buClrTx/>
                <a:buSzTx/>
                <a:buFont typeface="Arial" pitchFamily="34" charset="0"/>
                <a:buNone/>
                <a:tabLst/>
                <a:defRPr/>
              </a:pPr>
              <a:r>
                <a:rPr kumimoji="0" lang="en-US" altLang="zh-CN" sz="500" b="1" i="0" u="none" strike="noStrike" kern="0" cap="none" spc="0" normalizeH="0" baseline="0" noProof="0" dirty="0">
                  <a:ln>
                    <a:noFill/>
                  </a:ln>
                  <a:solidFill>
                    <a:prstClr val="white"/>
                  </a:solidFill>
                  <a:effectLst/>
                  <a:uLnTx/>
                  <a:uFillTx/>
                  <a:ea typeface="微软雅黑" pitchFamily="34" charset="-122"/>
                  <a:cs typeface="Arial" pitchFamily="34" charset="0"/>
                </a:rPr>
                <a:t>APP</a:t>
              </a:r>
              <a:endParaRPr kumimoji="0" lang="zh-CN" altLang="en-US" sz="500" b="1" i="0" u="none" strike="noStrike" kern="0" cap="none" spc="0" normalizeH="0" baseline="0" noProof="0" dirty="0">
                <a:ln>
                  <a:noFill/>
                </a:ln>
                <a:solidFill>
                  <a:prstClr val="white"/>
                </a:solidFill>
                <a:effectLst/>
                <a:uLnTx/>
                <a:uFillTx/>
                <a:ea typeface="微软雅黑" pitchFamily="34" charset="-122"/>
                <a:cs typeface="Arial" pitchFamily="34" charset="0"/>
              </a:endParaRPr>
            </a:p>
          </p:txBody>
        </p:sp>
      </p:grpSp>
      <p:grpSp>
        <p:nvGrpSpPr>
          <p:cNvPr id="18" name="组合 242"/>
          <p:cNvGrpSpPr/>
          <p:nvPr/>
        </p:nvGrpSpPr>
        <p:grpSpPr>
          <a:xfrm>
            <a:off x="114364" y="2299224"/>
            <a:ext cx="4566417" cy="2364072"/>
            <a:chOff x="114364" y="1431814"/>
            <a:chExt cx="4566417" cy="2364072"/>
          </a:xfrm>
        </p:grpSpPr>
        <p:sp>
          <p:nvSpPr>
            <p:cNvPr id="244" name="圆角矩形 243">
              <a:extLst>
                <a:ext uri="{FF2B5EF4-FFF2-40B4-BE49-F238E27FC236}">
                  <a16:creationId xmlns:a16="http://schemas.microsoft.com/office/drawing/2014/main" id="{3DCF8FEB-5AC7-4CA8-A97B-C832C93309EB}"/>
                </a:ext>
              </a:extLst>
            </p:cNvPr>
            <p:cNvSpPr/>
            <p:nvPr/>
          </p:nvSpPr>
          <p:spPr>
            <a:xfrm>
              <a:off x="114364" y="1452284"/>
              <a:ext cx="4566417" cy="2343602"/>
            </a:xfrm>
            <a:prstGeom prst="roundRect">
              <a:avLst/>
            </a:prstGeom>
            <a:noFill/>
            <a:ln>
              <a:solidFill>
                <a:srgbClr val="378FA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矩形 244">
              <a:extLst>
                <a:ext uri="{FF2B5EF4-FFF2-40B4-BE49-F238E27FC236}">
                  <a16:creationId xmlns:a16="http://schemas.microsoft.com/office/drawing/2014/main" id="{6CBCA1BB-7A53-42C6-8DD7-A8F8C7C4E126}"/>
                </a:ext>
              </a:extLst>
            </p:cNvPr>
            <p:cNvSpPr/>
            <p:nvPr/>
          </p:nvSpPr>
          <p:spPr>
            <a:xfrm>
              <a:off x="352476" y="1431814"/>
              <a:ext cx="1555228" cy="369332"/>
            </a:xfrm>
            <a:prstGeom prst="rect">
              <a:avLst/>
            </a:prstGeom>
          </p:spPr>
          <p:txBody>
            <a:bodyPr wrap="square">
              <a:spAutoFit/>
            </a:bodyPr>
            <a:lstStyle/>
            <a:p>
              <a:pPr defTabSz="914400" fontAlgn="base">
                <a:spcBef>
                  <a:spcPct val="0"/>
                </a:spcBef>
                <a:spcAft>
                  <a:spcPct val="0"/>
                </a:spcAft>
              </a:pPr>
              <a:r>
                <a:rPr lang="en-US" altLang="zh-CN" b="1" dirty="0">
                  <a:solidFill>
                    <a:srgbClr val="FFC000"/>
                  </a:solidFill>
                </a:rPr>
                <a:t>Edge-Cloud</a:t>
              </a:r>
              <a:endParaRPr lang="zh-CN" altLang="en-US" b="1" dirty="0">
                <a:solidFill>
                  <a:srgbClr val="FFC000"/>
                </a:solidFill>
              </a:endParaRPr>
            </a:p>
          </p:txBody>
        </p:sp>
      </p:grpSp>
      <p:sp>
        <p:nvSpPr>
          <p:cNvPr id="255" name="圆角矩形 183">
            <a:extLst>
              <a:ext uri="{FF2B5EF4-FFF2-40B4-BE49-F238E27FC236}">
                <a16:creationId xmlns:a16="http://schemas.microsoft.com/office/drawing/2014/main" id="{38DA1B41-1E4F-4CC7-83F7-909F815D0E7C}"/>
              </a:ext>
            </a:extLst>
          </p:cNvPr>
          <p:cNvSpPr/>
          <p:nvPr/>
        </p:nvSpPr>
        <p:spPr>
          <a:xfrm>
            <a:off x="58356" y="753499"/>
            <a:ext cx="8872779" cy="1266591"/>
          </a:xfrm>
          <a:prstGeom prst="roundRect">
            <a:avLst/>
          </a:prstGeom>
          <a:solidFill>
            <a:srgbClr val="4F81BD">
              <a:lumMod val="50000"/>
            </a:srgbClr>
          </a:solidFill>
          <a:ln w="25400" cap="flat" cmpd="sng" algn="ctr">
            <a:solidFill>
              <a:srgbClr val="4F81BD">
                <a:shade val="50000"/>
              </a:srgbClr>
            </a:solidFill>
            <a:prstDash val="solid"/>
          </a:ln>
          <a:effectLst/>
        </p:spPr>
        <p:txBody>
          <a:bodyPr rtlCol="0" anchor="ctr"/>
          <a:lstStyle/>
          <a:p>
            <a:pPr marL="0" marR="0" lvl="0" indent="0" algn="ctr" defTabSz="91421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56" name="TextBox 191">
            <a:extLst>
              <a:ext uri="{FF2B5EF4-FFF2-40B4-BE49-F238E27FC236}">
                <a16:creationId xmlns:a16="http://schemas.microsoft.com/office/drawing/2014/main" id="{F32543C7-A1CA-4DC4-8501-E6EF17FDED20}"/>
              </a:ext>
            </a:extLst>
          </p:cNvPr>
          <p:cNvSpPr txBox="1"/>
          <p:nvPr/>
        </p:nvSpPr>
        <p:spPr>
          <a:xfrm>
            <a:off x="214282" y="1019958"/>
            <a:ext cx="8577129" cy="746328"/>
          </a:xfrm>
          <a:prstGeom prst="rect">
            <a:avLst/>
          </a:prstGeom>
          <a:noFill/>
          <a:ln w="12700" cap="flat" cmpd="sng" algn="ctr">
            <a:noFill/>
            <a:prstDash val="solid"/>
          </a:ln>
          <a:effectLst/>
        </p:spPr>
        <p:txBody>
          <a:bodyPr rtlCol="0" anchor="ctr"/>
          <a:lstStyle/>
          <a:p>
            <a:pPr lvl="0" algn="just" defTabSz="914210" eaLnBrk="1" fontAlgn="auto" hangingPunct="1">
              <a:lnSpc>
                <a:spcPts val="2000"/>
              </a:lnSpc>
              <a:spcBef>
                <a:spcPts val="0"/>
              </a:spcBef>
              <a:spcAft>
                <a:spcPts val="0"/>
              </a:spcAft>
              <a:buClr>
                <a:srgbClr val="C00000"/>
              </a:buClr>
              <a:buSzPct val="100000"/>
              <a:buFont typeface="Wingdings" pitchFamily="2" charset="2"/>
              <a:buChar char="n"/>
              <a:defRPr/>
            </a:pPr>
            <a:r>
              <a:rPr lang="en-US" altLang="zh-CN" sz="1400" b="1" kern="0" dirty="0">
                <a:solidFill>
                  <a:prstClr val="white"/>
                </a:solidFill>
                <a:latin typeface="微软雅黑" panose="020B0503020204020204" pitchFamily="34" charset="-122"/>
                <a:ea typeface="微软雅黑" panose="020B0503020204020204" pitchFamily="34" charset="-122"/>
              </a:rPr>
              <a:t>China Unicom released </a:t>
            </a:r>
            <a:r>
              <a:rPr lang="zh-CN" altLang="en-US" sz="1400" b="1" kern="0" dirty="0">
                <a:solidFill>
                  <a:prstClr val="white"/>
                </a:solidFill>
                <a:latin typeface="微软雅黑" panose="020B0503020204020204" pitchFamily="34" charset="-122"/>
                <a:ea typeface="微软雅黑" panose="020B0503020204020204" pitchFamily="34" charset="-122"/>
              </a:rPr>
              <a:t>‘</a:t>
            </a:r>
            <a:r>
              <a:rPr lang="en-US" altLang="zh-CN" sz="1400" b="1" dirty="0">
                <a:solidFill>
                  <a:schemeClr val="bg1"/>
                </a:solidFill>
                <a:latin typeface="微软雅黑" panose="020B0503020204020204" pitchFamily="34" charset="-122"/>
                <a:ea typeface="微软雅黑" panose="020B0503020204020204" pitchFamily="34" charset="-122"/>
              </a:rPr>
              <a:t>Network Reconfiguration plan —</a:t>
            </a:r>
            <a:r>
              <a:rPr lang="en-US" altLang="zh-CN" sz="1400" b="1" dirty="0">
                <a:solidFill>
                  <a:srgbClr val="FFC000"/>
                </a:solidFill>
                <a:latin typeface="微软雅黑" panose="020B0503020204020204" pitchFamily="34" charset="-122"/>
                <a:ea typeface="微软雅黑" panose="020B0503020204020204" pitchFamily="34" charset="-122"/>
              </a:rPr>
              <a:t> CUBE-NET2.0</a:t>
            </a:r>
            <a:r>
              <a:rPr lang="zh-CN" altLang="en-US" sz="1400" b="1" kern="0" dirty="0">
                <a:solidFill>
                  <a:prstClr val="white"/>
                </a:solidFill>
                <a:latin typeface="微软雅黑" panose="020B0503020204020204" pitchFamily="34" charset="-122"/>
                <a:ea typeface="微软雅黑" panose="020B0503020204020204" pitchFamily="34" charset="-122"/>
              </a:rPr>
              <a:t>’</a:t>
            </a:r>
            <a:r>
              <a:rPr lang="en-US" altLang="zh-CN" sz="1400" b="1" dirty="0">
                <a:solidFill>
                  <a:prstClr val="white"/>
                </a:solidFill>
                <a:latin typeface="微软雅黑" panose="020B0503020204020204" pitchFamily="34" charset="-122"/>
                <a:ea typeface="微软雅黑" panose="020B0503020204020204" pitchFamily="34" charset="-122"/>
              </a:rPr>
              <a:t>,</a:t>
            </a:r>
            <a:r>
              <a:rPr lang="en-US" altLang="zh-CN" sz="1400" b="1" kern="0" dirty="0">
                <a:solidFill>
                  <a:prstClr val="white"/>
                </a:solidFill>
                <a:latin typeface="微软雅黑" panose="020B0503020204020204" pitchFamily="34" charset="-122"/>
                <a:ea typeface="微软雅黑" panose="020B0503020204020204" pitchFamily="34" charset="-122"/>
              </a:rPr>
              <a:t> supporting digital transformation.</a:t>
            </a:r>
          </a:p>
          <a:p>
            <a:pPr marL="0" marR="0" lvl="0" indent="0" algn="just" defTabSz="914210" eaLnBrk="1" fontAlgn="auto" latinLnBrk="0" hangingPunct="1">
              <a:lnSpc>
                <a:spcPts val="2000"/>
              </a:lnSpc>
              <a:spcBef>
                <a:spcPts val="0"/>
              </a:spcBef>
              <a:spcAft>
                <a:spcPts val="0"/>
              </a:spcAft>
              <a:buClr>
                <a:srgbClr val="C00000"/>
              </a:buClr>
              <a:buSzPct val="100000"/>
              <a:buFont typeface="Wingdings" pitchFamily="2" charset="2"/>
              <a:buChar char="n"/>
              <a:tabLst/>
              <a:defRPr/>
            </a:pPr>
            <a:r>
              <a:rPr lang="en-US" altLang="zh-CN" sz="1400" b="1" kern="0" dirty="0">
                <a:solidFill>
                  <a:prstClr val="white"/>
                </a:solidFill>
                <a:latin typeface="微软雅黑" panose="020B0503020204020204" pitchFamily="34" charset="-122"/>
                <a:ea typeface="微软雅黑" panose="020B0503020204020204" pitchFamily="34" charset="-122"/>
              </a:rPr>
              <a:t>5G network will be constructed based on three-tier data centers at the regional, local, and edge levels. </a:t>
            </a:r>
          </a:p>
        </p:txBody>
      </p:sp>
      <p:pic>
        <p:nvPicPr>
          <p:cNvPr id="257" name="Picture 3" descr="E:\华为项目\2015\07月\D-201507120-孔令怡\素材\联通标志 （新&amp;旧）-01.png">
            <a:extLst>
              <a:ext uri="{FF2B5EF4-FFF2-40B4-BE49-F238E27FC236}">
                <a16:creationId xmlns:a16="http://schemas.microsoft.com/office/drawing/2014/main" id="{0DC091C8-2C72-4173-A2BA-C2618C65C9B6}"/>
              </a:ext>
            </a:extLst>
          </p:cNvPr>
          <p:cNvPicPr>
            <a:picLocks noChangeAspect="1" noChangeArrowheads="1"/>
          </p:cNvPicPr>
          <p:nvPr/>
        </p:nvPicPr>
        <p:blipFill>
          <a:blip r:embed="rId21" cstate="print"/>
          <a:srcRect/>
          <a:stretch>
            <a:fillRect/>
          </a:stretch>
        </p:blipFill>
        <p:spPr bwMode="auto">
          <a:xfrm>
            <a:off x="8172868" y="64997"/>
            <a:ext cx="769846" cy="526426"/>
          </a:xfrm>
          <a:prstGeom prst="rect">
            <a:avLst/>
          </a:prstGeom>
          <a:noFill/>
        </p:spPr>
      </p:pic>
    </p:spTree>
    <p:extLst>
      <p:ext uri="{BB962C8B-B14F-4D97-AF65-F5344CB8AC3E}">
        <p14:creationId xmlns:p14="http://schemas.microsoft.com/office/powerpoint/2010/main" val="2685237564"/>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72"/>
          <p:cNvSpPr txBox="1"/>
          <p:nvPr/>
        </p:nvSpPr>
        <p:spPr>
          <a:xfrm>
            <a:off x="684244" y="159198"/>
            <a:ext cx="5533759" cy="461665"/>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en-US" altLang="zh-CN" sz="2400" b="1" dirty="0">
                <a:solidFill>
                  <a:srgbClr val="00A4E3"/>
                </a:solidFill>
              </a:rPr>
              <a:t>Achievements in </a:t>
            </a:r>
            <a:r>
              <a:rPr lang="en-US" altLang="zh-CN" sz="2400" b="1" dirty="0">
                <a:solidFill>
                  <a:srgbClr val="00AEEF"/>
                </a:solidFill>
                <a:cs typeface="Arial Unicode MS" panose="020B0604020202020204" pitchFamily="34" charset="-122"/>
              </a:rPr>
              <a:t>Edge-Cloud</a:t>
            </a:r>
            <a:r>
              <a:rPr lang="zh-CN" altLang="en-US" sz="2400" b="1" dirty="0">
                <a:solidFill>
                  <a:srgbClr val="00AEEF"/>
                </a:solidFill>
                <a:cs typeface="Arial Unicode MS" panose="020B0604020202020204" pitchFamily="34" charset="-122"/>
              </a:rPr>
              <a:t>（</a:t>
            </a:r>
            <a:r>
              <a:rPr lang="en-US" altLang="zh-CN" sz="2400" b="1" dirty="0">
                <a:solidFill>
                  <a:srgbClr val="00AEEF"/>
                </a:solidFill>
                <a:cs typeface="Arial Unicode MS" panose="020B0604020202020204" pitchFamily="34" charset="-122"/>
              </a:rPr>
              <a:t>1</a:t>
            </a:r>
            <a:r>
              <a:rPr lang="zh-CN" altLang="en-US" sz="2400" b="1" dirty="0">
                <a:solidFill>
                  <a:srgbClr val="00AEEF"/>
                </a:solidFill>
                <a:cs typeface="Arial Unicode MS" panose="020B0604020202020204" pitchFamily="34" charset="-122"/>
              </a:rPr>
              <a:t>）</a:t>
            </a:r>
            <a:r>
              <a:rPr lang="en-US" altLang="zh-CN" sz="2400" b="1" dirty="0">
                <a:solidFill>
                  <a:srgbClr val="00A4E3"/>
                </a:solidFill>
              </a:rPr>
              <a:t> </a:t>
            </a:r>
          </a:p>
        </p:txBody>
      </p:sp>
      <p:pic>
        <p:nvPicPr>
          <p:cNvPr id="2" name="图片 1"/>
          <p:cNvPicPr>
            <a:picLocks noChangeAspect="1"/>
          </p:cNvPicPr>
          <p:nvPr/>
        </p:nvPicPr>
        <p:blipFill>
          <a:blip r:embed="rId3"/>
          <a:stretch>
            <a:fillRect/>
          </a:stretch>
        </p:blipFill>
        <p:spPr>
          <a:xfrm>
            <a:off x="191216" y="190238"/>
            <a:ext cx="427909" cy="401818"/>
          </a:xfrm>
          <a:prstGeom prst="rect">
            <a:avLst/>
          </a:prstGeom>
        </p:spPr>
      </p:pic>
      <p:pic>
        <p:nvPicPr>
          <p:cNvPr id="257" name="Picture 3" descr="E:\华为项目\2015\07月\D-201507120-孔令怡\素材\联通标志 （新&amp;旧）-01.png">
            <a:extLst>
              <a:ext uri="{FF2B5EF4-FFF2-40B4-BE49-F238E27FC236}">
                <a16:creationId xmlns:a16="http://schemas.microsoft.com/office/drawing/2014/main" id="{0DC091C8-2C72-4173-A2BA-C2618C65C9B6}"/>
              </a:ext>
            </a:extLst>
          </p:cNvPr>
          <p:cNvPicPr>
            <a:picLocks noChangeAspect="1" noChangeArrowheads="1"/>
          </p:cNvPicPr>
          <p:nvPr/>
        </p:nvPicPr>
        <p:blipFill>
          <a:blip r:embed="rId4" cstate="print"/>
          <a:srcRect/>
          <a:stretch>
            <a:fillRect/>
          </a:stretch>
        </p:blipFill>
        <p:spPr bwMode="auto">
          <a:xfrm>
            <a:off x="8172868" y="64997"/>
            <a:ext cx="769846" cy="526426"/>
          </a:xfrm>
          <a:prstGeom prst="rect">
            <a:avLst/>
          </a:prstGeom>
          <a:noFill/>
        </p:spPr>
      </p:pic>
      <p:sp>
        <p:nvSpPr>
          <p:cNvPr id="145" name="矩形 144"/>
          <p:cNvSpPr/>
          <p:nvPr/>
        </p:nvSpPr>
        <p:spPr>
          <a:xfrm>
            <a:off x="3078901" y="3419713"/>
            <a:ext cx="3759845" cy="1466591"/>
          </a:xfrm>
          <a:prstGeom prst="rect">
            <a:avLst/>
          </a:prstGeom>
          <a:solidFill>
            <a:schemeClr val="accent1">
              <a:lumMod val="75000"/>
            </a:schemeClr>
          </a:solidFill>
          <a:ln w="25400" cap="flat" cmpd="sng" algn="ctr">
            <a:solidFill>
              <a:srgbClr val="5B9BD5">
                <a:lumMod val="50000"/>
              </a:srgbClr>
            </a:solidFill>
            <a:prstDash val="solid"/>
            <a:miter lim="800000"/>
          </a:ln>
          <a:effectLst/>
        </p:spPr>
        <p:txBody>
          <a:bodyPr lIns="67391" tIns="33696" rIns="67391" bIns="33696" anchor="ctr"/>
          <a:lstStyle/>
          <a:p>
            <a:pPr algn="ctr">
              <a:defRPr/>
            </a:pPr>
            <a:endParaRPr lang="zh-CN" altLang="en-US" kern="0">
              <a:solidFill>
                <a:prstClr val="white"/>
              </a:solidFill>
              <a:latin typeface="Calibri"/>
            </a:endParaRPr>
          </a:p>
        </p:txBody>
      </p:sp>
      <p:pic>
        <p:nvPicPr>
          <p:cNvPr id="154" name="图片 153"/>
          <p:cNvPicPr>
            <a:picLocks noChangeAspect="1"/>
          </p:cNvPicPr>
          <p:nvPr/>
        </p:nvPicPr>
        <p:blipFill>
          <a:blip r:embed="rId5"/>
          <a:stretch>
            <a:fillRect/>
          </a:stretch>
        </p:blipFill>
        <p:spPr>
          <a:xfrm>
            <a:off x="3059105" y="3486511"/>
            <a:ext cx="1623134" cy="13011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5" name="Picture 5" descr="\\DML-NAS\DML_Data\1 Live Jobs\Nokia\19044 - Nokia brand Site\MASTER TEMPLATES\Network graphics\PNGs\Network Graphic Final PNGs\Transmitter-100x100mm_RGB_4.png"/>
          <p:cNvPicPr>
            <a:picLocks noChangeAspect="1" noChangeArrowheads="1"/>
          </p:cNvPicPr>
          <p:nvPr/>
        </p:nvPicPr>
        <p:blipFill>
          <a:blip r:embed="rId6"/>
          <a:srcRect/>
          <a:stretch>
            <a:fillRect/>
          </a:stretch>
        </p:blipFill>
        <p:spPr bwMode="auto">
          <a:xfrm>
            <a:off x="4659958" y="4047418"/>
            <a:ext cx="239092" cy="200679"/>
          </a:xfrm>
          <a:prstGeom prst="rect">
            <a:avLst/>
          </a:prstGeom>
          <a:noFill/>
          <a:ln w="19050">
            <a:noFill/>
            <a:miter lim="800000"/>
            <a:headEnd/>
            <a:tailEnd/>
          </a:ln>
        </p:spPr>
      </p:pic>
      <p:sp>
        <p:nvSpPr>
          <p:cNvPr id="164" name="TextBox 67"/>
          <p:cNvSpPr txBox="1">
            <a:spLocks noChangeArrowheads="1"/>
          </p:cNvSpPr>
          <p:nvPr/>
        </p:nvSpPr>
        <p:spPr bwMode="auto">
          <a:xfrm>
            <a:off x="4804117" y="4403274"/>
            <a:ext cx="187523" cy="106174"/>
          </a:xfrm>
          <a:prstGeom prst="rect">
            <a:avLst/>
          </a:prstGeom>
          <a:noFill/>
          <a:ln w="9525">
            <a:noFill/>
            <a:miter lim="800000"/>
            <a:headEnd/>
            <a:tailEnd/>
          </a:ln>
        </p:spPr>
        <p:txBody>
          <a:bodyPr wrap="none" lIns="67387" tIns="33693" rIns="67387" bIns="33693" anchor="ctr"/>
          <a:lstStyle/>
          <a:p>
            <a:pPr algn="ctr"/>
            <a:r>
              <a:rPr lang="en-US" altLang="zh-CN" sz="500" b="1" dirty="0">
                <a:solidFill>
                  <a:srgbClr val="D9D9D9"/>
                </a:solidFill>
                <a:latin typeface="微软雅黑" pitchFamily="34" charset="-122"/>
              </a:rPr>
              <a:t>Small cell</a:t>
            </a:r>
          </a:p>
        </p:txBody>
      </p:sp>
      <p:cxnSp>
        <p:nvCxnSpPr>
          <p:cNvPr id="165" name="Straight Connector 55"/>
          <p:cNvCxnSpPr>
            <a:cxnSpLocks noChangeShapeType="1"/>
            <a:stCxn id="265" idx="3"/>
          </p:cNvCxnSpPr>
          <p:nvPr/>
        </p:nvCxnSpPr>
        <p:spPr bwMode="auto">
          <a:xfrm flipV="1">
            <a:off x="3588730" y="4220096"/>
            <a:ext cx="3128126" cy="10500"/>
          </a:xfrm>
          <a:prstGeom prst="line">
            <a:avLst/>
          </a:prstGeom>
          <a:noFill/>
          <a:ln w="19050" algn="ctr">
            <a:solidFill>
              <a:srgbClr val="7C7C7C"/>
            </a:solidFill>
            <a:miter lim="800000"/>
            <a:headEnd/>
            <a:tailEnd/>
          </a:ln>
        </p:spPr>
      </p:cxnSp>
      <p:sp>
        <p:nvSpPr>
          <p:cNvPr id="192" name="TextBox 67"/>
          <p:cNvSpPr txBox="1">
            <a:spLocks noChangeArrowheads="1"/>
          </p:cNvSpPr>
          <p:nvPr/>
        </p:nvSpPr>
        <p:spPr bwMode="auto">
          <a:xfrm flipH="1">
            <a:off x="6393378" y="4351937"/>
            <a:ext cx="168771" cy="93339"/>
          </a:xfrm>
          <a:prstGeom prst="rect">
            <a:avLst/>
          </a:prstGeom>
          <a:noFill/>
          <a:ln w="9525">
            <a:noFill/>
            <a:miter lim="800000"/>
            <a:headEnd/>
            <a:tailEnd/>
          </a:ln>
        </p:spPr>
        <p:txBody>
          <a:bodyPr wrap="none" lIns="67387" tIns="33693" rIns="67387" bIns="33693" anchor="ctr"/>
          <a:lstStyle/>
          <a:p>
            <a:pPr algn="ctr"/>
            <a:r>
              <a:rPr lang="en-US" altLang="zh-CN" sz="500" b="1" dirty="0">
                <a:solidFill>
                  <a:srgbClr val="D9D9D9"/>
                </a:solidFill>
                <a:latin typeface="微软雅黑" pitchFamily="34" charset="-122"/>
              </a:rPr>
              <a:t>EPC</a:t>
            </a:r>
          </a:p>
        </p:txBody>
      </p:sp>
      <p:pic>
        <p:nvPicPr>
          <p:cNvPr id="196" name="Picture 22" descr="\\DML-NAS\DML_Data\1 Live Jobs\Nokia\19044 - Nokia brand Site\MASTER TEMPLATES\Network graphics\PNGs\Network Graphic Final PNGs\video camera-100x100mm_RGB_4.png"/>
          <p:cNvPicPr>
            <a:picLocks noChangeAspect="1" noChangeArrowheads="1"/>
          </p:cNvPicPr>
          <p:nvPr/>
        </p:nvPicPr>
        <p:blipFill>
          <a:blip r:embed="rId7" cstate="print"/>
          <a:srcRect/>
          <a:stretch>
            <a:fillRect/>
          </a:stretch>
        </p:blipFill>
        <p:spPr bwMode="auto">
          <a:xfrm>
            <a:off x="4296631" y="3886409"/>
            <a:ext cx="159395" cy="119007"/>
          </a:xfrm>
          <a:prstGeom prst="rect">
            <a:avLst/>
          </a:prstGeom>
          <a:noFill/>
          <a:ln w="9525">
            <a:noFill/>
            <a:miter lim="800000"/>
            <a:headEnd/>
            <a:tailEnd/>
          </a:ln>
        </p:spPr>
      </p:pic>
      <p:cxnSp>
        <p:nvCxnSpPr>
          <p:cNvPr id="199" name="肘形连接符 99"/>
          <p:cNvCxnSpPr>
            <a:cxnSpLocks noChangeShapeType="1"/>
          </p:cNvCxnSpPr>
          <p:nvPr/>
        </p:nvCxnSpPr>
        <p:spPr bwMode="auto">
          <a:xfrm rot="5400000" flipH="1" flipV="1">
            <a:off x="5050993" y="3138239"/>
            <a:ext cx="73505" cy="1422834"/>
          </a:xfrm>
          <a:prstGeom prst="bentConnector2">
            <a:avLst/>
          </a:prstGeom>
          <a:noFill/>
          <a:ln w="12700" algn="ctr">
            <a:solidFill>
              <a:srgbClr val="BFBFBF"/>
            </a:solidFill>
            <a:round/>
            <a:headEnd/>
            <a:tailEnd/>
          </a:ln>
        </p:spPr>
      </p:cxnSp>
      <p:cxnSp>
        <p:nvCxnSpPr>
          <p:cNvPr id="202" name="肘形连接符 100"/>
          <p:cNvCxnSpPr>
            <a:cxnSpLocks noChangeShapeType="1"/>
          </p:cNvCxnSpPr>
          <p:nvPr/>
        </p:nvCxnSpPr>
        <p:spPr bwMode="auto">
          <a:xfrm rot="5400000" flipH="1" flipV="1">
            <a:off x="4729350" y="2642350"/>
            <a:ext cx="107340" cy="2210433"/>
          </a:xfrm>
          <a:prstGeom prst="bentConnector2">
            <a:avLst/>
          </a:prstGeom>
          <a:noFill/>
          <a:ln w="12700" algn="ctr">
            <a:solidFill>
              <a:srgbClr val="BFBFBF"/>
            </a:solidFill>
            <a:round/>
            <a:headEnd/>
            <a:tailEnd/>
          </a:ln>
        </p:spPr>
      </p:cxnSp>
      <p:cxnSp>
        <p:nvCxnSpPr>
          <p:cNvPr id="224" name="肘形连接符 101"/>
          <p:cNvCxnSpPr>
            <a:cxnSpLocks noChangeShapeType="1"/>
          </p:cNvCxnSpPr>
          <p:nvPr/>
        </p:nvCxnSpPr>
        <p:spPr bwMode="auto">
          <a:xfrm rot="5400000" flipH="1" flipV="1">
            <a:off x="4679463" y="2358603"/>
            <a:ext cx="73505" cy="2571415"/>
          </a:xfrm>
          <a:prstGeom prst="bentConnector2">
            <a:avLst/>
          </a:prstGeom>
          <a:noFill/>
          <a:ln w="12700" algn="ctr">
            <a:solidFill>
              <a:srgbClr val="BFBFBF"/>
            </a:solidFill>
            <a:round/>
            <a:headEnd/>
            <a:tailEnd/>
          </a:ln>
        </p:spPr>
      </p:cxnSp>
      <p:cxnSp>
        <p:nvCxnSpPr>
          <p:cNvPr id="240" name="Straight Connector 55"/>
          <p:cNvCxnSpPr>
            <a:cxnSpLocks noChangeShapeType="1"/>
          </p:cNvCxnSpPr>
          <p:nvPr/>
        </p:nvCxnSpPr>
        <p:spPr bwMode="auto">
          <a:xfrm flipH="1">
            <a:off x="5888236" y="3693896"/>
            <a:ext cx="0" cy="403692"/>
          </a:xfrm>
          <a:prstGeom prst="line">
            <a:avLst/>
          </a:prstGeom>
          <a:noFill/>
          <a:ln w="12700" algn="ctr">
            <a:solidFill>
              <a:srgbClr val="BFBFBF"/>
            </a:solidFill>
            <a:round/>
            <a:headEnd/>
            <a:tailEnd/>
          </a:ln>
        </p:spPr>
      </p:cxnSp>
      <p:cxnSp>
        <p:nvCxnSpPr>
          <p:cNvPr id="243" name="Straight Connector 55"/>
          <p:cNvCxnSpPr>
            <a:cxnSpLocks noChangeShapeType="1"/>
          </p:cNvCxnSpPr>
          <p:nvPr/>
        </p:nvCxnSpPr>
        <p:spPr bwMode="auto">
          <a:xfrm>
            <a:off x="6001922" y="3560888"/>
            <a:ext cx="0" cy="516866"/>
          </a:xfrm>
          <a:prstGeom prst="line">
            <a:avLst/>
          </a:prstGeom>
          <a:noFill/>
          <a:ln w="12700" algn="ctr">
            <a:solidFill>
              <a:srgbClr val="BFBFBF"/>
            </a:solidFill>
            <a:round/>
            <a:headEnd/>
            <a:tailEnd/>
          </a:ln>
        </p:spPr>
      </p:cxnSp>
      <p:cxnSp>
        <p:nvCxnSpPr>
          <p:cNvPr id="246" name="Straight Connector 55"/>
          <p:cNvCxnSpPr>
            <a:cxnSpLocks noChangeShapeType="1"/>
          </p:cNvCxnSpPr>
          <p:nvPr/>
        </p:nvCxnSpPr>
        <p:spPr bwMode="auto">
          <a:xfrm>
            <a:off x="5888236" y="4174592"/>
            <a:ext cx="0" cy="61838"/>
          </a:xfrm>
          <a:prstGeom prst="line">
            <a:avLst/>
          </a:prstGeom>
          <a:noFill/>
          <a:ln w="19050" algn="ctr">
            <a:solidFill>
              <a:srgbClr val="BFBFBF"/>
            </a:solidFill>
            <a:round/>
            <a:headEnd/>
            <a:tailEnd/>
          </a:ln>
        </p:spPr>
      </p:cxnSp>
      <p:cxnSp>
        <p:nvCxnSpPr>
          <p:cNvPr id="247" name="Straight Connector 55"/>
          <p:cNvCxnSpPr>
            <a:cxnSpLocks noChangeShapeType="1"/>
          </p:cNvCxnSpPr>
          <p:nvPr/>
        </p:nvCxnSpPr>
        <p:spPr bwMode="auto">
          <a:xfrm>
            <a:off x="5490921" y="4113922"/>
            <a:ext cx="1172" cy="122508"/>
          </a:xfrm>
          <a:prstGeom prst="line">
            <a:avLst/>
          </a:prstGeom>
          <a:noFill/>
          <a:ln w="19050" algn="ctr">
            <a:solidFill>
              <a:srgbClr val="BFBFBF"/>
            </a:solidFill>
            <a:round/>
            <a:headEnd/>
            <a:tailEnd/>
          </a:ln>
        </p:spPr>
      </p:cxnSp>
      <p:pic>
        <p:nvPicPr>
          <p:cNvPr id="248" name="Picture 16" descr="\\DML-NAS\DML_Data\1 Live Jobs\Nokia\19044 - Nokia brand Site\MASTER TEMPLATES\Network graphics\PNGs\Network Graphic Final PNGs\Four lines symbol-100x100mm_RGB_4.png"/>
          <p:cNvPicPr>
            <a:picLocks noChangeAspect="1" noChangeArrowheads="1"/>
          </p:cNvPicPr>
          <p:nvPr/>
        </p:nvPicPr>
        <p:blipFill>
          <a:blip r:embed="rId8"/>
          <a:srcRect/>
          <a:stretch>
            <a:fillRect/>
          </a:stretch>
        </p:blipFill>
        <p:spPr bwMode="auto">
          <a:xfrm>
            <a:off x="5270581" y="4251598"/>
            <a:ext cx="767674" cy="87506"/>
          </a:xfrm>
          <a:prstGeom prst="rect">
            <a:avLst/>
          </a:prstGeom>
          <a:solidFill>
            <a:srgbClr val="A6A6A6"/>
          </a:solidFill>
          <a:ln w="9525">
            <a:noFill/>
            <a:miter lim="800000"/>
            <a:headEnd/>
            <a:tailEnd/>
          </a:ln>
        </p:spPr>
      </p:pic>
      <p:pic>
        <p:nvPicPr>
          <p:cNvPr id="249" name="Picture 5" descr="\\DML-NAS\DML_Data\1 Live Jobs\Nokia\19044 - Nokia brand Site\MASTER TEMPLATES\Network graphics\PNGs\Network Graphic Final PNGs\Transmitter-100x100mm_RGB_4.png"/>
          <p:cNvPicPr>
            <a:picLocks noChangeAspect="1" noChangeArrowheads="1"/>
          </p:cNvPicPr>
          <p:nvPr/>
        </p:nvPicPr>
        <p:blipFill>
          <a:blip r:embed="rId6"/>
          <a:srcRect/>
          <a:stretch>
            <a:fillRect/>
          </a:stretch>
        </p:blipFill>
        <p:spPr bwMode="auto">
          <a:xfrm>
            <a:off x="4744343" y="4103422"/>
            <a:ext cx="237921" cy="200679"/>
          </a:xfrm>
          <a:prstGeom prst="rect">
            <a:avLst/>
          </a:prstGeom>
          <a:noFill/>
          <a:ln w="19050">
            <a:noFill/>
            <a:miter lim="800000"/>
            <a:headEnd/>
            <a:tailEnd/>
          </a:ln>
        </p:spPr>
      </p:pic>
      <p:pic>
        <p:nvPicPr>
          <p:cNvPr id="253" name="Picture 5" descr="\\DML-NAS\DML_Data\1 Live Jobs\Nokia\19044 - Nokia brand Site\MASTER TEMPLATES\Network graphics\PNGs\Network Graphic Final PNGs\Transmitter-100x100mm_RGB_4.png"/>
          <p:cNvPicPr>
            <a:picLocks noChangeAspect="1" noChangeArrowheads="1"/>
          </p:cNvPicPr>
          <p:nvPr/>
        </p:nvPicPr>
        <p:blipFill>
          <a:blip r:embed="rId6"/>
          <a:srcRect/>
          <a:stretch>
            <a:fillRect/>
          </a:stretch>
        </p:blipFill>
        <p:spPr bwMode="auto">
          <a:xfrm>
            <a:off x="4817009" y="4166426"/>
            <a:ext cx="237921" cy="200679"/>
          </a:xfrm>
          <a:prstGeom prst="rect">
            <a:avLst/>
          </a:prstGeom>
          <a:noFill/>
          <a:ln w="19050">
            <a:noFill/>
            <a:miter lim="800000"/>
            <a:headEnd/>
            <a:tailEnd/>
          </a:ln>
        </p:spPr>
      </p:pic>
      <p:sp>
        <p:nvSpPr>
          <p:cNvPr id="254" name="圆角矩形 4"/>
          <p:cNvSpPr/>
          <p:nvPr/>
        </p:nvSpPr>
        <p:spPr>
          <a:xfrm>
            <a:off x="3301585" y="4378772"/>
            <a:ext cx="358639" cy="91006"/>
          </a:xfrm>
          <a:prstGeom prst="roundRect">
            <a:avLst>
              <a:gd name="adj" fmla="val 8058"/>
            </a:avLst>
          </a:prstGeom>
          <a:solidFill>
            <a:sysClr val="window" lastClr="FFFFFF">
              <a:lumMod val="85000"/>
            </a:sysClr>
          </a:solidFill>
          <a:ln w="25400" cap="flat" cmpd="sng" algn="ctr">
            <a:noFill/>
            <a:prstDash val="solid"/>
            <a:miter lim="800000"/>
          </a:ln>
          <a:effectLst/>
        </p:spPr>
        <p:txBody>
          <a:bodyPr lIns="67391" tIns="33696" rIns="67391" bIns="33696" anchor="ctr"/>
          <a:lstStyle/>
          <a:p>
            <a:pPr algn="ctr">
              <a:lnSpc>
                <a:spcPct val="120000"/>
              </a:lnSpc>
              <a:defRPr/>
            </a:pPr>
            <a:r>
              <a:rPr lang="en-US" altLang="zh-CN" sz="400" b="1" kern="0" dirty="0">
                <a:solidFill>
                  <a:srgbClr val="4F81BD">
                    <a:lumMod val="50000"/>
                  </a:srgbClr>
                </a:solidFill>
                <a:latin typeface="微软雅黑" panose="020B0503020204020204" pitchFamily="34" charset="-122"/>
              </a:rPr>
              <a:t>Host</a:t>
            </a:r>
            <a:endParaRPr lang="zh-CN" altLang="en-US" sz="400" b="1" kern="0" dirty="0">
              <a:solidFill>
                <a:srgbClr val="4F81BD">
                  <a:lumMod val="50000"/>
                </a:srgbClr>
              </a:solidFill>
              <a:latin typeface="微软雅黑" panose="020B0503020204020204" pitchFamily="34" charset="-122"/>
            </a:endParaRPr>
          </a:p>
        </p:txBody>
      </p:sp>
      <p:sp>
        <p:nvSpPr>
          <p:cNvPr id="258" name="圆角矩形 4"/>
          <p:cNvSpPr/>
          <p:nvPr/>
        </p:nvSpPr>
        <p:spPr>
          <a:xfrm>
            <a:off x="3757501" y="4540949"/>
            <a:ext cx="416068" cy="123674"/>
          </a:xfrm>
          <a:prstGeom prst="roundRect">
            <a:avLst>
              <a:gd name="adj" fmla="val 8058"/>
            </a:avLst>
          </a:prstGeom>
          <a:solidFill>
            <a:srgbClr val="E7E6E6"/>
          </a:solidFill>
          <a:ln w="25400" cap="flat" cmpd="sng" algn="ctr">
            <a:noFill/>
            <a:prstDash val="solid"/>
            <a:miter lim="800000"/>
          </a:ln>
          <a:effectLst/>
        </p:spPr>
        <p:txBody>
          <a:bodyPr lIns="67391" tIns="33696" rIns="67391" bIns="33696" anchor="ctr"/>
          <a:lstStyle/>
          <a:p>
            <a:pPr algn="ctr">
              <a:lnSpc>
                <a:spcPct val="120000"/>
              </a:lnSpc>
              <a:defRPr/>
            </a:pPr>
            <a:r>
              <a:rPr lang="en-US" altLang="zh-CN" sz="400" b="1" kern="0" dirty="0">
                <a:solidFill>
                  <a:srgbClr val="4F81BD">
                    <a:lumMod val="50000"/>
                  </a:srgbClr>
                </a:solidFill>
                <a:latin typeface="微软雅黑" panose="020B0503020204020204" pitchFamily="34" charset="-122"/>
              </a:rPr>
              <a:t>authorized user</a:t>
            </a:r>
            <a:endParaRPr lang="zh-CN" altLang="en-US" sz="400" b="1" kern="0" dirty="0">
              <a:solidFill>
                <a:srgbClr val="4F81BD">
                  <a:lumMod val="50000"/>
                </a:srgbClr>
              </a:solidFill>
              <a:latin typeface="微软雅黑" panose="020B0503020204020204" pitchFamily="34" charset="-122"/>
            </a:endParaRPr>
          </a:p>
        </p:txBody>
      </p:sp>
      <p:sp>
        <p:nvSpPr>
          <p:cNvPr id="259" name="圆角矩形 4"/>
          <p:cNvSpPr/>
          <p:nvPr/>
        </p:nvSpPr>
        <p:spPr>
          <a:xfrm>
            <a:off x="3246500" y="3829238"/>
            <a:ext cx="331682" cy="136509"/>
          </a:xfrm>
          <a:prstGeom prst="roundRect">
            <a:avLst>
              <a:gd name="adj" fmla="val 8058"/>
            </a:avLst>
          </a:prstGeom>
          <a:solidFill>
            <a:srgbClr val="E7E6E6"/>
          </a:solidFill>
          <a:ln w="25400" cap="flat" cmpd="sng" algn="ctr">
            <a:noFill/>
            <a:prstDash val="solid"/>
            <a:miter lim="800000"/>
          </a:ln>
          <a:effectLst/>
        </p:spPr>
        <p:txBody>
          <a:bodyPr lIns="67391" tIns="33696" rIns="67391" bIns="33696" anchor="ctr"/>
          <a:lstStyle/>
          <a:p>
            <a:pPr algn="ctr">
              <a:lnSpc>
                <a:spcPct val="120000"/>
              </a:lnSpc>
              <a:defRPr/>
            </a:pPr>
            <a:r>
              <a:rPr lang="en-US" altLang="zh-CN" sz="400" b="1" kern="0" dirty="0">
                <a:solidFill>
                  <a:srgbClr val="C0504D">
                    <a:lumMod val="50000"/>
                  </a:srgbClr>
                </a:solidFill>
                <a:latin typeface="微软雅黑" panose="020B0503020204020204" pitchFamily="34" charset="-122"/>
              </a:rPr>
              <a:t>Image Capture</a:t>
            </a:r>
            <a:endParaRPr lang="zh-CN" altLang="en-US" sz="400" b="1" kern="0" dirty="0">
              <a:solidFill>
                <a:srgbClr val="C0504D">
                  <a:lumMod val="50000"/>
                </a:srgbClr>
              </a:solidFill>
              <a:latin typeface="微软雅黑" panose="020B0503020204020204" pitchFamily="34" charset="-122"/>
            </a:endParaRPr>
          </a:p>
        </p:txBody>
      </p:sp>
      <p:cxnSp>
        <p:nvCxnSpPr>
          <p:cNvPr id="260" name="肘形连接符 112"/>
          <p:cNvCxnSpPr>
            <a:cxnSpLocks noChangeShapeType="1"/>
            <a:stCxn id="268" idx="5"/>
          </p:cNvCxnSpPr>
          <p:nvPr/>
        </p:nvCxnSpPr>
        <p:spPr bwMode="auto">
          <a:xfrm>
            <a:off x="5581166" y="4053251"/>
            <a:ext cx="1131001" cy="486531"/>
          </a:xfrm>
          <a:prstGeom prst="bentConnector3">
            <a:avLst>
              <a:gd name="adj1" fmla="val 95602"/>
            </a:avLst>
          </a:prstGeom>
          <a:noFill/>
          <a:ln w="19050" algn="ctr">
            <a:solidFill>
              <a:srgbClr val="BFBFBF"/>
            </a:solidFill>
            <a:prstDash val="sysDash"/>
            <a:round/>
            <a:headEnd/>
            <a:tailEnd/>
          </a:ln>
        </p:spPr>
      </p:cxnSp>
      <p:sp>
        <p:nvSpPr>
          <p:cNvPr id="261" name="矩形 260"/>
          <p:cNvSpPr/>
          <p:nvPr/>
        </p:nvSpPr>
        <p:spPr>
          <a:xfrm>
            <a:off x="4943587" y="4347270"/>
            <a:ext cx="1416974" cy="391216"/>
          </a:xfrm>
          <a:prstGeom prst="rect">
            <a:avLst/>
          </a:prstGeom>
        </p:spPr>
        <p:txBody>
          <a:bodyPr lIns="67391" tIns="33696" rIns="67391" bIns="33696">
            <a:spAutoFit/>
          </a:bodyPr>
          <a:lstStyle/>
          <a:p>
            <a:pPr algn="ctr">
              <a:lnSpc>
                <a:spcPct val="150000"/>
              </a:lnSpc>
              <a:defRPr/>
            </a:pPr>
            <a:r>
              <a:rPr lang="en-US" altLang="zh-CN" sz="700" b="1" kern="0" dirty="0">
                <a:solidFill>
                  <a:srgbClr val="FFC000"/>
                </a:solidFill>
                <a:latin typeface="微软雅黑" panose="020B0503020204020204" pitchFamily="34" charset="-122"/>
              </a:rPr>
              <a:t>Edge-Cloud</a:t>
            </a:r>
          </a:p>
          <a:p>
            <a:pPr algn="ctr">
              <a:lnSpc>
                <a:spcPct val="150000"/>
              </a:lnSpc>
              <a:defRPr/>
            </a:pPr>
            <a:r>
              <a:rPr lang="zh-CN" altLang="en-US" sz="700" b="1" kern="0" dirty="0">
                <a:solidFill>
                  <a:srgbClr val="FFC000"/>
                </a:solidFill>
                <a:latin typeface="微软雅黑" panose="020B0503020204020204" pitchFamily="34" charset="-122"/>
              </a:rPr>
              <a:t>（</a:t>
            </a:r>
            <a:r>
              <a:rPr lang="en-US" altLang="zh-CN" sz="700" b="1" kern="0" dirty="0">
                <a:solidFill>
                  <a:srgbClr val="FFC000"/>
                </a:solidFill>
                <a:latin typeface="微软雅黑" panose="020B0503020204020204" pitchFamily="34" charset="-122"/>
              </a:rPr>
              <a:t>”Smart Stadium” </a:t>
            </a:r>
            <a:r>
              <a:rPr lang="zh-CN" altLang="en-US" sz="700" b="1" kern="0" dirty="0">
                <a:solidFill>
                  <a:srgbClr val="FFC000"/>
                </a:solidFill>
                <a:latin typeface="微软雅黑" panose="020B0503020204020204" pitchFamily="34" charset="-122"/>
              </a:rPr>
              <a:t>）</a:t>
            </a:r>
            <a:endParaRPr lang="zh-CN" altLang="en-US" sz="700" b="1" kern="0" dirty="0">
              <a:solidFill>
                <a:srgbClr val="FFC000"/>
              </a:solidFill>
            </a:endParaRPr>
          </a:p>
        </p:txBody>
      </p:sp>
      <p:pic>
        <p:nvPicPr>
          <p:cNvPr id="262" name="Picture 2" descr="\\DML-NAS\DML_Data\1 Live Jobs\Nokia\19044 - Nokia brand Site\MASTER TEMPLATES\Network graphics\PNGs\Network Graphic Final PNGs\Hub-100x100mm_RGB_4.png"/>
          <p:cNvPicPr>
            <a:picLocks noChangeAspect="1" noChangeArrowheads="1"/>
          </p:cNvPicPr>
          <p:nvPr/>
        </p:nvPicPr>
        <p:blipFill>
          <a:blip r:embed="rId9"/>
          <a:srcRect/>
          <a:stretch>
            <a:fillRect/>
          </a:stretch>
        </p:blipFill>
        <p:spPr bwMode="auto">
          <a:xfrm>
            <a:off x="5737046" y="4064919"/>
            <a:ext cx="302382" cy="106174"/>
          </a:xfrm>
          <a:prstGeom prst="rect">
            <a:avLst/>
          </a:prstGeom>
          <a:noFill/>
          <a:ln w="9525">
            <a:noFill/>
            <a:miter lim="800000"/>
            <a:headEnd/>
            <a:tailEnd/>
          </a:ln>
        </p:spPr>
      </p:pic>
      <p:sp>
        <p:nvSpPr>
          <p:cNvPr id="263" name="圆角矩形 4"/>
          <p:cNvSpPr/>
          <p:nvPr/>
        </p:nvSpPr>
        <p:spPr>
          <a:xfrm>
            <a:off x="4056367" y="4699625"/>
            <a:ext cx="469980" cy="141176"/>
          </a:xfrm>
          <a:prstGeom prst="roundRect">
            <a:avLst>
              <a:gd name="adj" fmla="val 8058"/>
            </a:avLst>
          </a:prstGeom>
          <a:solidFill>
            <a:srgbClr val="E7E6E6"/>
          </a:solidFill>
          <a:ln w="25400" cap="flat" cmpd="sng" algn="ctr">
            <a:noFill/>
            <a:prstDash val="solid"/>
            <a:miter lim="800000"/>
          </a:ln>
          <a:effectLst/>
        </p:spPr>
        <p:txBody>
          <a:bodyPr lIns="67391" tIns="33696" rIns="67391" bIns="33696" anchor="ctr"/>
          <a:lstStyle/>
          <a:p>
            <a:pPr algn="ctr">
              <a:lnSpc>
                <a:spcPct val="120000"/>
              </a:lnSpc>
              <a:defRPr/>
            </a:pPr>
            <a:r>
              <a:rPr lang="en-US" altLang="zh-CN" sz="400" b="1" kern="0" dirty="0">
                <a:solidFill>
                  <a:srgbClr val="4F81BD">
                    <a:lumMod val="50000"/>
                  </a:srgbClr>
                </a:solidFill>
                <a:latin typeface="微软雅黑" panose="020B0503020204020204" pitchFamily="34" charset="-122"/>
              </a:rPr>
              <a:t>Unauthorized user</a:t>
            </a:r>
          </a:p>
        </p:txBody>
      </p:sp>
      <p:grpSp>
        <p:nvGrpSpPr>
          <p:cNvPr id="264" name="组合 116"/>
          <p:cNvGrpSpPr>
            <a:grpSpLocks/>
          </p:cNvGrpSpPr>
          <p:nvPr/>
        </p:nvGrpSpPr>
        <p:grpSpPr bwMode="auto">
          <a:xfrm>
            <a:off x="3374250" y="4097588"/>
            <a:ext cx="214480" cy="264850"/>
            <a:chOff x="3627205" y="3112656"/>
            <a:chExt cx="433652" cy="587056"/>
          </a:xfrm>
        </p:grpSpPr>
        <p:sp>
          <p:nvSpPr>
            <p:cNvPr id="265" name="矩形 264"/>
            <p:cNvSpPr/>
            <p:nvPr/>
          </p:nvSpPr>
          <p:spPr>
            <a:xfrm>
              <a:off x="3627205" y="3112656"/>
              <a:ext cx="433652" cy="587056"/>
            </a:xfrm>
            <a:prstGeom prst="rect">
              <a:avLst/>
            </a:prstGeom>
            <a:solidFill>
              <a:sysClr val="window" lastClr="FFFFFF">
                <a:lumMod val="95000"/>
              </a:sysClr>
            </a:solidFill>
            <a:ln w="6350" cap="flat" cmpd="sng" algn="ctr">
              <a:solidFill>
                <a:srgbClr val="5B9BD5"/>
              </a:solidFill>
              <a:prstDash val="solid"/>
              <a:miter lim="800000"/>
            </a:ln>
            <a:effectLst/>
          </p:spPr>
          <p:txBody>
            <a:bodyPr anchor="ctr"/>
            <a:lstStyle/>
            <a:p>
              <a:pPr algn="ctr">
                <a:defRPr/>
              </a:pPr>
              <a:endParaRPr lang="zh-CN" altLang="en-US" kern="0">
                <a:solidFill>
                  <a:prstClr val="white"/>
                </a:solidFill>
                <a:latin typeface="Calibri"/>
              </a:endParaRPr>
            </a:p>
          </p:txBody>
        </p:sp>
        <p:pic>
          <p:nvPicPr>
            <p:cNvPr id="266" name="图片 118"/>
            <p:cNvPicPr>
              <a:picLocks noChangeAspect="1"/>
            </p:cNvPicPr>
            <p:nvPr/>
          </p:nvPicPr>
          <p:blipFill>
            <a:blip r:embed="rId10" cstate="print"/>
            <a:srcRect/>
            <a:stretch>
              <a:fillRect/>
            </a:stretch>
          </p:blipFill>
          <p:spPr bwMode="auto">
            <a:xfrm>
              <a:off x="3664635" y="3138412"/>
              <a:ext cx="362009" cy="545277"/>
            </a:xfrm>
            <a:prstGeom prst="rect">
              <a:avLst/>
            </a:prstGeom>
            <a:noFill/>
            <a:ln w="9525">
              <a:noFill/>
              <a:miter lim="800000"/>
              <a:headEnd/>
              <a:tailEnd/>
            </a:ln>
          </p:spPr>
        </p:pic>
      </p:grpSp>
      <p:grpSp>
        <p:nvGrpSpPr>
          <p:cNvPr id="267" name="组合 119"/>
          <p:cNvGrpSpPr>
            <a:grpSpLocks/>
          </p:cNvGrpSpPr>
          <p:nvPr/>
        </p:nvGrpSpPr>
        <p:grpSpPr bwMode="auto">
          <a:xfrm>
            <a:off x="5335042" y="4004249"/>
            <a:ext cx="368015" cy="170344"/>
            <a:chOff x="3925712" y="3271985"/>
            <a:chExt cx="761684" cy="414475"/>
          </a:xfrm>
        </p:grpSpPr>
        <p:sp>
          <p:nvSpPr>
            <p:cNvPr id="268" name="Freeform 6"/>
            <p:cNvSpPr>
              <a:spLocks/>
            </p:cNvSpPr>
            <p:nvPr/>
          </p:nvSpPr>
          <p:spPr bwMode="auto">
            <a:xfrm>
              <a:off x="3925712" y="3271985"/>
              <a:ext cx="761684" cy="414475"/>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solidFill>
              <a:srgbClr val="5B9BD5">
                <a:lumMod val="40000"/>
                <a:lumOff val="60000"/>
              </a:srgbClr>
            </a:solidFill>
            <a:ln w="38100" cap="flat" cmpd="sng" algn="ctr">
              <a:solidFill>
                <a:srgbClr val="5B9BD5">
                  <a:lumMod val="75000"/>
                </a:srgbClr>
              </a:solidFill>
              <a:prstDash val="solid"/>
              <a:miter lim="800000"/>
              <a:headEnd/>
              <a:tailEnd/>
            </a:ln>
            <a:effectLst>
              <a:outerShdw blurRad="50800" dist="38100" dir="2700000" algn="tl" rotWithShape="0">
                <a:prstClr val="black">
                  <a:alpha val="40000"/>
                </a:prstClr>
              </a:outerShdw>
            </a:effectLst>
            <a:extLst/>
          </p:spPr>
          <p:txBody>
            <a:bodyPr lIns="34289" tIns="17144" rIns="34289" bIns="17144"/>
            <a:lstStyle/>
            <a:p>
              <a:pPr defTabSz="505422">
                <a:defRPr/>
              </a:pPr>
              <a:endParaRPr lang="zh-CN" altLang="en-US" sz="1000" kern="0" dirty="0">
                <a:solidFill>
                  <a:srgbClr val="000000"/>
                </a:solidFill>
                <a:latin typeface="Calibri"/>
              </a:endParaRPr>
            </a:p>
          </p:txBody>
        </p:sp>
        <p:pic>
          <p:nvPicPr>
            <p:cNvPr id="269" name="Picture 15" descr="\\DML-NAS\DML_Data\1 Live Jobs\Nokia\19044 - Nokia brand Site\MASTER TEMPLATES\Network graphics\PNGs\Network Graphic Final PNGs\Server-100x100mm_RGB_2.png"/>
            <p:cNvPicPr>
              <a:picLocks noChangeAspect="1" noChangeArrowheads="1"/>
            </p:cNvPicPr>
            <p:nvPr/>
          </p:nvPicPr>
          <p:blipFill>
            <a:blip r:embed="rId11" cstate="print"/>
            <a:srcRect/>
            <a:stretch>
              <a:fillRect/>
            </a:stretch>
          </p:blipFill>
          <p:spPr bwMode="auto">
            <a:xfrm>
              <a:off x="4353247" y="3474719"/>
              <a:ext cx="216024" cy="163367"/>
            </a:xfrm>
            <a:prstGeom prst="rect">
              <a:avLst/>
            </a:prstGeom>
            <a:noFill/>
            <a:ln w="19050">
              <a:noFill/>
              <a:miter lim="800000"/>
              <a:headEnd/>
              <a:tailEnd/>
            </a:ln>
          </p:spPr>
        </p:pic>
        <p:pic>
          <p:nvPicPr>
            <p:cNvPr id="270" name="Picture 15" descr="\\DML-NAS\DML_Data\1 Live Jobs\Nokia\19044 - Nokia brand Site\MASTER TEMPLATES\Network graphics\PNGs\Network Graphic Final PNGs\Server-100x100mm_RGB_2.png"/>
            <p:cNvPicPr>
              <a:picLocks noChangeAspect="1" noChangeArrowheads="1"/>
            </p:cNvPicPr>
            <p:nvPr/>
          </p:nvPicPr>
          <p:blipFill>
            <a:blip r:embed="rId11" cstate="print"/>
            <a:srcRect/>
            <a:stretch>
              <a:fillRect/>
            </a:stretch>
          </p:blipFill>
          <p:spPr bwMode="auto">
            <a:xfrm>
              <a:off x="4065215" y="3474719"/>
              <a:ext cx="216024" cy="163367"/>
            </a:xfrm>
            <a:prstGeom prst="rect">
              <a:avLst/>
            </a:prstGeom>
            <a:noFill/>
            <a:ln w="19050">
              <a:noFill/>
              <a:miter lim="800000"/>
              <a:headEnd/>
              <a:tailEnd/>
            </a:ln>
          </p:spPr>
        </p:pic>
      </p:grpSp>
      <p:cxnSp>
        <p:nvCxnSpPr>
          <p:cNvPr id="271" name="Straight Connector 55"/>
          <p:cNvCxnSpPr>
            <a:cxnSpLocks noChangeShapeType="1"/>
          </p:cNvCxnSpPr>
          <p:nvPr/>
        </p:nvCxnSpPr>
        <p:spPr bwMode="auto">
          <a:xfrm>
            <a:off x="5799162" y="3812903"/>
            <a:ext cx="0" cy="243849"/>
          </a:xfrm>
          <a:prstGeom prst="line">
            <a:avLst/>
          </a:prstGeom>
          <a:noFill/>
          <a:ln w="12700" algn="ctr">
            <a:solidFill>
              <a:srgbClr val="BFBFBF"/>
            </a:solidFill>
            <a:round/>
            <a:headEnd/>
            <a:tailEnd/>
          </a:ln>
        </p:spPr>
      </p:cxnSp>
      <p:sp>
        <p:nvSpPr>
          <p:cNvPr id="272" name="椭圆 271"/>
          <p:cNvSpPr/>
          <p:nvPr/>
        </p:nvSpPr>
        <p:spPr>
          <a:xfrm>
            <a:off x="3578182" y="4244597"/>
            <a:ext cx="105482" cy="64171"/>
          </a:xfrm>
          <a:prstGeom prst="ellipse">
            <a:avLst/>
          </a:prstGeom>
          <a:solidFill>
            <a:srgbClr val="00B050"/>
          </a:solidFill>
          <a:ln w="25400" cap="flat" cmpd="sng" algn="ctr">
            <a:solidFill>
              <a:srgbClr val="00B050"/>
            </a:solidFill>
            <a:prstDash val="solid"/>
            <a:miter lim="800000"/>
          </a:ln>
          <a:effectLst/>
        </p:spPr>
        <p:txBody>
          <a:bodyPr lIns="67391" tIns="33696" rIns="67391" bIns="33696" anchor="ctr"/>
          <a:lstStyle/>
          <a:p>
            <a:pPr algn="ctr">
              <a:defRPr/>
            </a:pPr>
            <a:endParaRPr lang="zh-CN" altLang="en-US" kern="0">
              <a:solidFill>
                <a:prstClr val="white"/>
              </a:solidFill>
              <a:latin typeface="Calibri"/>
            </a:endParaRPr>
          </a:p>
        </p:txBody>
      </p:sp>
      <p:cxnSp>
        <p:nvCxnSpPr>
          <p:cNvPr id="273" name="Straight Connector 55"/>
          <p:cNvCxnSpPr>
            <a:cxnSpLocks noChangeShapeType="1"/>
          </p:cNvCxnSpPr>
          <p:nvPr/>
        </p:nvCxnSpPr>
        <p:spPr bwMode="auto">
          <a:xfrm flipV="1">
            <a:off x="4018862" y="4252765"/>
            <a:ext cx="720793" cy="217013"/>
          </a:xfrm>
          <a:prstGeom prst="line">
            <a:avLst/>
          </a:prstGeom>
          <a:noFill/>
          <a:ln w="19050" algn="ctr">
            <a:solidFill>
              <a:srgbClr val="7C7C7C"/>
            </a:solidFill>
            <a:miter lim="800000"/>
            <a:headEnd/>
            <a:tailEnd/>
          </a:ln>
        </p:spPr>
      </p:cxnSp>
      <p:sp>
        <p:nvSpPr>
          <p:cNvPr id="274" name="椭圆 273"/>
          <p:cNvSpPr/>
          <p:nvPr/>
        </p:nvSpPr>
        <p:spPr>
          <a:xfrm>
            <a:off x="3580526" y="4157092"/>
            <a:ext cx="105482" cy="64170"/>
          </a:xfrm>
          <a:prstGeom prst="ellipse">
            <a:avLst/>
          </a:prstGeom>
          <a:solidFill>
            <a:srgbClr val="C00000"/>
          </a:solidFill>
          <a:ln w="25400" cap="flat" cmpd="sng" algn="ctr">
            <a:solidFill>
              <a:srgbClr val="C00000"/>
            </a:solidFill>
            <a:prstDash val="solid"/>
            <a:miter lim="800000"/>
          </a:ln>
          <a:effectLst/>
        </p:spPr>
        <p:txBody>
          <a:bodyPr lIns="67391" tIns="33696" rIns="67391" bIns="33696" anchor="ctr"/>
          <a:lstStyle/>
          <a:p>
            <a:pPr algn="ctr">
              <a:defRPr/>
            </a:pPr>
            <a:endParaRPr lang="zh-CN" altLang="en-US" kern="0">
              <a:solidFill>
                <a:prstClr val="white"/>
              </a:solidFill>
              <a:latin typeface="Calibri"/>
            </a:endParaRPr>
          </a:p>
        </p:txBody>
      </p:sp>
      <p:pic>
        <p:nvPicPr>
          <p:cNvPr id="275" name="Picture 22" descr="\\DML-NAS\DML_Data\1 Live Jobs\Nokia\19044 - Nokia brand Site\MASTER TEMPLATES\Network graphics\PNGs\Network Graphic Final PNGs\video camera-100x100mm_RGB_4.png"/>
          <p:cNvPicPr>
            <a:picLocks noChangeAspect="1" noChangeArrowheads="1"/>
          </p:cNvPicPr>
          <p:nvPr/>
        </p:nvPicPr>
        <p:blipFill>
          <a:blip r:embed="rId7" cstate="print"/>
          <a:srcRect/>
          <a:stretch>
            <a:fillRect/>
          </a:stretch>
        </p:blipFill>
        <p:spPr bwMode="auto">
          <a:xfrm>
            <a:off x="3350810" y="3636726"/>
            <a:ext cx="159395" cy="120174"/>
          </a:xfrm>
          <a:prstGeom prst="rect">
            <a:avLst/>
          </a:prstGeom>
          <a:noFill/>
          <a:ln w="9525">
            <a:noFill/>
            <a:miter lim="800000"/>
            <a:headEnd/>
            <a:tailEnd/>
          </a:ln>
        </p:spPr>
      </p:pic>
      <p:pic>
        <p:nvPicPr>
          <p:cNvPr id="276" name="Picture 22" descr="\\DML-NAS\DML_Data\1 Live Jobs\Nokia\19044 - Nokia brand Site\MASTER TEMPLATES\Network graphics\PNGs\Network Graphic Final PNGs\video camera-100x100mm_RGB_4.png"/>
          <p:cNvPicPr>
            <a:picLocks noChangeAspect="1" noChangeArrowheads="1"/>
          </p:cNvPicPr>
          <p:nvPr/>
        </p:nvPicPr>
        <p:blipFill>
          <a:blip r:embed="rId7" cstate="print"/>
          <a:srcRect/>
          <a:stretch>
            <a:fillRect/>
          </a:stretch>
        </p:blipFill>
        <p:spPr bwMode="auto">
          <a:xfrm>
            <a:off x="3598106" y="3801237"/>
            <a:ext cx="159395" cy="119007"/>
          </a:xfrm>
          <a:prstGeom prst="rect">
            <a:avLst/>
          </a:prstGeom>
          <a:noFill/>
          <a:ln w="9525">
            <a:noFill/>
            <a:miter lim="800000"/>
            <a:headEnd/>
            <a:tailEnd/>
          </a:ln>
        </p:spPr>
      </p:pic>
      <p:sp>
        <p:nvSpPr>
          <p:cNvPr id="277" name="椭圆 276"/>
          <p:cNvSpPr/>
          <p:nvPr/>
        </p:nvSpPr>
        <p:spPr>
          <a:xfrm>
            <a:off x="3621547" y="3684562"/>
            <a:ext cx="104310" cy="63004"/>
          </a:xfrm>
          <a:prstGeom prst="ellipse">
            <a:avLst/>
          </a:prstGeom>
          <a:solidFill>
            <a:srgbClr val="FFC000"/>
          </a:solidFill>
          <a:ln w="25400" cap="flat" cmpd="sng" algn="ctr">
            <a:solidFill>
              <a:srgbClr val="FFC000"/>
            </a:solidFill>
            <a:prstDash val="solid"/>
            <a:miter lim="800000"/>
          </a:ln>
          <a:effectLst/>
        </p:spPr>
        <p:txBody>
          <a:bodyPr lIns="67391" tIns="33696" rIns="67391" bIns="33696" anchor="ctr"/>
          <a:lstStyle/>
          <a:p>
            <a:pPr algn="ctr">
              <a:defRPr/>
            </a:pPr>
            <a:endParaRPr lang="zh-CN" altLang="en-US" kern="0">
              <a:solidFill>
                <a:prstClr val="white"/>
              </a:solidFill>
              <a:latin typeface="Calibri"/>
            </a:endParaRPr>
          </a:p>
        </p:txBody>
      </p:sp>
      <p:sp>
        <p:nvSpPr>
          <p:cNvPr id="278" name="椭圆 277"/>
          <p:cNvSpPr/>
          <p:nvPr/>
        </p:nvSpPr>
        <p:spPr>
          <a:xfrm>
            <a:off x="5474513" y="4162926"/>
            <a:ext cx="105482" cy="64171"/>
          </a:xfrm>
          <a:prstGeom prst="ellipse">
            <a:avLst/>
          </a:prstGeom>
          <a:solidFill>
            <a:srgbClr val="C00000"/>
          </a:solidFill>
          <a:ln w="25400" cap="flat" cmpd="sng" algn="ctr">
            <a:solidFill>
              <a:srgbClr val="C00000"/>
            </a:solidFill>
            <a:prstDash val="solid"/>
            <a:miter lim="800000"/>
          </a:ln>
          <a:effectLst/>
        </p:spPr>
        <p:txBody>
          <a:bodyPr lIns="67391" tIns="33696" rIns="67391" bIns="33696" anchor="ctr"/>
          <a:lstStyle/>
          <a:p>
            <a:pPr algn="ctr">
              <a:defRPr/>
            </a:pPr>
            <a:endParaRPr lang="zh-CN" altLang="en-US" kern="0">
              <a:solidFill>
                <a:prstClr val="white"/>
              </a:solidFill>
              <a:latin typeface="Calibri"/>
            </a:endParaRPr>
          </a:p>
        </p:txBody>
      </p:sp>
      <p:sp>
        <p:nvSpPr>
          <p:cNvPr id="279" name="Freeform 6"/>
          <p:cNvSpPr>
            <a:spLocks/>
          </p:cNvSpPr>
          <p:nvPr/>
        </p:nvSpPr>
        <p:spPr bwMode="auto">
          <a:xfrm>
            <a:off x="5146347" y="3898076"/>
            <a:ext cx="1025518" cy="470195"/>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noFill/>
          <a:ln w="38100" cap="flat" cmpd="sng" algn="ctr">
            <a:solidFill>
              <a:srgbClr val="44546A">
                <a:lumMod val="40000"/>
                <a:lumOff val="60000"/>
              </a:srgbClr>
            </a:solidFill>
            <a:prstDash val="solid"/>
            <a:miter lim="800000"/>
            <a:headEnd/>
            <a:tailEnd/>
          </a:ln>
          <a:effectLst>
            <a:outerShdw blurRad="50800" dist="38100" dir="2700000" algn="tl" rotWithShape="0">
              <a:prstClr val="black">
                <a:alpha val="40000"/>
              </a:prstClr>
            </a:outerShdw>
          </a:effectLst>
          <a:extLst/>
        </p:spPr>
        <p:txBody>
          <a:bodyPr lIns="25271" tIns="12635" rIns="25271" bIns="12635"/>
          <a:lstStyle>
            <a:defPPr>
              <a:defRPr lang="zh-CN"/>
            </a:defPPr>
            <a:lvl1pPr algn="l" rtl="0" fontAlgn="base">
              <a:spcBef>
                <a:spcPct val="0"/>
              </a:spcBef>
              <a:spcAft>
                <a:spcPct val="0"/>
              </a:spcAft>
              <a:defRPr kern="1200">
                <a:solidFill>
                  <a:schemeClr val="dk1"/>
                </a:solidFill>
                <a:latin typeface="+mn-lt"/>
                <a:ea typeface="+mn-ea"/>
                <a:cs typeface="+mn-cs"/>
              </a:defRPr>
            </a:lvl1pPr>
            <a:lvl2pPr marL="457123" algn="l" rtl="0" fontAlgn="base">
              <a:spcBef>
                <a:spcPct val="0"/>
              </a:spcBef>
              <a:spcAft>
                <a:spcPct val="0"/>
              </a:spcAft>
              <a:defRPr kern="1200">
                <a:solidFill>
                  <a:schemeClr val="dk1"/>
                </a:solidFill>
                <a:latin typeface="+mn-lt"/>
                <a:ea typeface="+mn-ea"/>
                <a:cs typeface="+mn-cs"/>
              </a:defRPr>
            </a:lvl2pPr>
            <a:lvl3pPr marL="914245" algn="l" rtl="0" fontAlgn="base">
              <a:spcBef>
                <a:spcPct val="0"/>
              </a:spcBef>
              <a:spcAft>
                <a:spcPct val="0"/>
              </a:spcAft>
              <a:defRPr kern="1200">
                <a:solidFill>
                  <a:schemeClr val="dk1"/>
                </a:solidFill>
                <a:latin typeface="+mn-lt"/>
                <a:ea typeface="+mn-ea"/>
                <a:cs typeface="+mn-cs"/>
              </a:defRPr>
            </a:lvl3pPr>
            <a:lvl4pPr marL="1371368" algn="l" rtl="0" fontAlgn="base">
              <a:spcBef>
                <a:spcPct val="0"/>
              </a:spcBef>
              <a:spcAft>
                <a:spcPct val="0"/>
              </a:spcAft>
              <a:defRPr kern="1200">
                <a:solidFill>
                  <a:schemeClr val="dk1"/>
                </a:solidFill>
                <a:latin typeface="+mn-lt"/>
                <a:ea typeface="+mn-ea"/>
                <a:cs typeface="+mn-cs"/>
              </a:defRPr>
            </a:lvl4pPr>
            <a:lvl5pPr marL="1828490" algn="l" rtl="0" fontAlgn="base">
              <a:spcBef>
                <a:spcPct val="0"/>
              </a:spcBef>
              <a:spcAft>
                <a:spcPct val="0"/>
              </a:spcAft>
              <a:defRPr kern="1200">
                <a:solidFill>
                  <a:schemeClr val="dk1"/>
                </a:solidFill>
                <a:latin typeface="+mn-lt"/>
                <a:ea typeface="+mn-ea"/>
                <a:cs typeface="+mn-cs"/>
              </a:defRPr>
            </a:lvl5pPr>
            <a:lvl6pPr marL="2285613" algn="l" defTabSz="914245" rtl="0" eaLnBrk="1" latinLnBrk="0" hangingPunct="1">
              <a:defRPr kern="1200">
                <a:solidFill>
                  <a:schemeClr val="dk1"/>
                </a:solidFill>
                <a:latin typeface="+mn-lt"/>
                <a:ea typeface="+mn-ea"/>
                <a:cs typeface="+mn-cs"/>
              </a:defRPr>
            </a:lvl6pPr>
            <a:lvl7pPr marL="2742736" algn="l" defTabSz="914245" rtl="0" eaLnBrk="1" latinLnBrk="0" hangingPunct="1">
              <a:defRPr kern="1200">
                <a:solidFill>
                  <a:schemeClr val="dk1"/>
                </a:solidFill>
                <a:latin typeface="+mn-lt"/>
                <a:ea typeface="+mn-ea"/>
                <a:cs typeface="+mn-cs"/>
              </a:defRPr>
            </a:lvl7pPr>
            <a:lvl8pPr marL="3199858" algn="l" defTabSz="914245" rtl="0" eaLnBrk="1" latinLnBrk="0" hangingPunct="1">
              <a:defRPr kern="1200">
                <a:solidFill>
                  <a:schemeClr val="dk1"/>
                </a:solidFill>
                <a:latin typeface="+mn-lt"/>
                <a:ea typeface="+mn-ea"/>
                <a:cs typeface="+mn-cs"/>
              </a:defRPr>
            </a:lvl8pPr>
            <a:lvl9pPr marL="3656981" algn="l" defTabSz="914245" rtl="0" eaLnBrk="1" latinLnBrk="0" hangingPunct="1">
              <a:defRPr kern="1200">
                <a:solidFill>
                  <a:schemeClr val="dk1"/>
                </a:solidFill>
                <a:latin typeface="+mn-lt"/>
                <a:ea typeface="+mn-ea"/>
                <a:cs typeface="+mn-cs"/>
              </a:defRPr>
            </a:lvl9pPr>
          </a:lstStyle>
          <a:p>
            <a:pPr defTabSz="505422" fontAlgn="auto">
              <a:spcBef>
                <a:spcPts val="0"/>
              </a:spcBef>
              <a:spcAft>
                <a:spcPts val="0"/>
              </a:spcAft>
              <a:defRPr/>
            </a:pPr>
            <a:endParaRPr lang="zh-CN" altLang="en-US" sz="1000" dirty="0">
              <a:solidFill>
                <a:srgbClr val="000000"/>
              </a:solidFill>
            </a:endParaRPr>
          </a:p>
        </p:txBody>
      </p:sp>
      <p:cxnSp>
        <p:nvCxnSpPr>
          <p:cNvPr id="280" name="Straight Connector 55"/>
          <p:cNvCxnSpPr>
            <a:cxnSpLocks noChangeShapeType="1"/>
          </p:cNvCxnSpPr>
          <p:nvPr/>
        </p:nvCxnSpPr>
        <p:spPr bwMode="auto">
          <a:xfrm flipV="1">
            <a:off x="4342340" y="4270265"/>
            <a:ext cx="414896" cy="297519"/>
          </a:xfrm>
          <a:prstGeom prst="line">
            <a:avLst/>
          </a:prstGeom>
          <a:noFill/>
          <a:ln w="19050" algn="ctr">
            <a:solidFill>
              <a:srgbClr val="7C7C7C"/>
            </a:solidFill>
            <a:miter lim="800000"/>
            <a:headEnd/>
            <a:tailEnd/>
          </a:ln>
        </p:spPr>
      </p:cxnSp>
      <p:pic>
        <p:nvPicPr>
          <p:cNvPr id="281" name="图片 280"/>
          <p:cNvPicPr>
            <a:picLocks noChangeAspect="1"/>
          </p:cNvPicPr>
          <p:nvPr/>
        </p:nvPicPr>
        <p:blipFill>
          <a:blip r:embed="rId12" cstate="print">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4245147" y="4508037"/>
            <a:ext cx="171917" cy="156227"/>
          </a:xfrm>
          <a:prstGeom prst="rect">
            <a:avLst/>
          </a:prstGeom>
          <a:solidFill>
            <a:sysClr val="window" lastClr="FFFFFF">
              <a:lumMod val="95000"/>
            </a:sysClr>
          </a:solidFill>
        </p:spPr>
      </p:pic>
      <p:pic>
        <p:nvPicPr>
          <p:cNvPr id="282" name="图片 281"/>
          <p:cNvPicPr>
            <a:picLocks noChangeAspect="1"/>
          </p:cNvPicPr>
          <p:nvPr/>
        </p:nvPicPr>
        <p:blipFill>
          <a:blip r:embed="rId12"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3884283" y="4381127"/>
            <a:ext cx="171917" cy="156227"/>
          </a:xfrm>
          <a:prstGeom prst="rect">
            <a:avLst/>
          </a:prstGeom>
          <a:solidFill>
            <a:sysClr val="window" lastClr="FFFFFF">
              <a:lumMod val="95000"/>
            </a:sysClr>
          </a:solidFill>
        </p:spPr>
      </p:pic>
      <p:cxnSp>
        <p:nvCxnSpPr>
          <p:cNvPr id="283" name="Straight Connector 55"/>
          <p:cNvCxnSpPr>
            <a:cxnSpLocks noChangeShapeType="1"/>
          </p:cNvCxnSpPr>
          <p:nvPr/>
        </p:nvCxnSpPr>
        <p:spPr bwMode="auto">
          <a:xfrm flipH="1" flipV="1">
            <a:off x="6591449" y="4321602"/>
            <a:ext cx="5860" cy="355856"/>
          </a:xfrm>
          <a:prstGeom prst="line">
            <a:avLst/>
          </a:prstGeom>
          <a:noFill/>
          <a:ln w="19050" algn="ctr">
            <a:solidFill>
              <a:srgbClr val="7C7C7C"/>
            </a:solidFill>
            <a:miter lim="800000"/>
            <a:headEnd/>
            <a:tailEnd/>
          </a:ln>
        </p:spPr>
      </p:cxnSp>
      <p:pic>
        <p:nvPicPr>
          <p:cNvPr id="284" name="Picture 14" descr="\\DML-NAS\DML_Data\1 Live Jobs\Nokia\19044 - Nokia brand Site\MASTER TEMPLATES\Network graphics\PNGs\Network Graphic Final PNGs\O symbol-100x100mm_RGB_4.png"/>
          <p:cNvPicPr>
            <a:picLocks noChangeAspect="1" noChangeArrowheads="1"/>
          </p:cNvPicPr>
          <p:nvPr/>
        </p:nvPicPr>
        <p:blipFill>
          <a:blip r:embed="rId13"/>
          <a:srcRect/>
          <a:stretch>
            <a:fillRect/>
          </a:stretch>
        </p:blipFill>
        <p:spPr bwMode="auto">
          <a:xfrm>
            <a:off x="6450807" y="4133757"/>
            <a:ext cx="266049" cy="172677"/>
          </a:xfrm>
          <a:prstGeom prst="rect">
            <a:avLst/>
          </a:prstGeom>
          <a:noFill/>
          <a:ln w="19050">
            <a:noFill/>
            <a:miter lim="800000"/>
            <a:headEnd/>
            <a:tailEnd/>
          </a:ln>
        </p:spPr>
      </p:pic>
      <p:grpSp>
        <p:nvGrpSpPr>
          <p:cNvPr id="285" name="组合 137"/>
          <p:cNvGrpSpPr>
            <a:grpSpLocks/>
          </p:cNvGrpSpPr>
          <p:nvPr/>
        </p:nvGrpSpPr>
        <p:grpSpPr bwMode="auto">
          <a:xfrm>
            <a:off x="6347669" y="4516447"/>
            <a:ext cx="472325" cy="241515"/>
            <a:chOff x="7002353" y="3227060"/>
            <a:chExt cx="1328222" cy="772642"/>
          </a:xfrm>
        </p:grpSpPr>
        <p:grpSp>
          <p:nvGrpSpPr>
            <p:cNvPr id="286" name="组 606"/>
            <p:cNvGrpSpPr>
              <a:grpSpLocks/>
            </p:cNvGrpSpPr>
            <p:nvPr/>
          </p:nvGrpSpPr>
          <p:grpSpPr bwMode="auto">
            <a:xfrm>
              <a:off x="7002353" y="3227060"/>
              <a:ext cx="1328222" cy="772642"/>
              <a:chOff x="1387664" y="3364868"/>
              <a:chExt cx="587516" cy="399121"/>
            </a:xfrm>
          </p:grpSpPr>
          <p:pic>
            <p:nvPicPr>
              <p:cNvPr id="289" name="Picture 2" descr="C:\Users\l00127382\AppData\Local\Microsoft\Windows\Temporary Internet Files\Content.Outlook\AA70INBU\flat cloud (3).png"/>
              <p:cNvPicPr>
                <a:picLocks noChangeAspect="1" noChangeArrowheads="1"/>
              </p:cNvPicPr>
              <p:nvPr/>
            </p:nvPicPr>
            <p:blipFill>
              <a:blip r:embed="rId14" cstate="print"/>
              <a:srcRect/>
              <a:stretch>
                <a:fillRect/>
              </a:stretch>
            </p:blipFill>
            <p:spPr bwMode="auto">
              <a:xfrm>
                <a:off x="1387664" y="3364868"/>
                <a:ext cx="587516" cy="399121"/>
              </a:xfrm>
              <a:prstGeom prst="rect">
                <a:avLst/>
              </a:prstGeom>
              <a:noFill/>
              <a:ln w="9525">
                <a:noFill/>
                <a:miter lim="800000"/>
                <a:headEnd/>
                <a:tailEnd/>
              </a:ln>
            </p:spPr>
          </p:pic>
          <p:pic>
            <p:nvPicPr>
              <p:cNvPr id="290" name="Picture 214" descr="图片580"/>
              <p:cNvPicPr>
                <a:picLocks noChangeAspect="1" noChangeArrowheads="1"/>
              </p:cNvPicPr>
              <p:nvPr/>
            </p:nvPicPr>
            <p:blipFill>
              <a:blip r:embed="rId15" cstate="print"/>
              <a:srcRect/>
              <a:stretch>
                <a:fillRect/>
              </a:stretch>
            </p:blipFill>
            <p:spPr bwMode="auto">
              <a:xfrm>
                <a:off x="1495887" y="3409824"/>
                <a:ext cx="454841" cy="317072"/>
              </a:xfrm>
              <a:prstGeom prst="rect">
                <a:avLst/>
              </a:prstGeom>
              <a:noFill/>
              <a:ln w="9525">
                <a:noFill/>
                <a:miter lim="800000"/>
                <a:headEnd/>
                <a:tailEnd/>
              </a:ln>
            </p:spPr>
          </p:pic>
          <p:pic>
            <p:nvPicPr>
              <p:cNvPr id="291" name="Picture 464" descr="图片155"/>
              <p:cNvPicPr>
                <a:picLocks noChangeAspect="1" noChangeArrowheads="1"/>
              </p:cNvPicPr>
              <p:nvPr/>
            </p:nvPicPr>
            <p:blipFill>
              <a:blip r:embed="rId16" cstate="print"/>
              <a:srcRect/>
              <a:stretch>
                <a:fillRect/>
              </a:stretch>
            </p:blipFill>
            <p:spPr bwMode="auto">
              <a:xfrm>
                <a:off x="1443151" y="3536324"/>
                <a:ext cx="138436" cy="153745"/>
              </a:xfrm>
              <a:prstGeom prst="rect">
                <a:avLst/>
              </a:prstGeom>
              <a:noFill/>
              <a:ln w="9525">
                <a:noFill/>
                <a:miter lim="800000"/>
                <a:headEnd/>
                <a:tailEnd/>
              </a:ln>
            </p:spPr>
          </p:pic>
        </p:grpSp>
        <p:pic>
          <p:nvPicPr>
            <p:cNvPr id="287" name="Picture 15" descr="\\DML-NAS\DML_Data\1 Live Jobs\Nokia\19044 - Nokia brand Site\MASTER TEMPLATES\Network graphics\PNGs\Network Graphic Final PNGs\Server-100x100mm_RGB_2.png"/>
            <p:cNvPicPr>
              <a:picLocks noChangeAspect="1" noChangeArrowheads="1"/>
            </p:cNvPicPr>
            <p:nvPr/>
          </p:nvPicPr>
          <p:blipFill>
            <a:blip r:embed="rId17" cstate="print"/>
            <a:srcRect/>
            <a:stretch>
              <a:fillRect/>
            </a:stretch>
          </p:blipFill>
          <p:spPr bwMode="auto">
            <a:xfrm>
              <a:off x="7309334" y="3650324"/>
              <a:ext cx="337505" cy="215860"/>
            </a:xfrm>
            <a:prstGeom prst="rect">
              <a:avLst/>
            </a:prstGeom>
            <a:noFill/>
            <a:ln w="19050">
              <a:noFill/>
              <a:miter lim="800000"/>
              <a:headEnd/>
              <a:tailEnd/>
            </a:ln>
          </p:spPr>
        </p:pic>
        <p:pic>
          <p:nvPicPr>
            <p:cNvPr id="288" name="Picture 15" descr="\\DML-NAS\DML_Data\1 Live Jobs\Nokia\19044 - Nokia brand Site\MASTER TEMPLATES\Network graphics\PNGs\Network Graphic Final PNGs\Server-100x100mm_RGB_2.png"/>
            <p:cNvPicPr>
              <a:picLocks noChangeAspect="1" noChangeArrowheads="1"/>
            </p:cNvPicPr>
            <p:nvPr/>
          </p:nvPicPr>
          <p:blipFill>
            <a:blip r:embed="rId17" cstate="print"/>
            <a:srcRect/>
            <a:stretch>
              <a:fillRect/>
            </a:stretch>
          </p:blipFill>
          <p:spPr bwMode="auto">
            <a:xfrm>
              <a:off x="7763712" y="3650324"/>
              <a:ext cx="337505" cy="215860"/>
            </a:xfrm>
            <a:prstGeom prst="rect">
              <a:avLst/>
            </a:prstGeom>
            <a:noFill/>
            <a:ln w="19050">
              <a:noFill/>
              <a:miter lim="800000"/>
              <a:headEnd/>
              <a:tailEnd/>
            </a:ln>
          </p:spPr>
        </p:pic>
      </p:grpSp>
      <p:sp>
        <p:nvSpPr>
          <p:cNvPr id="292" name="椭圆 291"/>
          <p:cNvSpPr/>
          <p:nvPr/>
        </p:nvSpPr>
        <p:spPr>
          <a:xfrm>
            <a:off x="5470996" y="4245764"/>
            <a:ext cx="104310" cy="63004"/>
          </a:xfrm>
          <a:prstGeom prst="ellipse">
            <a:avLst/>
          </a:prstGeom>
          <a:solidFill>
            <a:srgbClr val="00B050"/>
          </a:solidFill>
          <a:ln w="25400" cap="flat" cmpd="sng" algn="ctr">
            <a:solidFill>
              <a:srgbClr val="00B050"/>
            </a:solidFill>
            <a:prstDash val="solid"/>
            <a:miter lim="800000"/>
          </a:ln>
          <a:effectLst/>
        </p:spPr>
        <p:txBody>
          <a:bodyPr lIns="67391" tIns="33696" rIns="67391" bIns="33696" anchor="ctr"/>
          <a:lstStyle/>
          <a:p>
            <a:pPr algn="ctr">
              <a:defRPr/>
            </a:pPr>
            <a:endParaRPr lang="zh-CN" altLang="en-US" kern="0">
              <a:solidFill>
                <a:prstClr val="white"/>
              </a:solidFill>
              <a:latin typeface="Calibri"/>
            </a:endParaRPr>
          </a:p>
        </p:txBody>
      </p:sp>
      <p:pic>
        <p:nvPicPr>
          <p:cNvPr id="293" name="5eb7cb1d2bedd470cfd0784b12b5395a">
            <a:hlinkClick r:id="" action="ppaction://media"/>
          </p:cNvPr>
          <p:cNvPicPr>
            <a:picLocks noChangeAspect="1"/>
          </p:cNvPicPr>
          <p:nvPr/>
        </p:nvPicPr>
        <p:blipFill>
          <a:blip r:embed="rId18" cstate="print"/>
          <a:stretch>
            <a:fillRect/>
          </a:stretch>
        </p:blipFill>
        <p:spPr>
          <a:xfrm>
            <a:off x="6935154" y="3765085"/>
            <a:ext cx="2024950" cy="1024723"/>
          </a:xfrm>
          <a:prstGeom prst="ellipse">
            <a:avLst/>
          </a:prstGeom>
          <a:ln w="63500" cap="rnd">
            <a:solidFill>
              <a:srgbClr val="5B9BD5">
                <a:lumMod val="75000"/>
              </a:srgb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94" name="图片 150"/>
          <p:cNvPicPr>
            <a:picLocks noChangeAspect="1"/>
          </p:cNvPicPr>
          <p:nvPr/>
        </p:nvPicPr>
        <p:blipFill>
          <a:blip r:embed="rId19" cstate="print"/>
          <a:srcRect/>
          <a:stretch>
            <a:fillRect/>
          </a:stretch>
        </p:blipFill>
        <p:spPr bwMode="auto">
          <a:xfrm>
            <a:off x="7315758" y="3334540"/>
            <a:ext cx="1220075" cy="522699"/>
          </a:xfrm>
          <a:prstGeom prst="rect">
            <a:avLst/>
          </a:prstGeom>
          <a:noFill/>
          <a:ln w="9525">
            <a:noFill/>
            <a:miter lim="800000"/>
            <a:headEnd/>
            <a:tailEnd/>
          </a:ln>
        </p:spPr>
      </p:pic>
      <p:cxnSp>
        <p:nvCxnSpPr>
          <p:cNvPr id="295" name="直接连接符 294"/>
          <p:cNvCxnSpPr/>
          <p:nvPr/>
        </p:nvCxnSpPr>
        <p:spPr>
          <a:xfrm>
            <a:off x="0" y="2929682"/>
            <a:ext cx="9001125" cy="4667"/>
          </a:xfrm>
          <a:prstGeom prst="line">
            <a:avLst/>
          </a:prstGeom>
          <a:ln w="1905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6" name="矩形 68"/>
          <p:cNvSpPr>
            <a:spLocks noChangeArrowheads="1"/>
          </p:cNvSpPr>
          <p:nvPr/>
        </p:nvSpPr>
        <p:spPr bwMode="auto">
          <a:xfrm>
            <a:off x="561399" y="2957684"/>
            <a:ext cx="8342449" cy="294018"/>
          </a:xfrm>
          <a:prstGeom prst="rect">
            <a:avLst/>
          </a:prstGeom>
          <a:solidFill>
            <a:srgbClr val="0E647C"/>
          </a:solidFill>
          <a:ln w="9525">
            <a:noFill/>
            <a:miter lim="800000"/>
            <a:headEnd/>
            <a:tailEnd/>
          </a:ln>
        </p:spPr>
        <p:txBody>
          <a:bodyPr lIns="67391" tIns="33696" rIns="67391" bIns="33696" anchor="ctr"/>
          <a:lstStyle/>
          <a:p>
            <a:pPr algn="ctr" eaLnBrk="1" hangingPunct="1">
              <a:buFont typeface="Arial" pitchFamily="34" charset="0"/>
              <a:buNone/>
            </a:pPr>
            <a:r>
              <a:rPr lang="en-US" altLang="zh-CN" sz="1200" b="1" dirty="0">
                <a:solidFill>
                  <a:srgbClr val="FFFFFF"/>
                </a:solidFill>
                <a:latin typeface="微软雅黑" pitchFamily="34" charset="-122"/>
                <a:ea typeface="微软雅黑" pitchFamily="34" charset="-122"/>
              </a:rPr>
              <a:t>Propose the first 5G Edge-Cloud commercial resolution for “Smart Stadium” in 2017 Shanghai MWCS </a:t>
            </a:r>
            <a:endParaRPr lang="zh-CN" altLang="en-US" sz="1200" b="1" dirty="0">
              <a:solidFill>
                <a:srgbClr val="FFFFFF"/>
              </a:solidFill>
              <a:latin typeface="微软雅黑" pitchFamily="34" charset="-122"/>
              <a:ea typeface="微软雅黑" pitchFamily="34" charset="-122"/>
            </a:endParaRPr>
          </a:p>
        </p:txBody>
      </p:sp>
      <p:sp>
        <p:nvSpPr>
          <p:cNvPr id="297" name="圆角矩形 296"/>
          <p:cNvSpPr/>
          <p:nvPr/>
        </p:nvSpPr>
        <p:spPr>
          <a:xfrm>
            <a:off x="105482" y="2940182"/>
            <a:ext cx="342230" cy="340688"/>
          </a:xfrm>
          <a:prstGeom prst="roundRect">
            <a:avLst/>
          </a:prstGeom>
          <a:solidFill>
            <a:srgbClr val="0E647C"/>
          </a:solidFill>
          <a:ln w="12700" cap="flat" cmpd="sng" algn="ctr">
            <a:noFill/>
            <a:prstDash val="solid"/>
            <a:miter lim="800000"/>
          </a:ln>
          <a:effectLst/>
        </p:spPr>
        <p:txBody>
          <a:bodyPr lIns="67391" tIns="33696" rIns="67391" bIns="33696" anchor="ctr"/>
          <a:lstStyle/>
          <a:p>
            <a:pPr algn="ctr" eaLnBrk="1" fontAlgn="auto" hangingPunct="1">
              <a:spcBef>
                <a:spcPts val="0"/>
              </a:spcBef>
              <a:spcAft>
                <a:spcPts val="0"/>
              </a:spcAft>
              <a:defRPr/>
            </a:pPr>
            <a:endParaRPr lang="zh-CN" altLang="en-US" kern="0" dirty="0">
              <a:solidFill>
                <a:prstClr val="white"/>
              </a:solidFill>
              <a:latin typeface="Calibri"/>
              <a:ea typeface="微软雅黑"/>
            </a:endParaRPr>
          </a:p>
        </p:txBody>
      </p:sp>
      <p:sp>
        <p:nvSpPr>
          <p:cNvPr id="298" name="文本框 102"/>
          <p:cNvSpPr txBox="1">
            <a:spLocks noChangeArrowheads="1"/>
          </p:cNvSpPr>
          <p:nvPr/>
        </p:nvSpPr>
        <p:spPr bwMode="auto">
          <a:xfrm>
            <a:off x="78526" y="2892347"/>
            <a:ext cx="408609" cy="391216"/>
          </a:xfrm>
          <a:prstGeom prst="rect">
            <a:avLst/>
          </a:prstGeom>
          <a:noFill/>
          <a:ln w="9525">
            <a:noFill/>
            <a:miter lim="800000"/>
            <a:headEnd/>
            <a:tailEnd/>
          </a:ln>
        </p:spPr>
        <p:txBody>
          <a:bodyPr wrap="none" lIns="67391" tIns="33696" rIns="67391" bIns="33696">
            <a:spAutoFit/>
          </a:bodyPr>
          <a:lstStyle/>
          <a:p>
            <a:pPr algn="ctr"/>
            <a:r>
              <a:rPr lang="en-US" altLang="zh-CN" sz="2100" b="1" dirty="0">
                <a:solidFill>
                  <a:srgbClr val="FFFFFF"/>
                </a:solidFill>
                <a:cs typeface="Arial" pitchFamily="34" charset="0"/>
              </a:rPr>
              <a:t>02</a:t>
            </a:r>
            <a:endParaRPr lang="zh-CN" altLang="en-US" sz="2100" b="1" dirty="0">
              <a:solidFill>
                <a:srgbClr val="FFFFFF"/>
              </a:solidFill>
              <a:cs typeface="Arial" pitchFamily="34" charset="0"/>
            </a:endParaRPr>
          </a:p>
        </p:txBody>
      </p:sp>
      <p:sp>
        <p:nvSpPr>
          <p:cNvPr id="299" name="矩形 14"/>
          <p:cNvSpPr>
            <a:spLocks noChangeArrowheads="1"/>
          </p:cNvSpPr>
          <p:nvPr/>
        </p:nvSpPr>
        <p:spPr bwMode="auto">
          <a:xfrm>
            <a:off x="3585215" y="702378"/>
            <a:ext cx="4989295" cy="333687"/>
          </a:xfrm>
          <a:prstGeom prst="rect">
            <a:avLst/>
          </a:prstGeom>
          <a:solidFill>
            <a:srgbClr val="767676"/>
          </a:solidFill>
          <a:ln w="9525">
            <a:noFill/>
            <a:miter lim="800000"/>
            <a:headEnd/>
            <a:tailEnd/>
          </a:ln>
        </p:spPr>
        <p:txBody>
          <a:bodyPr lIns="67391" tIns="33696" rIns="67391" bIns="33696" anchor="ctr"/>
          <a:lstStyle/>
          <a:p>
            <a:pPr algn="ctr" eaLnBrk="1" hangingPunct="1">
              <a:buFont typeface="Arial" pitchFamily="34" charset="0"/>
              <a:buNone/>
            </a:pPr>
            <a:r>
              <a:rPr lang="en-US" altLang="zh-CN" sz="1200" b="1" dirty="0">
                <a:solidFill>
                  <a:srgbClr val="FFFFFF"/>
                </a:solidFill>
                <a:latin typeface="微软雅黑" pitchFamily="34" charset="-122"/>
                <a:ea typeface="微软雅黑" pitchFamily="34" charset="-122"/>
              </a:rPr>
              <a:t>Build the </a:t>
            </a:r>
            <a:r>
              <a:rPr lang="en-US" altLang="zh-CN" sz="1200" b="1" u="sng" dirty="0">
                <a:solidFill>
                  <a:srgbClr val="FFC000"/>
                </a:solidFill>
                <a:latin typeface="微软雅黑" pitchFamily="34" charset="-122"/>
                <a:ea typeface="微软雅黑" pitchFamily="34" charset="-122"/>
              </a:rPr>
              <a:t>Global Largest </a:t>
            </a:r>
            <a:r>
              <a:rPr lang="en-US" altLang="zh-CN" sz="1200" b="1" dirty="0">
                <a:solidFill>
                  <a:srgbClr val="FFFFFF"/>
                </a:solidFill>
                <a:latin typeface="微软雅黑" pitchFamily="34" charset="-122"/>
                <a:ea typeface="微软雅黑" pitchFamily="34" charset="-122"/>
              </a:rPr>
              <a:t>Virtual Edge-Cloud Test-Bed in China</a:t>
            </a:r>
            <a:endParaRPr lang="zh-CN" altLang="en-US" sz="1200" b="1" dirty="0">
              <a:solidFill>
                <a:srgbClr val="FFFFFF"/>
              </a:solidFill>
              <a:latin typeface="微软雅黑" pitchFamily="34" charset="-122"/>
              <a:ea typeface="微软雅黑" pitchFamily="34" charset="-122"/>
            </a:endParaRPr>
          </a:p>
        </p:txBody>
      </p:sp>
      <p:sp>
        <p:nvSpPr>
          <p:cNvPr id="300" name="圆角矩形 299"/>
          <p:cNvSpPr/>
          <p:nvPr/>
        </p:nvSpPr>
        <p:spPr>
          <a:xfrm>
            <a:off x="8647175" y="708211"/>
            <a:ext cx="342230" cy="340688"/>
          </a:xfrm>
          <a:prstGeom prst="roundRect">
            <a:avLst/>
          </a:prstGeom>
          <a:solidFill>
            <a:srgbClr val="767676"/>
          </a:solidFill>
          <a:ln w="12700" cap="flat" cmpd="sng" algn="ctr">
            <a:noFill/>
            <a:prstDash val="solid"/>
            <a:miter lim="800000"/>
          </a:ln>
          <a:effectLst/>
        </p:spPr>
        <p:txBody>
          <a:bodyPr lIns="67391" tIns="33696" rIns="67391" bIns="33696" anchor="ctr"/>
          <a:lstStyle/>
          <a:p>
            <a:pPr algn="ctr" eaLnBrk="1" fontAlgn="auto" hangingPunct="1">
              <a:spcBef>
                <a:spcPts val="0"/>
              </a:spcBef>
              <a:spcAft>
                <a:spcPts val="0"/>
              </a:spcAft>
              <a:defRPr/>
            </a:pPr>
            <a:endParaRPr lang="zh-CN" altLang="en-US" kern="0" dirty="0">
              <a:solidFill>
                <a:prstClr val="white"/>
              </a:solidFill>
              <a:latin typeface="Calibri"/>
              <a:ea typeface="微软雅黑"/>
            </a:endParaRPr>
          </a:p>
        </p:txBody>
      </p:sp>
      <p:sp>
        <p:nvSpPr>
          <p:cNvPr id="301" name="文本框 102"/>
          <p:cNvSpPr txBox="1">
            <a:spLocks noChangeArrowheads="1"/>
          </p:cNvSpPr>
          <p:nvPr/>
        </p:nvSpPr>
        <p:spPr bwMode="auto">
          <a:xfrm>
            <a:off x="8613186" y="690709"/>
            <a:ext cx="408609" cy="391216"/>
          </a:xfrm>
          <a:prstGeom prst="rect">
            <a:avLst/>
          </a:prstGeom>
          <a:noFill/>
          <a:ln w="9525">
            <a:noFill/>
            <a:miter lim="800000"/>
            <a:headEnd/>
            <a:tailEnd/>
          </a:ln>
        </p:spPr>
        <p:txBody>
          <a:bodyPr wrap="none" lIns="67391" tIns="33696" rIns="67391" bIns="33696">
            <a:spAutoFit/>
          </a:bodyPr>
          <a:lstStyle/>
          <a:p>
            <a:pPr algn="ctr"/>
            <a:r>
              <a:rPr lang="en-US" altLang="zh-CN" sz="2100" b="1" dirty="0">
                <a:solidFill>
                  <a:srgbClr val="FFFFFF"/>
                </a:solidFill>
                <a:cs typeface="Arial" pitchFamily="34" charset="0"/>
              </a:rPr>
              <a:t>01</a:t>
            </a:r>
            <a:endParaRPr lang="zh-CN" altLang="en-US" sz="2100" b="1" dirty="0">
              <a:solidFill>
                <a:srgbClr val="FFFFFF"/>
              </a:solidFill>
              <a:cs typeface="Arial" pitchFamily="34" charset="0"/>
            </a:endParaRPr>
          </a:p>
        </p:txBody>
      </p:sp>
      <p:sp>
        <p:nvSpPr>
          <p:cNvPr id="302" name="TextBox 207"/>
          <p:cNvSpPr txBox="1">
            <a:spLocks noChangeArrowheads="1"/>
          </p:cNvSpPr>
          <p:nvPr/>
        </p:nvSpPr>
        <p:spPr bwMode="auto">
          <a:xfrm>
            <a:off x="3535989" y="1011564"/>
            <a:ext cx="5462792" cy="1914697"/>
          </a:xfrm>
          <a:prstGeom prst="rect">
            <a:avLst/>
          </a:prstGeom>
          <a:noFill/>
          <a:ln w="9525">
            <a:noFill/>
            <a:miter lim="800000"/>
            <a:headEnd/>
            <a:tailEnd/>
          </a:ln>
        </p:spPr>
        <p:txBody>
          <a:bodyPr lIns="67381" tIns="33690" rIns="67381" bIns="33690">
            <a:spAutoFit/>
          </a:bodyPr>
          <a:lstStyle/>
          <a:p>
            <a:pPr marL="194218" indent="-194218" algn="just" defTabSz="335787">
              <a:lnSpc>
                <a:spcPts val="1843"/>
              </a:lnSpc>
              <a:buClr>
                <a:srgbClr val="C00000"/>
              </a:buClr>
              <a:buSzPct val="90000"/>
              <a:buFont typeface="Wingdings" pitchFamily="2" charset="2"/>
              <a:buChar char="n"/>
            </a:pPr>
            <a:r>
              <a:rPr lang="en-US" altLang="zh-CN" sz="1000" dirty="0">
                <a:solidFill>
                  <a:schemeClr val="bg1"/>
                </a:solidFill>
                <a:latin typeface="微软雅黑" pitchFamily="34" charset="-122"/>
                <a:ea typeface="微软雅黑" pitchFamily="34" charset="-122"/>
                <a:cs typeface="Arial" pitchFamily="34" charset="0"/>
              </a:rPr>
              <a:t>As the leading global </a:t>
            </a:r>
            <a:r>
              <a:rPr lang="en-US" altLang="zh-CN" sz="1000" dirty="0" err="1">
                <a:solidFill>
                  <a:schemeClr val="bg1"/>
                </a:solidFill>
                <a:latin typeface="微软雅黑" pitchFamily="34" charset="-122"/>
                <a:ea typeface="微软雅黑" pitchFamily="34" charset="-122"/>
                <a:cs typeface="Arial" pitchFamily="34" charset="0"/>
              </a:rPr>
              <a:t>telco</a:t>
            </a:r>
            <a:r>
              <a:rPr lang="en-US" altLang="zh-CN" sz="1000" dirty="0">
                <a:solidFill>
                  <a:schemeClr val="bg1"/>
                </a:solidFill>
                <a:latin typeface="微软雅黑" pitchFamily="34" charset="-122"/>
                <a:ea typeface="微软雅黑" pitchFamily="34" charset="-122"/>
                <a:cs typeface="Arial" pitchFamily="34" charset="0"/>
              </a:rPr>
              <a:t> operator, deploy the first virtual Edge-Cloud test-bed in China(Tianjin)</a:t>
            </a:r>
            <a:r>
              <a:rPr lang="zh-CN" altLang="en-US" sz="1000" dirty="0">
                <a:solidFill>
                  <a:schemeClr val="bg1"/>
                </a:solidFill>
                <a:latin typeface="微软雅黑" pitchFamily="34" charset="-122"/>
                <a:ea typeface="微软雅黑" pitchFamily="34" charset="-122"/>
                <a:cs typeface="Arial" pitchFamily="34" charset="0"/>
              </a:rPr>
              <a:t>，</a:t>
            </a:r>
            <a:r>
              <a:rPr lang="en-US" altLang="zh-CN" sz="1000" b="1" dirty="0">
                <a:solidFill>
                  <a:srgbClr val="C00000"/>
                </a:solidFill>
                <a:latin typeface="微软雅黑" pitchFamily="34" charset="-122"/>
                <a:ea typeface="微软雅黑" pitchFamily="34" charset="-122"/>
                <a:cs typeface="Arial" pitchFamily="34" charset="0"/>
              </a:rPr>
              <a:t>Beyond AT&amp;T</a:t>
            </a:r>
            <a:r>
              <a:rPr lang="zh-CN" altLang="en-US" sz="1000" b="1" dirty="0">
                <a:solidFill>
                  <a:srgbClr val="C00000"/>
                </a:solidFill>
                <a:latin typeface="微软雅黑" pitchFamily="34" charset="-122"/>
                <a:ea typeface="微软雅黑" pitchFamily="34" charset="-122"/>
                <a:cs typeface="Arial" pitchFamily="34" charset="0"/>
              </a:rPr>
              <a:t>，</a:t>
            </a:r>
            <a:r>
              <a:rPr lang="en-US" altLang="zh-CN" sz="1000" b="1" dirty="0">
                <a:solidFill>
                  <a:srgbClr val="C00000"/>
                </a:solidFill>
                <a:latin typeface="微软雅黑" pitchFamily="34" charset="-122"/>
                <a:ea typeface="微软雅黑" pitchFamily="34" charset="-122"/>
                <a:cs typeface="Arial" pitchFamily="34" charset="0"/>
              </a:rPr>
              <a:t>CMCC etc.</a:t>
            </a:r>
          </a:p>
          <a:p>
            <a:pPr marL="194218" indent="-194218" algn="just" defTabSz="335787">
              <a:lnSpc>
                <a:spcPts val="1843"/>
              </a:lnSpc>
              <a:buClr>
                <a:srgbClr val="C00000"/>
              </a:buClr>
              <a:buSzPct val="90000"/>
              <a:buFont typeface="Wingdings" pitchFamily="2" charset="2"/>
              <a:buChar char="n"/>
            </a:pPr>
            <a:r>
              <a:rPr lang="en-US" altLang="zh-CN" sz="1000" b="1" u="sng" dirty="0">
                <a:solidFill>
                  <a:srgbClr val="C00000"/>
                </a:solidFill>
                <a:latin typeface="微软雅黑" pitchFamily="34" charset="-122"/>
                <a:ea typeface="微软雅黑" pitchFamily="34" charset="-122"/>
                <a:cs typeface="Arial" pitchFamily="34" charset="0"/>
              </a:rPr>
              <a:t>Infrastructure</a:t>
            </a:r>
            <a:r>
              <a:rPr lang="zh-CN" altLang="en-US" sz="1000" dirty="0">
                <a:solidFill>
                  <a:srgbClr val="000000"/>
                </a:solidFill>
                <a:latin typeface="微软雅黑" pitchFamily="34" charset="-122"/>
                <a:ea typeface="微软雅黑" pitchFamily="34" charset="-122"/>
                <a:cs typeface="Arial" pitchFamily="34" charset="0"/>
              </a:rPr>
              <a:t>：</a:t>
            </a:r>
            <a:r>
              <a:rPr lang="en-US" altLang="zh-CN" sz="1000" b="1" u="sng" dirty="0">
                <a:solidFill>
                  <a:srgbClr val="C00000"/>
                </a:solidFill>
                <a:latin typeface="微软雅黑" pitchFamily="34" charset="-122"/>
                <a:ea typeface="微软雅黑" pitchFamily="34" charset="-122"/>
                <a:cs typeface="Arial" pitchFamily="34" charset="0"/>
              </a:rPr>
              <a:t>10 IA servers </a:t>
            </a:r>
            <a:r>
              <a:rPr lang="en-US" altLang="zh-CN" sz="1000" dirty="0">
                <a:solidFill>
                  <a:schemeClr val="bg1"/>
                </a:solidFill>
                <a:latin typeface="微软雅黑" pitchFamily="34" charset="-122"/>
                <a:ea typeface="微软雅黑" pitchFamily="34" charset="-122"/>
                <a:cs typeface="Arial" pitchFamily="34" charset="0"/>
              </a:rPr>
              <a:t>and 4 accelerator cards</a:t>
            </a:r>
          </a:p>
          <a:p>
            <a:pPr marL="194218" indent="-194218" algn="just" defTabSz="335787">
              <a:lnSpc>
                <a:spcPts val="1843"/>
              </a:lnSpc>
              <a:buClr>
                <a:srgbClr val="C00000"/>
              </a:buClr>
              <a:buSzPct val="90000"/>
              <a:buFont typeface="Wingdings" pitchFamily="2" charset="2"/>
              <a:buChar char="n"/>
            </a:pPr>
            <a:r>
              <a:rPr lang="en-US" altLang="zh-CN" sz="1000" b="1" u="sng" dirty="0">
                <a:solidFill>
                  <a:srgbClr val="C00000"/>
                </a:solidFill>
                <a:latin typeface="微软雅黑" pitchFamily="34" charset="-122"/>
                <a:ea typeface="微软雅黑" pitchFamily="34" charset="-122"/>
                <a:cs typeface="Arial" pitchFamily="34" charset="0"/>
              </a:rPr>
              <a:t>Deployed APP</a:t>
            </a:r>
            <a:r>
              <a:rPr lang="zh-CN" altLang="en-US" sz="1000" dirty="0">
                <a:solidFill>
                  <a:srgbClr val="000000"/>
                </a:solidFill>
                <a:latin typeface="微软雅黑" pitchFamily="34" charset="-122"/>
                <a:ea typeface="微软雅黑" pitchFamily="34" charset="-122"/>
                <a:cs typeface="Arial" pitchFamily="34" charset="0"/>
              </a:rPr>
              <a:t>：</a:t>
            </a:r>
            <a:r>
              <a:rPr lang="en-US" altLang="zh-CN" sz="1000" dirty="0" err="1">
                <a:solidFill>
                  <a:schemeClr val="bg1"/>
                </a:solidFill>
                <a:latin typeface="微软雅黑" pitchFamily="34" charset="-122"/>
                <a:ea typeface="微软雅黑" pitchFamily="34" charset="-122"/>
                <a:cs typeface="Arial" pitchFamily="34" charset="0"/>
              </a:rPr>
              <a:t>Tencent</a:t>
            </a:r>
            <a:r>
              <a:rPr lang="en-US" altLang="zh-CN" sz="1000" dirty="0">
                <a:solidFill>
                  <a:schemeClr val="bg1"/>
                </a:solidFill>
                <a:latin typeface="微软雅黑" pitchFamily="34" charset="-122"/>
                <a:ea typeface="微软雅黑" pitchFamily="34" charset="-122"/>
                <a:cs typeface="Arial" pitchFamily="34" charset="0"/>
              </a:rPr>
              <a:t> video, </a:t>
            </a:r>
            <a:r>
              <a:rPr lang="en-US" altLang="zh-CN" sz="1000" dirty="0" err="1">
                <a:solidFill>
                  <a:schemeClr val="bg1"/>
                </a:solidFill>
                <a:latin typeface="微软雅黑" pitchFamily="34" charset="-122"/>
                <a:ea typeface="微软雅黑" pitchFamily="34" charset="-122"/>
                <a:cs typeface="Arial" pitchFamily="34" charset="0"/>
              </a:rPr>
              <a:t>iQIYI</a:t>
            </a:r>
            <a:r>
              <a:rPr lang="en-US" altLang="zh-CN" sz="1000" dirty="0">
                <a:solidFill>
                  <a:schemeClr val="bg1"/>
                </a:solidFill>
                <a:latin typeface="微软雅黑" pitchFamily="34" charset="-122"/>
                <a:ea typeface="微软雅黑" pitchFamily="34" charset="-122"/>
                <a:cs typeface="Arial" pitchFamily="34" charset="0"/>
              </a:rPr>
              <a:t> Video, </a:t>
            </a:r>
            <a:r>
              <a:rPr lang="en-US" altLang="zh-CN" sz="1000" dirty="0" err="1">
                <a:solidFill>
                  <a:schemeClr val="bg1"/>
                </a:solidFill>
                <a:latin typeface="微软雅黑" pitchFamily="34" charset="-122"/>
                <a:ea typeface="微软雅黑" pitchFamily="34" charset="-122"/>
                <a:cs typeface="Arial" pitchFamily="34" charset="0"/>
              </a:rPr>
              <a:t>Wo</a:t>
            </a:r>
            <a:r>
              <a:rPr lang="en-US" altLang="zh-CN" sz="1000" dirty="0">
                <a:solidFill>
                  <a:schemeClr val="bg1"/>
                </a:solidFill>
                <a:latin typeface="微软雅黑" pitchFamily="34" charset="-122"/>
                <a:ea typeface="微软雅黑" pitchFamily="34" charset="-122"/>
                <a:cs typeface="Arial" pitchFamily="34" charset="0"/>
              </a:rPr>
              <a:t> Video, Indoor localization … </a:t>
            </a:r>
          </a:p>
          <a:p>
            <a:pPr marL="194218" indent="-194218" algn="just" defTabSz="335787">
              <a:lnSpc>
                <a:spcPts val="1843"/>
              </a:lnSpc>
              <a:buClr>
                <a:srgbClr val="C00000"/>
              </a:buClr>
              <a:buSzPct val="90000"/>
              <a:buFont typeface="Wingdings" pitchFamily="2" charset="2"/>
              <a:buChar char="n"/>
            </a:pPr>
            <a:r>
              <a:rPr lang="en-US" altLang="zh-CN" sz="1000" b="1" u="sng" dirty="0">
                <a:solidFill>
                  <a:srgbClr val="C00000"/>
                </a:solidFill>
                <a:latin typeface="微软雅黑" pitchFamily="34" charset="-122"/>
                <a:ea typeface="微软雅黑" pitchFamily="34" charset="-122"/>
                <a:cs typeface="Arial" pitchFamily="34" charset="0"/>
              </a:rPr>
              <a:t>Implement business</a:t>
            </a:r>
            <a:r>
              <a:rPr lang="zh-CN" altLang="en-US" sz="1000" dirty="0">
                <a:solidFill>
                  <a:schemeClr val="bg1"/>
                </a:solidFill>
                <a:latin typeface="微软雅黑" pitchFamily="34" charset="-122"/>
                <a:ea typeface="微软雅黑" pitchFamily="34" charset="-122"/>
                <a:cs typeface="Arial" pitchFamily="34" charset="0"/>
              </a:rPr>
              <a:t>：</a:t>
            </a:r>
            <a:r>
              <a:rPr lang="en-US" altLang="zh-CN" sz="1000" dirty="0">
                <a:solidFill>
                  <a:schemeClr val="bg1"/>
                </a:solidFill>
                <a:latin typeface="微软雅黑" pitchFamily="34" charset="-122"/>
                <a:ea typeface="微软雅黑" pitchFamily="34" charset="-122"/>
                <a:cs typeface="Arial" pitchFamily="34" charset="0"/>
              </a:rPr>
              <a:t>Video optimization, sink of CDN, Campus security monitoring based on AI, VR teaching …</a:t>
            </a:r>
          </a:p>
          <a:p>
            <a:pPr marL="194218" indent="-194218" algn="just" defTabSz="335787">
              <a:lnSpc>
                <a:spcPts val="1843"/>
              </a:lnSpc>
              <a:buClr>
                <a:srgbClr val="C00000"/>
              </a:buClr>
              <a:buSzPct val="90000"/>
              <a:buFont typeface="Wingdings" pitchFamily="2" charset="2"/>
              <a:buChar char="n"/>
            </a:pPr>
            <a:r>
              <a:rPr lang="en-US" altLang="zh-CN" sz="1000" dirty="0">
                <a:solidFill>
                  <a:schemeClr val="bg1"/>
                </a:solidFill>
                <a:latin typeface="微软雅黑" pitchFamily="34" charset="-122"/>
                <a:ea typeface="微软雅黑" pitchFamily="34" charset="-122"/>
                <a:cs typeface="Arial" pitchFamily="34" charset="0"/>
              </a:rPr>
              <a:t>Based on the analysis of business scenarios, analysis the requirements of the computing, storage, network, and accelerator resources of edge DC</a:t>
            </a:r>
          </a:p>
        </p:txBody>
      </p:sp>
      <p:pic>
        <p:nvPicPr>
          <p:cNvPr id="303" name="图片 30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7709" y="697331"/>
            <a:ext cx="1673293" cy="21698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4" name="图片 30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814018" y="696198"/>
            <a:ext cx="1721458" cy="21937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5" name="TextBox 207"/>
          <p:cNvSpPr txBox="1">
            <a:spLocks noChangeArrowheads="1"/>
          </p:cNvSpPr>
          <p:nvPr/>
        </p:nvSpPr>
        <p:spPr bwMode="auto">
          <a:xfrm>
            <a:off x="28129" y="3250535"/>
            <a:ext cx="3043673" cy="1899052"/>
          </a:xfrm>
          <a:prstGeom prst="rect">
            <a:avLst/>
          </a:prstGeom>
          <a:noFill/>
          <a:ln w="9525">
            <a:noFill/>
            <a:miter lim="800000"/>
            <a:headEnd/>
            <a:tailEnd/>
          </a:ln>
        </p:spPr>
        <p:txBody>
          <a:bodyPr wrap="square" lIns="67381" tIns="33690" rIns="67381" bIns="33690">
            <a:spAutoFit/>
          </a:bodyPr>
          <a:lstStyle/>
          <a:p>
            <a:pPr marL="194218" indent="-194218" algn="just" defTabSz="335787">
              <a:lnSpc>
                <a:spcPct val="120000"/>
              </a:lnSpc>
              <a:buClr>
                <a:srgbClr val="C00000"/>
              </a:buClr>
              <a:buSzPct val="90000"/>
              <a:buFont typeface="Wingdings" pitchFamily="2" charset="2"/>
              <a:buChar char="n"/>
            </a:pPr>
            <a:r>
              <a:rPr lang="en-US" altLang="zh-CN" sz="1000" dirty="0">
                <a:solidFill>
                  <a:schemeClr val="bg1"/>
                </a:solidFill>
                <a:latin typeface="微软雅黑" pitchFamily="34" charset="-122"/>
                <a:ea typeface="微软雅黑" pitchFamily="34" charset="-122"/>
                <a:cs typeface="Arial" pitchFamily="34" charset="0"/>
              </a:rPr>
              <a:t>Partner</a:t>
            </a:r>
            <a:r>
              <a:rPr lang="en-US" altLang="zh-CN" sz="1000" dirty="0">
                <a:solidFill>
                  <a:srgbClr val="FF0000"/>
                </a:solidFill>
                <a:latin typeface="微软雅黑" pitchFamily="34" charset="-122"/>
                <a:ea typeface="微软雅黑" pitchFamily="34" charset="-122"/>
                <a:cs typeface="Arial" pitchFamily="34" charset="0"/>
              </a:rPr>
              <a:t>: </a:t>
            </a:r>
            <a:r>
              <a:rPr lang="en-US" altLang="zh-CN" sz="1000" b="1" u="sng" dirty="0">
                <a:solidFill>
                  <a:srgbClr val="FF0000"/>
                </a:solidFill>
                <a:latin typeface="微软雅黑" pitchFamily="34" charset="-122"/>
                <a:ea typeface="微软雅黑" pitchFamily="34" charset="-122"/>
                <a:cs typeface="Arial" pitchFamily="34" charset="0"/>
              </a:rPr>
              <a:t>INTEL</a:t>
            </a:r>
            <a:r>
              <a:rPr lang="en-US" altLang="zh-CN" sz="1000" dirty="0">
                <a:solidFill>
                  <a:schemeClr val="bg1"/>
                </a:solidFill>
                <a:latin typeface="微软雅黑" pitchFamily="34" charset="-122"/>
                <a:ea typeface="微软雅黑" pitchFamily="34" charset="-122"/>
                <a:cs typeface="Arial" pitchFamily="34" charset="0"/>
              </a:rPr>
              <a:t>, Nokia, </a:t>
            </a:r>
            <a:r>
              <a:rPr lang="en-US" altLang="zh-CN" sz="1000" dirty="0" err="1">
                <a:solidFill>
                  <a:schemeClr val="bg1"/>
                </a:solidFill>
                <a:latin typeface="微软雅黑" pitchFamily="34" charset="-122"/>
                <a:ea typeface="微软雅黑" pitchFamily="34" charset="-122"/>
                <a:cs typeface="Arial" pitchFamily="34" charset="0"/>
              </a:rPr>
              <a:t>Tencent</a:t>
            </a:r>
            <a:endParaRPr lang="en-US" altLang="zh-CN" sz="1000" dirty="0">
              <a:solidFill>
                <a:schemeClr val="bg1"/>
              </a:solidFill>
              <a:latin typeface="微软雅黑" pitchFamily="34" charset="-122"/>
              <a:ea typeface="微软雅黑" pitchFamily="34" charset="-122"/>
              <a:cs typeface="Arial" pitchFamily="34" charset="0"/>
            </a:endParaRPr>
          </a:p>
          <a:p>
            <a:pPr marL="194218" indent="-194218" algn="just" defTabSz="335787">
              <a:lnSpc>
                <a:spcPct val="120000"/>
              </a:lnSpc>
              <a:buClr>
                <a:srgbClr val="C00000"/>
              </a:buClr>
              <a:buSzPct val="90000"/>
              <a:buFont typeface="Wingdings" pitchFamily="2" charset="2"/>
              <a:buChar char="n"/>
            </a:pPr>
            <a:r>
              <a:rPr lang="en-US" altLang="zh-CN" sz="1000" dirty="0">
                <a:solidFill>
                  <a:schemeClr val="bg1"/>
                </a:solidFill>
                <a:latin typeface="微软雅黑" pitchFamily="34" charset="-122"/>
                <a:ea typeface="微软雅黑" pitchFamily="34" charset="-122"/>
                <a:cs typeface="Arial" pitchFamily="34" charset="0"/>
              </a:rPr>
              <a:t>Deploy 5G edge-cloud in Mercedes-Benz Center in Shanghai</a:t>
            </a:r>
          </a:p>
          <a:p>
            <a:pPr marL="194218" indent="-194218" algn="just" defTabSz="335787">
              <a:lnSpc>
                <a:spcPct val="120000"/>
              </a:lnSpc>
              <a:buClr>
                <a:srgbClr val="C00000"/>
              </a:buClr>
              <a:buSzPct val="90000"/>
              <a:buFont typeface="Wingdings" pitchFamily="2" charset="2"/>
              <a:buChar char="n"/>
            </a:pPr>
            <a:r>
              <a:rPr lang="en-US" altLang="zh-CN" sz="1000" dirty="0">
                <a:solidFill>
                  <a:schemeClr val="bg1"/>
                </a:solidFill>
                <a:latin typeface="微软雅黑" pitchFamily="34" charset="-122"/>
                <a:ea typeface="微软雅黑" pitchFamily="34" charset="-122"/>
                <a:cs typeface="Arial" pitchFamily="34" charset="0"/>
              </a:rPr>
              <a:t>Realize the multi-angle EVO and support live video in stadium</a:t>
            </a:r>
          </a:p>
          <a:p>
            <a:pPr marL="194218" indent="-194218" algn="just" defTabSz="335787">
              <a:lnSpc>
                <a:spcPct val="120000"/>
              </a:lnSpc>
              <a:buClr>
                <a:srgbClr val="C00000"/>
              </a:buClr>
              <a:buSzPct val="90000"/>
              <a:buFont typeface="Wingdings" pitchFamily="2" charset="2"/>
              <a:buChar char="n"/>
            </a:pPr>
            <a:r>
              <a:rPr lang="en-US" altLang="zh-CN" sz="1000" dirty="0">
                <a:solidFill>
                  <a:schemeClr val="bg1"/>
                </a:solidFill>
                <a:latin typeface="微软雅黑" pitchFamily="34" charset="-122"/>
                <a:ea typeface="微软雅黑" pitchFamily="34" charset="-122"/>
                <a:cs typeface="Arial" pitchFamily="34" charset="0"/>
              </a:rPr>
              <a:t>Holding China Unicom 5G edge-cloud conference and publish </a:t>
            </a:r>
            <a:r>
              <a:rPr lang="en-US" altLang="zh-CN" sz="1000" b="1" u="sng" dirty="0">
                <a:solidFill>
                  <a:srgbClr val="FF0000"/>
                </a:solidFill>
                <a:latin typeface="微软雅黑" pitchFamily="34" charset="-122"/>
                <a:ea typeface="微软雅黑" pitchFamily="34" charset="-122"/>
                <a:cs typeface="Arial" pitchFamily="34" charset="0"/>
              </a:rPr>
              <a:t>"China Unicom Edge Computing Technology White Paper”</a:t>
            </a:r>
          </a:p>
          <a:p>
            <a:pPr marL="194218" indent="-194218" algn="just" defTabSz="335787">
              <a:lnSpc>
                <a:spcPct val="120000"/>
              </a:lnSpc>
              <a:buClr>
                <a:srgbClr val="C00000"/>
              </a:buClr>
              <a:buSzPct val="90000"/>
              <a:buFont typeface="Wingdings" pitchFamily="2" charset="2"/>
              <a:buChar char="n"/>
            </a:pPr>
            <a:endParaRPr lang="en-US" altLang="zh-CN" sz="1000" dirty="0">
              <a:solidFill>
                <a:schemeClr val="bg1"/>
              </a:solidFill>
              <a:latin typeface="微软雅黑" pitchFamily="34" charset="-122"/>
              <a:ea typeface="微软雅黑" pitchFamily="34" charset="-122"/>
              <a:cs typeface="Arial" pitchFamily="34" charset="0"/>
            </a:endParaRPr>
          </a:p>
        </p:txBody>
      </p:sp>
    </p:spTree>
    <p:extLst>
      <p:ext uri="{BB962C8B-B14F-4D97-AF65-F5344CB8AC3E}">
        <p14:creationId xmlns:p14="http://schemas.microsoft.com/office/powerpoint/2010/main" val="26852375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11111E-6 8.64198E-7 L 0.28125 -0.00154 L 0.28125 -0.00124 " pathEditMode="relative" rAng="0" ptsTypes="AAA">
                                      <p:cBhvr>
                                        <p:cTn id="6" dur="5000" fill="hold"/>
                                        <p:tgtEl>
                                          <p:spTgt spid="274"/>
                                        </p:tgtEl>
                                        <p:attrNameLst>
                                          <p:attrName>ppt_x</p:attrName>
                                          <p:attrName>ppt_y</p:attrName>
                                        </p:attrNameLst>
                                      </p:cBhvr>
                                      <p:rCtr x="14100" y="-100"/>
                                    </p:animMotion>
                                  </p:childTnLst>
                                  <p:subTnLst>
                                    <p:set>
                                      <p:cBhvr override="childStyle">
                                        <p:cTn dur="1" fill="hold" display="0" masterRel="sameClick" afterEffect="1">
                                          <p:stCondLst>
                                            <p:cond evt="end" delay="0">
                                              <p:tn val="5"/>
                                            </p:cond>
                                          </p:stCondLst>
                                        </p:cTn>
                                        <p:tgtEl>
                                          <p:spTgt spid="274"/>
                                        </p:tgtEl>
                                        <p:attrNameLst>
                                          <p:attrName>style.visibility</p:attrName>
                                        </p:attrNameLst>
                                      </p:cBhvr>
                                      <p:to>
                                        <p:strVal val="hidden"/>
                                      </p:to>
                                    </p:set>
                                  </p:subTnLst>
                                </p:cTn>
                              </p:par>
                              <p:par>
                                <p:cTn id="7" presetID="0" presetClass="path" presetSubtype="0" accel="50000" decel="50000" fill="hold" grpId="0" nodeType="withEffect">
                                  <p:stCondLst>
                                    <p:cond delay="0"/>
                                  </p:stCondLst>
                                  <p:childTnLst>
                                    <p:animMotion origin="layout" path="M -1.66667E-6 2.71605E-6 L 0.28125 -0.00155 " pathEditMode="relative" rAng="0" ptsTypes="AA">
                                      <p:cBhvr>
                                        <p:cTn id="8" dur="5000" fill="hold"/>
                                        <p:tgtEl>
                                          <p:spTgt spid="272"/>
                                        </p:tgtEl>
                                        <p:attrNameLst>
                                          <p:attrName>ppt_x</p:attrName>
                                          <p:attrName>ppt_y</p:attrName>
                                        </p:attrNameLst>
                                      </p:cBhvr>
                                      <p:rCtr x="14100" y="-100"/>
                                    </p:animMotion>
                                  </p:childTnLst>
                                  <p:subTnLst>
                                    <p:set>
                                      <p:cBhvr override="childStyle">
                                        <p:cTn dur="1" fill="hold" display="0" masterRel="sameClick" afterEffect="1">
                                          <p:stCondLst>
                                            <p:cond evt="end" delay="0">
                                              <p:tn val="7"/>
                                            </p:cond>
                                          </p:stCondLst>
                                        </p:cTn>
                                        <p:tgtEl>
                                          <p:spTgt spid="272"/>
                                        </p:tgtEl>
                                        <p:attrNameLst>
                                          <p:attrName>style.visibility</p:attrName>
                                        </p:attrNameLst>
                                      </p:cBhvr>
                                      <p:to>
                                        <p:strVal val="hidden"/>
                                      </p:to>
                                    </p:set>
                                  </p:subTnLst>
                                </p:cTn>
                              </p:par>
                            </p:childTnLst>
                          </p:cTn>
                        </p:par>
                        <p:par>
                          <p:cTn id="9" fill="hold">
                            <p:stCondLst>
                              <p:cond delay="5000"/>
                            </p:stCondLst>
                            <p:childTnLst>
                              <p:par>
                                <p:cTn id="10" presetID="22" presetClass="entr" presetSubtype="4" fill="hold" grpId="1" nodeType="afterEffect">
                                  <p:stCondLst>
                                    <p:cond delay="0"/>
                                  </p:stCondLst>
                                  <p:childTnLst>
                                    <p:set>
                                      <p:cBhvr>
                                        <p:cTn id="11" dur="1" fill="hold">
                                          <p:stCondLst>
                                            <p:cond delay="0"/>
                                          </p:stCondLst>
                                        </p:cTn>
                                        <p:tgtEl>
                                          <p:spTgt spid="278"/>
                                        </p:tgtEl>
                                        <p:attrNameLst>
                                          <p:attrName>style.visibility</p:attrName>
                                        </p:attrNameLst>
                                      </p:cBhvr>
                                      <p:to>
                                        <p:strVal val="visible"/>
                                      </p:to>
                                    </p:set>
                                    <p:animEffect transition="in" filter="wipe(down)">
                                      <p:cBhvr>
                                        <p:cTn id="12" dur="10"/>
                                        <p:tgtEl>
                                          <p:spTgt spid="278"/>
                                        </p:tgtEl>
                                      </p:cBhvr>
                                    </p:animEffect>
                                  </p:childTnLst>
                                </p:cTn>
                              </p:par>
                              <p:par>
                                <p:cTn id="13" presetID="22" presetClass="entr" presetSubtype="4" fill="hold" grpId="1" nodeType="withEffect">
                                  <p:stCondLst>
                                    <p:cond delay="0"/>
                                  </p:stCondLst>
                                  <p:childTnLst>
                                    <p:set>
                                      <p:cBhvr>
                                        <p:cTn id="14" dur="1" fill="hold">
                                          <p:stCondLst>
                                            <p:cond delay="0"/>
                                          </p:stCondLst>
                                        </p:cTn>
                                        <p:tgtEl>
                                          <p:spTgt spid="292"/>
                                        </p:tgtEl>
                                        <p:attrNameLst>
                                          <p:attrName>style.visibility</p:attrName>
                                        </p:attrNameLst>
                                      </p:cBhvr>
                                      <p:to>
                                        <p:strVal val="visible"/>
                                      </p:to>
                                    </p:set>
                                    <p:animEffect transition="in" filter="wipe(down)">
                                      <p:cBhvr>
                                        <p:cTn id="15" dur="10"/>
                                        <p:tgtEl>
                                          <p:spTgt spid="292"/>
                                        </p:tgtEl>
                                      </p:cBhvr>
                                    </p:animEffect>
                                  </p:childTnLst>
                                </p:cTn>
                              </p:par>
                            </p:childTnLst>
                          </p:cTn>
                        </p:par>
                        <p:par>
                          <p:cTn id="16" fill="hold">
                            <p:stCondLst>
                              <p:cond delay="5010"/>
                            </p:stCondLst>
                            <p:childTnLst>
                              <p:par>
                                <p:cTn id="17" presetID="0" presetClass="path" presetSubtype="0" accel="50000" decel="50000" fill="hold" grpId="0" nodeType="afterEffect">
                                  <p:stCondLst>
                                    <p:cond delay="0"/>
                                  </p:stCondLst>
                                  <p:childTnLst>
                                    <p:animMotion origin="layout" path="M -4.44444E-6 -2.34568E-6 L -4.44444E-6 -0.05 C -4.44444E-6 -0.02839 0.00018 -0.00679 0.00035 0.01513 L -0.11666 0.01698 L -0.23003 0.09537 L -0.23003 0.09568 " pathEditMode="relative" rAng="0" ptsTypes="AAAAAA">
                                      <p:cBhvr>
                                        <p:cTn id="18" dur="12000" fill="hold"/>
                                        <p:tgtEl>
                                          <p:spTgt spid="278"/>
                                        </p:tgtEl>
                                        <p:attrNameLst>
                                          <p:attrName>ppt_x</p:attrName>
                                          <p:attrName>ppt_y</p:attrName>
                                        </p:attrNameLst>
                                      </p:cBhvr>
                                      <p:rCtr x="-11500" y="2300"/>
                                    </p:animMotion>
                                  </p:childTnLst>
                                  <p:subTnLst>
                                    <p:set>
                                      <p:cBhvr override="childStyle">
                                        <p:cTn dur="1" fill="hold" display="0" masterRel="sameClick" afterEffect="1">
                                          <p:stCondLst>
                                            <p:cond evt="end" delay="0">
                                              <p:tn val="17"/>
                                            </p:cond>
                                          </p:stCondLst>
                                        </p:cTn>
                                        <p:tgtEl>
                                          <p:spTgt spid="278"/>
                                        </p:tgtEl>
                                        <p:attrNameLst>
                                          <p:attrName>style.visibility</p:attrName>
                                        </p:attrNameLst>
                                      </p:cBhvr>
                                      <p:to>
                                        <p:strVal val="hidden"/>
                                      </p:to>
                                    </p:set>
                                  </p:subTnLst>
                                </p:cTn>
                              </p:par>
                              <p:par>
                                <p:cTn id="19" presetID="0" presetClass="path" presetSubtype="0" accel="50000" decel="50000" fill="hold" grpId="0" nodeType="withEffect">
                                  <p:stCondLst>
                                    <p:cond delay="0"/>
                                  </p:stCondLst>
                                  <p:childTnLst>
                                    <p:animMotion origin="layout" path="M -3.61111E-6 4.07407E-6 L 0.15938 -0.0034 L 0.16007 0.12932 L 0.16146 -0.01574 L -0.11389 -0.01574 L -0.17448 0.10987 " pathEditMode="relative" rAng="0" ptsTypes="AAAAAA">
                                      <p:cBhvr>
                                        <p:cTn id="20" dur="20000" fill="hold"/>
                                        <p:tgtEl>
                                          <p:spTgt spid="292"/>
                                        </p:tgtEl>
                                        <p:attrNameLst>
                                          <p:attrName>ppt_x</p:attrName>
                                          <p:attrName>ppt_y</p:attrName>
                                        </p:attrNameLst>
                                      </p:cBhvr>
                                      <p:rCtr x="-700" y="5700"/>
                                    </p:animMotion>
                                  </p:childTnLst>
                                  <p:subTnLst>
                                    <p:set>
                                      <p:cBhvr override="childStyle">
                                        <p:cTn dur="1" fill="hold" display="0" masterRel="sameClick" afterEffect="1">
                                          <p:stCondLst>
                                            <p:cond evt="end" delay="0">
                                              <p:tn val="19"/>
                                            </p:cond>
                                          </p:stCondLst>
                                        </p:cTn>
                                        <p:tgtEl>
                                          <p:spTgt spid="292"/>
                                        </p:tgtEl>
                                        <p:attrNameLst>
                                          <p:attrName>style.visibility</p:attrName>
                                        </p:attrNameLst>
                                      </p:cBhvr>
                                      <p:to>
                                        <p:strVal val="hidden"/>
                                      </p:to>
                                    </p:set>
                                  </p:subTnLst>
                                </p:cTn>
                              </p:par>
                            </p:childTnLst>
                          </p:cTn>
                        </p:par>
                        <p:par>
                          <p:cTn id="21" fill="hold">
                            <p:stCondLst>
                              <p:cond delay="25010"/>
                            </p:stCondLst>
                            <p:childTnLst>
                              <p:par>
                                <p:cTn id="22" presetID="0" presetClass="path" presetSubtype="0" accel="50000" decel="50000" fill="hold" grpId="0" nodeType="afterEffect">
                                  <p:stCondLst>
                                    <p:cond delay="0"/>
                                  </p:stCondLst>
                                  <p:childTnLst>
                                    <p:animMotion origin="layout" path="M -1.66667E-6 -0.00062 L 0.32778 -0.00154 L 0.32778 0.1429 L 0.16111 0.1429 L 0.04479 0.19784 L 0.04479 0.19969 " pathEditMode="relative" rAng="0" ptsTypes="AAAAAA">
                                      <p:cBhvr>
                                        <p:cTn id="23" dur="20000" fill="hold"/>
                                        <p:tgtEl>
                                          <p:spTgt spid="277"/>
                                        </p:tgtEl>
                                        <p:attrNameLst>
                                          <p:attrName>ppt_x</p:attrName>
                                          <p:attrName>ppt_y</p:attrName>
                                        </p:attrNameLst>
                                      </p:cBhvr>
                                      <p:rCtr x="16400" y="10000"/>
                                    </p:animMotion>
                                  </p:childTnLst>
                                  <p:subTnLst>
                                    <p:set>
                                      <p:cBhvr override="childStyle">
                                        <p:cTn dur="1" fill="hold" display="0" masterRel="sameClick" afterEffect="1">
                                          <p:stCondLst>
                                            <p:cond evt="end" delay="0">
                                              <p:tn val="22"/>
                                            </p:cond>
                                          </p:stCondLst>
                                        </p:cTn>
                                        <p:tgtEl>
                                          <p:spTgt spid="27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 grpId="0" animBg="1"/>
      <p:bldP spid="274" grpId="0" animBg="1"/>
      <p:bldP spid="277" grpId="0" animBg="1"/>
      <p:bldP spid="278" grpId="0" animBg="1"/>
      <p:bldP spid="278" grpId="1" animBg="1"/>
      <p:bldP spid="292" grpId="0" animBg="1"/>
      <p:bldP spid="29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91216" y="190238"/>
            <a:ext cx="427909" cy="401818"/>
          </a:xfrm>
          <a:prstGeom prst="rect">
            <a:avLst/>
          </a:prstGeom>
        </p:spPr>
      </p:pic>
      <p:pic>
        <p:nvPicPr>
          <p:cNvPr id="257" name="Picture 3" descr="E:\华为项目\2015\07月\D-201507120-孔令怡\素材\联通标志 （新&amp;旧）-01.png">
            <a:extLst>
              <a:ext uri="{FF2B5EF4-FFF2-40B4-BE49-F238E27FC236}">
                <a16:creationId xmlns:a16="http://schemas.microsoft.com/office/drawing/2014/main" id="{0DC091C8-2C72-4173-A2BA-C2618C65C9B6}"/>
              </a:ext>
            </a:extLst>
          </p:cNvPr>
          <p:cNvPicPr>
            <a:picLocks noChangeAspect="1" noChangeArrowheads="1"/>
          </p:cNvPicPr>
          <p:nvPr/>
        </p:nvPicPr>
        <p:blipFill>
          <a:blip r:embed="rId4" cstate="print"/>
          <a:srcRect/>
          <a:stretch>
            <a:fillRect/>
          </a:stretch>
        </p:blipFill>
        <p:spPr bwMode="auto">
          <a:xfrm>
            <a:off x="8172868" y="64997"/>
            <a:ext cx="769846" cy="526426"/>
          </a:xfrm>
          <a:prstGeom prst="rect">
            <a:avLst/>
          </a:prstGeom>
          <a:noFill/>
        </p:spPr>
      </p:pic>
      <p:cxnSp>
        <p:nvCxnSpPr>
          <p:cNvPr id="145" name="直接连接符 28"/>
          <p:cNvCxnSpPr>
            <a:cxnSpLocks noChangeShapeType="1"/>
          </p:cNvCxnSpPr>
          <p:nvPr/>
        </p:nvCxnSpPr>
        <p:spPr bwMode="auto">
          <a:xfrm flipV="1">
            <a:off x="126578" y="3769734"/>
            <a:ext cx="8799537" cy="14001"/>
          </a:xfrm>
          <a:prstGeom prst="line">
            <a:avLst/>
          </a:prstGeom>
          <a:noFill/>
          <a:ln w="19050" algn="ctr">
            <a:solidFill>
              <a:srgbClr val="C00000"/>
            </a:solidFill>
            <a:prstDash val="dash"/>
            <a:miter lim="800000"/>
            <a:headEnd/>
            <a:tailEnd/>
          </a:ln>
        </p:spPr>
      </p:cxnSp>
      <p:cxnSp>
        <p:nvCxnSpPr>
          <p:cNvPr id="154" name="直接连接符 29"/>
          <p:cNvCxnSpPr>
            <a:cxnSpLocks noChangeShapeType="1"/>
          </p:cNvCxnSpPr>
          <p:nvPr/>
        </p:nvCxnSpPr>
        <p:spPr bwMode="auto">
          <a:xfrm flipV="1">
            <a:off x="110170" y="2058128"/>
            <a:ext cx="8800710" cy="14001"/>
          </a:xfrm>
          <a:prstGeom prst="line">
            <a:avLst/>
          </a:prstGeom>
          <a:noFill/>
          <a:ln w="19050" algn="ctr">
            <a:solidFill>
              <a:srgbClr val="C00000"/>
            </a:solidFill>
            <a:prstDash val="dash"/>
            <a:miter lim="800000"/>
            <a:headEnd/>
            <a:tailEnd/>
          </a:ln>
        </p:spPr>
      </p:cxnSp>
      <p:pic>
        <p:nvPicPr>
          <p:cNvPr id="155" name="图片 55"/>
          <p:cNvPicPr>
            <a:picLocks noChangeAspect="1"/>
          </p:cNvPicPr>
          <p:nvPr/>
        </p:nvPicPr>
        <p:blipFill>
          <a:blip r:embed="rId5"/>
          <a:srcRect/>
          <a:stretch>
            <a:fillRect/>
          </a:stretch>
        </p:blipFill>
        <p:spPr bwMode="auto">
          <a:xfrm>
            <a:off x="5333871" y="704711"/>
            <a:ext cx="3592245" cy="1348750"/>
          </a:xfrm>
          <a:prstGeom prst="rect">
            <a:avLst/>
          </a:prstGeom>
          <a:noFill/>
          <a:ln w="9525">
            <a:noFill/>
            <a:miter lim="800000"/>
            <a:headEnd/>
            <a:tailEnd/>
          </a:ln>
        </p:spPr>
      </p:pic>
      <p:sp>
        <p:nvSpPr>
          <p:cNvPr id="164" name="矩形 14"/>
          <p:cNvSpPr>
            <a:spLocks noChangeArrowheads="1"/>
          </p:cNvSpPr>
          <p:nvPr/>
        </p:nvSpPr>
        <p:spPr bwMode="auto">
          <a:xfrm>
            <a:off x="3459807" y="2117632"/>
            <a:ext cx="5036177" cy="415359"/>
          </a:xfrm>
          <a:prstGeom prst="rect">
            <a:avLst/>
          </a:prstGeom>
          <a:solidFill>
            <a:srgbClr val="0E647C"/>
          </a:solidFill>
          <a:ln w="9525">
            <a:noFill/>
            <a:miter lim="800000"/>
            <a:headEnd/>
            <a:tailEnd/>
          </a:ln>
        </p:spPr>
        <p:txBody>
          <a:bodyPr lIns="67391" tIns="33696" rIns="67391" bIns="33696" anchor="ctr"/>
          <a:lstStyle/>
          <a:p>
            <a:pPr algn="ctr" eaLnBrk="1" hangingPunct="1">
              <a:buFont typeface="Arial" pitchFamily="34" charset="0"/>
              <a:buNone/>
            </a:pPr>
            <a:r>
              <a:rPr lang="en-US" altLang="zh-CN" sz="1200" b="1" dirty="0">
                <a:solidFill>
                  <a:srgbClr val="FFFFFF"/>
                </a:solidFill>
                <a:latin typeface="微软雅黑" pitchFamily="34" charset="-122"/>
                <a:ea typeface="微软雅黑" pitchFamily="34" charset="-122"/>
              </a:rPr>
              <a:t>Propose the first “Edge-Cloud &amp; AI Intelligent Security business platform”</a:t>
            </a:r>
            <a:endParaRPr lang="zh-CN" altLang="en-US" sz="1200" b="1" dirty="0">
              <a:solidFill>
                <a:srgbClr val="FFFFFF"/>
              </a:solidFill>
              <a:latin typeface="微软雅黑" pitchFamily="34" charset="-122"/>
              <a:ea typeface="微软雅黑" pitchFamily="34" charset="-122"/>
            </a:endParaRPr>
          </a:p>
        </p:txBody>
      </p:sp>
      <p:sp>
        <p:nvSpPr>
          <p:cNvPr id="165" name="矩形 16"/>
          <p:cNvSpPr>
            <a:spLocks noChangeArrowheads="1"/>
          </p:cNvSpPr>
          <p:nvPr/>
        </p:nvSpPr>
        <p:spPr bwMode="auto">
          <a:xfrm>
            <a:off x="548506" y="3845572"/>
            <a:ext cx="4420865" cy="383858"/>
          </a:xfrm>
          <a:prstGeom prst="rect">
            <a:avLst/>
          </a:prstGeom>
          <a:solidFill>
            <a:srgbClr val="F8841D"/>
          </a:solidFill>
          <a:ln w="9525">
            <a:noFill/>
            <a:miter lim="800000"/>
            <a:headEnd/>
            <a:tailEnd/>
          </a:ln>
        </p:spPr>
        <p:txBody>
          <a:bodyPr lIns="67391" tIns="33696" rIns="67391" bIns="33696" anchor="ctr"/>
          <a:lstStyle/>
          <a:p>
            <a:pPr algn="ctr" eaLnBrk="1" hangingPunct="1">
              <a:buFont typeface="Arial" pitchFamily="34" charset="0"/>
              <a:buNone/>
            </a:pPr>
            <a:r>
              <a:rPr lang="en-US" altLang="zh-CN" sz="1200" b="1" dirty="0">
                <a:solidFill>
                  <a:srgbClr val="FFFFFF"/>
                </a:solidFill>
                <a:latin typeface="微软雅黑" pitchFamily="34" charset="-122"/>
                <a:ea typeface="微软雅黑" pitchFamily="34" charset="-122"/>
              </a:rPr>
              <a:t>Research on Edge-Cloud unified platform architecture</a:t>
            </a:r>
            <a:endParaRPr lang="zh-CN" altLang="en-US" sz="1200" b="1" dirty="0">
              <a:solidFill>
                <a:srgbClr val="FFFFFF"/>
              </a:solidFill>
              <a:latin typeface="微软雅黑" pitchFamily="34" charset="-122"/>
              <a:ea typeface="微软雅黑" pitchFamily="34" charset="-122"/>
            </a:endParaRPr>
          </a:p>
        </p:txBody>
      </p:sp>
      <p:sp>
        <p:nvSpPr>
          <p:cNvPr id="192" name="矩形 68"/>
          <p:cNvSpPr>
            <a:spLocks noChangeArrowheads="1"/>
          </p:cNvSpPr>
          <p:nvPr/>
        </p:nvSpPr>
        <p:spPr bwMode="auto">
          <a:xfrm>
            <a:off x="544991" y="676709"/>
            <a:ext cx="4751375" cy="402525"/>
          </a:xfrm>
          <a:prstGeom prst="rect">
            <a:avLst/>
          </a:prstGeom>
          <a:solidFill>
            <a:srgbClr val="9BBB40"/>
          </a:solidFill>
          <a:ln w="9525">
            <a:noFill/>
            <a:miter lim="800000"/>
            <a:headEnd/>
            <a:tailEnd/>
          </a:ln>
        </p:spPr>
        <p:txBody>
          <a:bodyPr lIns="67391" tIns="33696" rIns="67391" bIns="33696" anchor="ctr"/>
          <a:lstStyle/>
          <a:p>
            <a:pPr algn="ctr" eaLnBrk="1" hangingPunct="1">
              <a:buFont typeface="Arial" pitchFamily="34" charset="0"/>
              <a:buNone/>
            </a:pPr>
            <a:r>
              <a:rPr lang="en-US" altLang="zh-CN" sz="1200" b="1" dirty="0">
                <a:solidFill>
                  <a:srgbClr val="FFFFFF"/>
                </a:solidFill>
                <a:latin typeface="微软雅黑" pitchFamily="34" charset="-122"/>
                <a:ea typeface="微软雅黑" pitchFamily="34" charset="-122"/>
              </a:rPr>
              <a:t>Propose the first “Video cross-layer optimization based on Edge-</a:t>
            </a:r>
            <a:r>
              <a:rPr lang="en-US" altLang="zh-CN" sz="1200" b="1" dirty="0" err="1">
                <a:solidFill>
                  <a:srgbClr val="FFFFFF"/>
                </a:solidFill>
                <a:latin typeface="微软雅黑" pitchFamily="34" charset="-122"/>
                <a:ea typeface="微软雅黑" pitchFamily="34" charset="-122"/>
              </a:rPr>
              <a:t>Cloud”of</a:t>
            </a:r>
            <a:r>
              <a:rPr lang="en-US" altLang="zh-CN" sz="1200" b="1" dirty="0">
                <a:solidFill>
                  <a:srgbClr val="FFFFFF"/>
                </a:solidFill>
                <a:latin typeface="微软雅黑" pitchFamily="34" charset="-122"/>
                <a:ea typeface="微软雅黑" pitchFamily="34" charset="-122"/>
              </a:rPr>
              <a:t> China Unicom</a:t>
            </a:r>
            <a:endParaRPr lang="zh-CN" altLang="en-US" sz="1200" b="1" dirty="0">
              <a:solidFill>
                <a:srgbClr val="FFFFFF"/>
              </a:solidFill>
              <a:latin typeface="微软雅黑" pitchFamily="34" charset="-122"/>
              <a:ea typeface="微软雅黑" pitchFamily="34" charset="-122"/>
            </a:endParaRPr>
          </a:p>
        </p:txBody>
      </p:sp>
      <p:sp>
        <p:nvSpPr>
          <p:cNvPr id="196" name="圆角矩形 195"/>
          <p:cNvSpPr/>
          <p:nvPr/>
        </p:nvSpPr>
        <p:spPr>
          <a:xfrm>
            <a:off x="139471" y="704710"/>
            <a:ext cx="342230" cy="340688"/>
          </a:xfrm>
          <a:prstGeom prst="roundRect">
            <a:avLst/>
          </a:prstGeom>
          <a:solidFill>
            <a:srgbClr val="9BBB40"/>
          </a:solidFill>
          <a:ln w="12700" cap="flat" cmpd="sng" algn="ctr">
            <a:noFill/>
            <a:prstDash val="solid"/>
            <a:miter lim="800000"/>
          </a:ln>
          <a:effectLst/>
        </p:spPr>
        <p:txBody>
          <a:bodyPr lIns="67391" tIns="33696" rIns="67391" bIns="33696" anchor="ctr"/>
          <a:lstStyle/>
          <a:p>
            <a:pPr algn="ctr" eaLnBrk="1" fontAlgn="auto" hangingPunct="1">
              <a:spcBef>
                <a:spcPts val="0"/>
              </a:spcBef>
              <a:spcAft>
                <a:spcPts val="0"/>
              </a:spcAft>
              <a:defRPr/>
            </a:pPr>
            <a:endParaRPr lang="zh-CN" altLang="en-US" kern="0" dirty="0">
              <a:solidFill>
                <a:prstClr val="white"/>
              </a:solidFill>
              <a:latin typeface="Calibri"/>
              <a:ea typeface="微软雅黑"/>
            </a:endParaRPr>
          </a:p>
        </p:txBody>
      </p:sp>
      <p:sp>
        <p:nvSpPr>
          <p:cNvPr id="199" name="圆角矩形 198"/>
          <p:cNvSpPr/>
          <p:nvPr/>
        </p:nvSpPr>
        <p:spPr>
          <a:xfrm>
            <a:off x="139471" y="3846739"/>
            <a:ext cx="342230" cy="340688"/>
          </a:xfrm>
          <a:prstGeom prst="roundRect">
            <a:avLst/>
          </a:prstGeom>
          <a:solidFill>
            <a:srgbClr val="F8841D"/>
          </a:solidFill>
          <a:ln w="12700" cap="flat" cmpd="sng" algn="ctr">
            <a:noFill/>
            <a:prstDash val="solid"/>
            <a:miter lim="800000"/>
          </a:ln>
          <a:effectLst/>
        </p:spPr>
        <p:txBody>
          <a:bodyPr lIns="67391" tIns="33696" rIns="67391" bIns="33696" anchor="ctr"/>
          <a:lstStyle/>
          <a:p>
            <a:pPr algn="ctr" eaLnBrk="1" fontAlgn="auto" hangingPunct="1">
              <a:spcBef>
                <a:spcPts val="0"/>
              </a:spcBef>
              <a:spcAft>
                <a:spcPts val="0"/>
              </a:spcAft>
              <a:defRPr/>
            </a:pPr>
            <a:endParaRPr lang="zh-CN" altLang="en-US" kern="0" dirty="0">
              <a:solidFill>
                <a:prstClr val="white"/>
              </a:solidFill>
              <a:latin typeface="Calibri"/>
              <a:ea typeface="微软雅黑"/>
            </a:endParaRPr>
          </a:p>
        </p:txBody>
      </p:sp>
      <p:pic>
        <p:nvPicPr>
          <p:cNvPr id="202" name="图片 3"/>
          <p:cNvPicPr>
            <a:picLocks noChangeAspect="1"/>
          </p:cNvPicPr>
          <p:nvPr/>
        </p:nvPicPr>
        <p:blipFill>
          <a:blip r:embed="rId6" cstate="print"/>
          <a:srcRect/>
          <a:stretch>
            <a:fillRect/>
          </a:stretch>
        </p:blipFill>
        <p:spPr bwMode="auto">
          <a:xfrm>
            <a:off x="83214" y="2117632"/>
            <a:ext cx="3337917" cy="1590265"/>
          </a:xfrm>
          <a:prstGeom prst="rect">
            <a:avLst/>
          </a:prstGeom>
          <a:noFill/>
          <a:ln w="9525">
            <a:noFill/>
            <a:miter lim="800000"/>
            <a:headEnd/>
            <a:tailEnd/>
          </a:ln>
        </p:spPr>
      </p:pic>
      <p:sp>
        <p:nvSpPr>
          <p:cNvPr id="224" name="文本框 102"/>
          <p:cNvSpPr txBox="1">
            <a:spLocks noChangeArrowheads="1"/>
          </p:cNvSpPr>
          <p:nvPr/>
        </p:nvSpPr>
        <p:spPr bwMode="auto">
          <a:xfrm>
            <a:off x="113687" y="672042"/>
            <a:ext cx="408609" cy="391216"/>
          </a:xfrm>
          <a:prstGeom prst="rect">
            <a:avLst/>
          </a:prstGeom>
          <a:noFill/>
          <a:ln w="9525">
            <a:noFill/>
            <a:miter lim="800000"/>
            <a:headEnd/>
            <a:tailEnd/>
          </a:ln>
        </p:spPr>
        <p:txBody>
          <a:bodyPr wrap="none" lIns="67391" tIns="33696" rIns="67391" bIns="33696">
            <a:spAutoFit/>
          </a:bodyPr>
          <a:lstStyle/>
          <a:p>
            <a:pPr algn="ctr"/>
            <a:r>
              <a:rPr lang="en-US" altLang="zh-CN" sz="2100" b="1" dirty="0">
                <a:solidFill>
                  <a:srgbClr val="FFFFFF"/>
                </a:solidFill>
                <a:cs typeface="Arial" pitchFamily="34" charset="0"/>
              </a:rPr>
              <a:t>03</a:t>
            </a:r>
            <a:endParaRPr lang="zh-CN" altLang="en-US" sz="2100" b="1" dirty="0">
              <a:solidFill>
                <a:srgbClr val="FFFFFF"/>
              </a:solidFill>
              <a:cs typeface="Arial" pitchFamily="34" charset="0"/>
            </a:endParaRPr>
          </a:p>
        </p:txBody>
      </p:sp>
      <p:sp>
        <p:nvSpPr>
          <p:cNvPr id="240" name="文本框 111"/>
          <p:cNvSpPr txBox="1">
            <a:spLocks noChangeArrowheads="1"/>
          </p:cNvSpPr>
          <p:nvPr/>
        </p:nvSpPr>
        <p:spPr bwMode="auto">
          <a:xfrm>
            <a:off x="111342" y="3822238"/>
            <a:ext cx="408609" cy="391216"/>
          </a:xfrm>
          <a:prstGeom prst="rect">
            <a:avLst/>
          </a:prstGeom>
          <a:noFill/>
          <a:ln w="9525">
            <a:noFill/>
            <a:miter lim="800000"/>
            <a:headEnd/>
            <a:tailEnd/>
          </a:ln>
        </p:spPr>
        <p:txBody>
          <a:bodyPr wrap="none" lIns="67391" tIns="33696" rIns="67391" bIns="33696">
            <a:spAutoFit/>
          </a:bodyPr>
          <a:lstStyle/>
          <a:p>
            <a:pPr algn="ctr"/>
            <a:r>
              <a:rPr lang="en-US" altLang="zh-CN" sz="2100" b="1" dirty="0">
                <a:solidFill>
                  <a:srgbClr val="FFFFFF"/>
                </a:solidFill>
                <a:cs typeface="Arial" pitchFamily="34" charset="0"/>
              </a:rPr>
              <a:t>05</a:t>
            </a:r>
            <a:endParaRPr lang="zh-CN" altLang="en-US" sz="2100" b="1" dirty="0">
              <a:solidFill>
                <a:srgbClr val="FFFFFF"/>
              </a:solidFill>
              <a:cs typeface="Arial" pitchFamily="34" charset="0"/>
            </a:endParaRPr>
          </a:p>
        </p:txBody>
      </p:sp>
      <p:sp>
        <p:nvSpPr>
          <p:cNvPr id="243" name="TextBox 207">
            <a:extLst/>
          </p:cNvPr>
          <p:cNvSpPr txBox="1"/>
          <p:nvPr/>
        </p:nvSpPr>
        <p:spPr>
          <a:xfrm>
            <a:off x="1" y="1034898"/>
            <a:ext cx="5296365" cy="1029840"/>
          </a:xfrm>
          <a:prstGeom prst="rect">
            <a:avLst/>
          </a:prstGeom>
          <a:noFill/>
          <a:ln>
            <a:noFill/>
          </a:ln>
        </p:spPr>
        <p:txBody>
          <a:bodyPr lIns="67381" tIns="33690" rIns="67381" bIns="33690">
            <a:spAutoFit/>
          </a:bodyPr>
          <a:lstStyle/>
          <a:p>
            <a:pPr marL="194218" indent="-194218" algn="just" defTabSz="336488">
              <a:lnSpc>
                <a:spcPts val="1548"/>
              </a:lnSpc>
              <a:buClr>
                <a:srgbClr val="C00000"/>
              </a:buClr>
              <a:buSzPct val="90000"/>
              <a:buFont typeface="Wingdings" panose="05000000000000000000" pitchFamily="2" charset="2"/>
              <a:buChar char="n"/>
              <a:defRPr/>
            </a:pPr>
            <a:r>
              <a:rPr lang="en-US" altLang="zh-CN" sz="10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Practical effect</a:t>
            </a:r>
            <a:r>
              <a:rPr lang="zh-CN" altLang="en-US" sz="1000" dirty="0">
                <a:solidFill>
                  <a:schemeClr val="bg1"/>
                </a:solidFill>
                <a:latin typeface="微软雅黑" pitchFamily="34" charset="-122"/>
                <a:ea typeface="微软雅黑" pitchFamily="34" charset="-122"/>
                <a:cs typeface="Arial" panose="020B0604020202020204" pitchFamily="34" charset="0"/>
              </a:rPr>
              <a:t>：</a:t>
            </a:r>
            <a:r>
              <a:rPr lang="en-US" altLang="zh-CN" sz="1000" dirty="0">
                <a:solidFill>
                  <a:schemeClr val="bg1"/>
                </a:solidFill>
                <a:latin typeface="微软雅黑" pitchFamily="34" charset="-122"/>
                <a:ea typeface="微软雅黑" pitchFamily="34" charset="-122"/>
                <a:cs typeface="Arial" panose="020B0604020202020204" pitchFamily="34" charset="0"/>
              </a:rPr>
              <a:t>The scheme can adjust the application layer code rate and TCP congestion window mechanism according to the wireless channel and the resource. Also according to the VIP information and other application layer parameters, it can provide users with wireless bandwidth resources and other security.</a:t>
            </a:r>
            <a:endParaRPr lang="en-US" altLang="zh-CN" sz="1000" u="sng" dirty="0">
              <a:solidFill>
                <a:schemeClr val="bg1"/>
              </a:solidFill>
              <a:latin typeface="微软雅黑" pitchFamily="34" charset="-122"/>
              <a:ea typeface="微软雅黑" pitchFamily="34" charset="-122"/>
              <a:cs typeface="Arial" panose="020B0604020202020204" pitchFamily="34" charset="0"/>
            </a:endParaRPr>
          </a:p>
        </p:txBody>
      </p:sp>
      <p:sp>
        <p:nvSpPr>
          <p:cNvPr id="246" name="TextBox 207">
            <a:extLst/>
          </p:cNvPr>
          <p:cNvSpPr txBox="1"/>
          <p:nvPr/>
        </p:nvSpPr>
        <p:spPr>
          <a:xfrm>
            <a:off x="3375422" y="2532991"/>
            <a:ext cx="5535458" cy="1222200"/>
          </a:xfrm>
          <a:prstGeom prst="rect">
            <a:avLst/>
          </a:prstGeom>
          <a:noFill/>
          <a:ln>
            <a:noFill/>
          </a:ln>
        </p:spPr>
        <p:txBody>
          <a:bodyPr lIns="67381" tIns="33690" rIns="67381" bIns="33690">
            <a:spAutoFit/>
          </a:bodyPr>
          <a:lstStyle/>
          <a:p>
            <a:pPr marL="194218" indent="-194218" algn="just" defTabSz="336488">
              <a:lnSpc>
                <a:spcPts val="1548"/>
              </a:lnSpc>
              <a:buClr>
                <a:srgbClr val="C00000"/>
              </a:buClr>
              <a:buSzPct val="90000"/>
              <a:buFont typeface="Wingdings" panose="05000000000000000000" pitchFamily="2" charset="2"/>
              <a:buChar char="n"/>
              <a:defRPr/>
            </a:pPr>
            <a:r>
              <a:rPr lang="en-US" altLang="zh-CN" sz="10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Aim</a:t>
            </a:r>
            <a:r>
              <a:rPr lang="zh-CN" altLang="en-US" sz="1000" dirty="0">
                <a:latin typeface="微软雅黑" pitchFamily="34" charset="-122"/>
                <a:ea typeface="微软雅黑" pitchFamily="34" charset="-122"/>
                <a:cs typeface="Arial" panose="020B0604020202020204" pitchFamily="34" charset="0"/>
              </a:rPr>
              <a:t>：</a:t>
            </a:r>
            <a:r>
              <a:rPr lang="en-US" altLang="zh-CN" sz="1000" dirty="0">
                <a:solidFill>
                  <a:schemeClr val="bg1"/>
                </a:solidFill>
                <a:latin typeface="微软雅黑" pitchFamily="34" charset="-122"/>
                <a:ea typeface="微软雅黑" pitchFamily="34" charset="-122"/>
                <a:cs typeface="Arial" panose="020B0604020202020204" pitchFamily="34" charset="0"/>
              </a:rPr>
              <a:t>Aiming at security problem of existing network. Solve the problem of large wireless video echo bandwidth and unbearable end to end delay. </a:t>
            </a:r>
          </a:p>
          <a:p>
            <a:pPr marL="194218" indent="-194218" algn="just" defTabSz="336488">
              <a:lnSpc>
                <a:spcPts val="1548"/>
              </a:lnSpc>
              <a:buClr>
                <a:srgbClr val="C00000"/>
              </a:buClr>
              <a:buSzPct val="90000"/>
              <a:buFont typeface="Wingdings" panose="05000000000000000000" pitchFamily="2" charset="2"/>
              <a:buChar char="n"/>
              <a:defRPr/>
            </a:pPr>
            <a:r>
              <a:rPr lang="en-US" altLang="zh-CN" sz="10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Practical effect </a:t>
            </a:r>
            <a:r>
              <a:rPr lang="zh-CN" altLang="en-US" sz="1000" dirty="0">
                <a:solidFill>
                  <a:schemeClr val="bg1"/>
                </a:solidFill>
                <a:latin typeface="微软雅黑" pitchFamily="34" charset="-122"/>
                <a:ea typeface="微软雅黑" pitchFamily="34" charset="-122"/>
                <a:cs typeface="Arial" panose="020B0604020202020204" pitchFamily="34" charset="0"/>
              </a:rPr>
              <a:t>：</a:t>
            </a:r>
            <a:r>
              <a:rPr lang="en-US" altLang="zh-CN" sz="1000" dirty="0">
                <a:solidFill>
                  <a:schemeClr val="bg1"/>
                </a:solidFill>
                <a:latin typeface="微软雅黑" pitchFamily="34" charset="-122"/>
                <a:ea typeface="微软雅黑" pitchFamily="34" charset="-122"/>
                <a:cs typeface="Arial" panose="020B0604020202020204" pitchFamily="34" charset="0"/>
              </a:rPr>
              <a:t>In this scheme</a:t>
            </a:r>
            <a:r>
              <a:rPr lang="zh-CN" altLang="en-US" sz="1000" dirty="0">
                <a:solidFill>
                  <a:schemeClr val="bg1"/>
                </a:solidFill>
                <a:latin typeface="微软雅黑" pitchFamily="34" charset="-122"/>
                <a:ea typeface="微软雅黑" pitchFamily="34" charset="-122"/>
                <a:cs typeface="Arial" panose="020B0604020202020204" pitchFamily="34" charset="0"/>
              </a:rPr>
              <a:t>，</a:t>
            </a:r>
            <a:r>
              <a:rPr lang="en-US" altLang="zh-CN" sz="1000" dirty="0">
                <a:solidFill>
                  <a:schemeClr val="bg1"/>
                </a:solidFill>
                <a:latin typeface="微软雅黑" pitchFamily="34" charset="-122"/>
                <a:ea typeface="微软雅黑" pitchFamily="34" charset="-122"/>
                <a:cs typeface="Arial" panose="020B0604020202020204" pitchFamily="34" charset="0"/>
              </a:rPr>
              <a:t>The video of 4G camera is processed locally by Edge-Cloud. Reducing the use of the bandwidth resources of the core network and shortening the time delay. </a:t>
            </a:r>
            <a:r>
              <a:rPr lang="en-US" altLang="zh-CN" sz="1000" u="sng" dirty="0">
                <a:solidFill>
                  <a:srgbClr val="C00000"/>
                </a:solidFill>
                <a:latin typeface="微软雅黑" pitchFamily="34" charset="-122"/>
                <a:ea typeface="微软雅黑" pitchFamily="34" charset="-122"/>
                <a:cs typeface="Arial" panose="020B0604020202020204" pitchFamily="34" charset="0"/>
              </a:rPr>
              <a:t>Edge-Cloud execute the AI</a:t>
            </a:r>
            <a:r>
              <a:rPr lang="zh-CN" altLang="en-US" sz="1000" u="sng" dirty="0">
                <a:solidFill>
                  <a:srgbClr val="C00000"/>
                </a:solidFill>
                <a:latin typeface="微软雅黑" pitchFamily="34" charset="-122"/>
                <a:ea typeface="微软雅黑" pitchFamily="34" charset="-122"/>
                <a:cs typeface="Arial" panose="020B0604020202020204" pitchFamily="34" charset="0"/>
              </a:rPr>
              <a:t> </a:t>
            </a:r>
            <a:r>
              <a:rPr lang="en-US" altLang="zh-CN" sz="1000" u="sng" dirty="0">
                <a:solidFill>
                  <a:srgbClr val="C00000"/>
                </a:solidFill>
                <a:latin typeface="微软雅黑" pitchFamily="34" charset="-122"/>
                <a:ea typeface="微软雅黑" pitchFamily="34" charset="-122"/>
                <a:cs typeface="Arial" panose="020B0604020202020204" pitchFamily="34" charset="0"/>
              </a:rPr>
              <a:t>Inference</a:t>
            </a:r>
            <a:r>
              <a:rPr lang="zh-CN" altLang="en-US" sz="1000" u="sng" dirty="0">
                <a:solidFill>
                  <a:srgbClr val="C00000"/>
                </a:solidFill>
                <a:latin typeface="微软雅黑" pitchFamily="34" charset="-122"/>
                <a:ea typeface="微软雅黑" pitchFamily="34" charset="-122"/>
                <a:cs typeface="Arial" panose="020B0604020202020204" pitchFamily="34" charset="0"/>
              </a:rPr>
              <a:t>，</a:t>
            </a:r>
            <a:r>
              <a:rPr lang="en-US" altLang="zh-CN" sz="1000" u="sng" dirty="0">
                <a:solidFill>
                  <a:srgbClr val="C00000"/>
                </a:solidFill>
                <a:latin typeface="微软雅黑" pitchFamily="34" charset="-122"/>
                <a:ea typeface="微软雅黑" pitchFamily="34" charset="-122"/>
                <a:cs typeface="Arial" panose="020B0604020202020204" pitchFamily="34" charset="0"/>
              </a:rPr>
              <a:t>local decision</a:t>
            </a:r>
            <a:r>
              <a:rPr lang="zh-CN" altLang="en-US" sz="1000" u="sng" dirty="0">
                <a:solidFill>
                  <a:srgbClr val="C00000"/>
                </a:solidFill>
                <a:latin typeface="微软雅黑" pitchFamily="34" charset="-122"/>
                <a:ea typeface="微软雅黑" pitchFamily="34" charset="-122"/>
                <a:cs typeface="Arial" panose="020B0604020202020204" pitchFamily="34" charset="0"/>
              </a:rPr>
              <a:t>，</a:t>
            </a:r>
            <a:r>
              <a:rPr lang="en-US" altLang="zh-CN" sz="1000" u="sng" dirty="0">
                <a:solidFill>
                  <a:srgbClr val="C00000"/>
                </a:solidFill>
                <a:latin typeface="微软雅黑" pitchFamily="34" charset="-122"/>
                <a:ea typeface="微软雅黑" pitchFamily="34" charset="-122"/>
                <a:cs typeface="Arial" panose="020B0604020202020204" pitchFamily="34" charset="0"/>
              </a:rPr>
              <a:t>real-time response</a:t>
            </a:r>
            <a:endParaRPr lang="en-US" altLang="zh-CN" sz="1000" dirty="0">
              <a:latin typeface="微软雅黑" pitchFamily="34" charset="-122"/>
              <a:ea typeface="微软雅黑" pitchFamily="34" charset="-122"/>
              <a:cs typeface="Arial" panose="020B0604020202020204" pitchFamily="34" charset="0"/>
            </a:endParaRPr>
          </a:p>
        </p:txBody>
      </p:sp>
      <p:sp>
        <p:nvSpPr>
          <p:cNvPr id="247" name="TextBox 207"/>
          <p:cNvSpPr txBox="1">
            <a:spLocks noChangeArrowheads="1"/>
          </p:cNvSpPr>
          <p:nvPr/>
        </p:nvSpPr>
        <p:spPr bwMode="auto">
          <a:xfrm>
            <a:off x="83214" y="4229430"/>
            <a:ext cx="4886157" cy="837479"/>
          </a:xfrm>
          <a:prstGeom prst="rect">
            <a:avLst/>
          </a:prstGeom>
          <a:noFill/>
          <a:ln w="9525">
            <a:noFill/>
            <a:miter lim="800000"/>
            <a:headEnd/>
            <a:tailEnd/>
          </a:ln>
        </p:spPr>
        <p:txBody>
          <a:bodyPr lIns="67381" tIns="33690" rIns="67381" bIns="33690">
            <a:spAutoFit/>
          </a:bodyPr>
          <a:lstStyle/>
          <a:p>
            <a:pPr marL="194218" indent="-194218" algn="just" defTabSz="335787">
              <a:lnSpc>
                <a:spcPts val="1548"/>
              </a:lnSpc>
              <a:buClr>
                <a:srgbClr val="C00000"/>
              </a:buClr>
              <a:buSzPct val="90000"/>
              <a:buFont typeface="Wingdings" pitchFamily="2" charset="2"/>
              <a:buChar char="n"/>
            </a:pPr>
            <a:r>
              <a:rPr lang="en-US" altLang="zh-CN" sz="1000" b="1" dirty="0">
                <a:solidFill>
                  <a:srgbClr val="C00000"/>
                </a:solidFill>
                <a:latin typeface="微软雅黑" pitchFamily="34" charset="-122"/>
                <a:ea typeface="微软雅黑" pitchFamily="34" charset="-122"/>
                <a:cs typeface="Arial" pitchFamily="34" charset="0"/>
              </a:rPr>
              <a:t>Participate in standardization of Edge-Cloud: </a:t>
            </a:r>
            <a:r>
              <a:rPr lang="en-US" altLang="zh-CN" sz="1000" dirty="0">
                <a:solidFill>
                  <a:schemeClr val="bg1"/>
                </a:solidFill>
                <a:latin typeface="微软雅黑" pitchFamily="34" charset="-122"/>
                <a:ea typeface="微软雅黑" pitchFamily="34" charset="-122"/>
                <a:cs typeface="Arial" pitchFamily="34" charset="0"/>
              </a:rPr>
              <a:t>ETSI, 3GPP SA2, CCSA….</a:t>
            </a:r>
          </a:p>
          <a:p>
            <a:pPr marL="194218" indent="-194218" algn="just" defTabSz="335787">
              <a:lnSpc>
                <a:spcPts val="1548"/>
              </a:lnSpc>
              <a:buClr>
                <a:srgbClr val="C00000"/>
              </a:buClr>
              <a:buSzPct val="90000"/>
              <a:buFont typeface="Wingdings" pitchFamily="2" charset="2"/>
              <a:buChar char="n"/>
            </a:pPr>
            <a:r>
              <a:rPr lang="en-US" altLang="zh-CN" sz="1000" dirty="0">
                <a:solidFill>
                  <a:schemeClr val="bg1"/>
                </a:solidFill>
                <a:latin typeface="微软雅黑" pitchFamily="34" charset="-122"/>
                <a:ea typeface="微软雅黑" pitchFamily="34" charset="-122"/>
                <a:cs typeface="Arial" pitchFamily="34" charset="0"/>
              </a:rPr>
              <a:t>Build China Unicom MEC unified business platform</a:t>
            </a:r>
          </a:p>
          <a:p>
            <a:pPr marL="194218" indent="-194218" algn="just" defTabSz="335787">
              <a:lnSpc>
                <a:spcPts val="1548"/>
              </a:lnSpc>
              <a:buClr>
                <a:srgbClr val="C00000"/>
              </a:buClr>
              <a:buSzPct val="90000"/>
              <a:buFont typeface="Wingdings" pitchFamily="2" charset="2"/>
              <a:buChar char="n"/>
            </a:pPr>
            <a:r>
              <a:rPr lang="en-US" altLang="zh-CN" sz="1000" dirty="0">
                <a:solidFill>
                  <a:schemeClr val="bg1"/>
                </a:solidFill>
                <a:latin typeface="微软雅黑" pitchFamily="34" charset="-122"/>
                <a:ea typeface="微软雅黑" pitchFamily="34" charset="-122"/>
                <a:cs typeface="Arial" pitchFamily="34" charset="0"/>
              </a:rPr>
              <a:t>Propose the Edge-APP end-to-end business orchestration management of Edge-Cloud</a:t>
            </a:r>
          </a:p>
        </p:txBody>
      </p:sp>
      <p:sp>
        <p:nvSpPr>
          <p:cNvPr id="248" name="圆角矩形 247"/>
          <p:cNvSpPr/>
          <p:nvPr/>
        </p:nvSpPr>
        <p:spPr>
          <a:xfrm>
            <a:off x="8568650" y="2123465"/>
            <a:ext cx="342230" cy="340688"/>
          </a:xfrm>
          <a:prstGeom prst="roundRect">
            <a:avLst/>
          </a:prstGeom>
          <a:solidFill>
            <a:srgbClr val="0E647C"/>
          </a:solidFill>
          <a:ln w="12700" cap="flat" cmpd="sng" algn="ctr">
            <a:noFill/>
            <a:prstDash val="solid"/>
            <a:miter lim="800000"/>
          </a:ln>
          <a:effectLst/>
        </p:spPr>
        <p:txBody>
          <a:bodyPr lIns="67391" tIns="33696" rIns="67391" bIns="33696" anchor="ctr"/>
          <a:lstStyle/>
          <a:p>
            <a:pPr algn="ctr" eaLnBrk="1" fontAlgn="auto" hangingPunct="1">
              <a:spcBef>
                <a:spcPts val="0"/>
              </a:spcBef>
              <a:spcAft>
                <a:spcPts val="0"/>
              </a:spcAft>
              <a:defRPr/>
            </a:pPr>
            <a:endParaRPr lang="zh-CN" altLang="en-US" kern="0" dirty="0">
              <a:solidFill>
                <a:prstClr val="white"/>
              </a:solidFill>
              <a:latin typeface="Calibri"/>
              <a:ea typeface="微软雅黑"/>
            </a:endParaRPr>
          </a:p>
        </p:txBody>
      </p:sp>
      <p:sp>
        <p:nvSpPr>
          <p:cNvPr id="249" name="文本框 102"/>
          <p:cNvSpPr txBox="1">
            <a:spLocks noChangeArrowheads="1"/>
          </p:cNvSpPr>
          <p:nvPr/>
        </p:nvSpPr>
        <p:spPr bwMode="auto">
          <a:xfrm>
            <a:off x="8534661" y="2090797"/>
            <a:ext cx="408609" cy="391216"/>
          </a:xfrm>
          <a:prstGeom prst="rect">
            <a:avLst/>
          </a:prstGeom>
          <a:noFill/>
          <a:ln w="9525">
            <a:noFill/>
            <a:miter lim="800000"/>
            <a:headEnd/>
            <a:tailEnd/>
          </a:ln>
        </p:spPr>
        <p:txBody>
          <a:bodyPr wrap="none" lIns="67391" tIns="33696" rIns="67391" bIns="33696">
            <a:spAutoFit/>
          </a:bodyPr>
          <a:lstStyle/>
          <a:p>
            <a:pPr algn="ctr"/>
            <a:r>
              <a:rPr lang="en-US" altLang="zh-CN" sz="2100" b="1" dirty="0">
                <a:solidFill>
                  <a:srgbClr val="FFFFFF"/>
                </a:solidFill>
                <a:cs typeface="Arial" pitchFamily="34" charset="0"/>
              </a:rPr>
              <a:t>04</a:t>
            </a:r>
            <a:endParaRPr lang="zh-CN" altLang="en-US" sz="2100" b="1" dirty="0">
              <a:solidFill>
                <a:srgbClr val="FFFFFF"/>
              </a:solidFill>
              <a:cs typeface="Arial" pitchFamily="34" charset="0"/>
            </a:endParaRPr>
          </a:p>
        </p:txBody>
      </p:sp>
      <p:pic>
        <p:nvPicPr>
          <p:cNvPr id="253" name="图片 9"/>
          <p:cNvPicPr>
            <a:picLocks noChangeAspect="1"/>
          </p:cNvPicPr>
          <p:nvPr/>
        </p:nvPicPr>
        <p:blipFill>
          <a:blip r:embed="rId7" cstate="print"/>
          <a:srcRect/>
          <a:stretch>
            <a:fillRect/>
          </a:stretch>
        </p:blipFill>
        <p:spPr bwMode="auto">
          <a:xfrm>
            <a:off x="5080713" y="3788402"/>
            <a:ext cx="3927444" cy="1232077"/>
          </a:xfrm>
          <a:prstGeom prst="rect">
            <a:avLst/>
          </a:prstGeom>
          <a:noFill/>
          <a:ln w="9525">
            <a:noFill/>
            <a:miter lim="800000"/>
            <a:headEnd/>
            <a:tailEnd/>
          </a:ln>
        </p:spPr>
      </p:pic>
      <p:sp>
        <p:nvSpPr>
          <p:cNvPr id="254" name="TextBox 72"/>
          <p:cNvSpPr txBox="1"/>
          <p:nvPr/>
        </p:nvSpPr>
        <p:spPr>
          <a:xfrm>
            <a:off x="684244" y="159198"/>
            <a:ext cx="5533759" cy="461665"/>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en-US" altLang="zh-CN" sz="2400" b="1" dirty="0">
                <a:solidFill>
                  <a:srgbClr val="00A4E3"/>
                </a:solidFill>
              </a:rPr>
              <a:t>Achievements in </a:t>
            </a:r>
            <a:r>
              <a:rPr lang="en-US" altLang="zh-CN" sz="2400" b="1" dirty="0">
                <a:solidFill>
                  <a:srgbClr val="00AEEF"/>
                </a:solidFill>
                <a:cs typeface="Arial Unicode MS" panose="020B0604020202020204" pitchFamily="34" charset="-122"/>
              </a:rPr>
              <a:t>Edge-Cloud</a:t>
            </a:r>
            <a:r>
              <a:rPr lang="zh-CN" altLang="en-US" sz="2400" b="1" dirty="0">
                <a:solidFill>
                  <a:srgbClr val="00AEEF"/>
                </a:solidFill>
                <a:cs typeface="Arial Unicode MS" panose="020B0604020202020204" pitchFamily="34" charset="-122"/>
              </a:rPr>
              <a:t>（</a:t>
            </a:r>
            <a:r>
              <a:rPr lang="en-US" altLang="zh-CN" sz="2400" b="1" dirty="0">
                <a:solidFill>
                  <a:srgbClr val="00AEEF"/>
                </a:solidFill>
                <a:cs typeface="Arial Unicode MS" panose="020B0604020202020204" pitchFamily="34" charset="-122"/>
              </a:rPr>
              <a:t>2</a:t>
            </a:r>
            <a:r>
              <a:rPr lang="zh-CN" altLang="en-US" sz="2400" b="1" dirty="0">
                <a:solidFill>
                  <a:srgbClr val="00AEEF"/>
                </a:solidFill>
                <a:cs typeface="Arial Unicode MS" panose="020B0604020202020204" pitchFamily="34" charset="-122"/>
              </a:rPr>
              <a:t>）</a:t>
            </a:r>
            <a:r>
              <a:rPr lang="en-US" altLang="zh-CN" sz="2400" b="1" dirty="0">
                <a:solidFill>
                  <a:srgbClr val="00A4E3"/>
                </a:solidFill>
              </a:rPr>
              <a:t> </a:t>
            </a:r>
          </a:p>
        </p:txBody>
      </p:sp>
    </p:spTree>
    <p:extLst>
      <p:ext uri="{BB962C8B-B14F-4D97-AF65-F5344CB8AC3E}">
        <p14:creationId xmlns:p14="http://schemas.microsoft.com/office/powerpoint/2010/main" val="2685237564"/>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91216" y="190238"/>
            <a:ext cx="427909" cy="401818"/>
          </a:xfrm>
          <a:prstGeom prst="rect">
            <a:avLst/>
          </a:prstGeom>
        </p:spPr>
      </p:pic>
      <p:pic>
        <p:nvPicPr>
          <p:cNvPr id="257" name="Picture 3" descr="E:\华为项目\2015\07月\D-201507120-孔令怡\素材\联通标志 （新&amp;旧）-01.png">
            <a:extLst>
              <a:ext uri="{FF2B5EF4-FFF2-40B4-BE49-F238E27FC236}">
                <a16:creationId xmlns:a16="http://schemas.microsoft.com/office/drawing/2014/main" id="{0DC091C8-2C72-4173-A2BA-C2618C65C9B6}"/>
              </a:ext>
            </a:extLst>
          </p:cNvPr>
          <p:cNvPicPr>
            <a:picLocks noChangeAspect="1" noChangeArrowheads="1"/>
          </p:cNvPicPr>
          <p:nvPr/>
        </p:nvPicPr>
        <p:blipFill>
          <a:blip r:embed="rId4" cstate="print"/>
          <a:srcRect/>
          <a:stretch>
            <a:fillRect/>
          </a:stretch>
        </p:blipFill>
        <p:spPr bwMode="auto">
          <a:xfrm>
            <a:off x="8172868" y="64997"/>
            <a:ext cx="769846" cy="526426"/>
          </a:xfrm>
          <a:prstGeom prst="rect">
            <a:avLst/>
          </a:prstGeom>
          <a:noFill/>
        </p:spPr>
      </p:pic>
      <p:sp>
        <p:nvSpPr>
          <p:cNvPr id="5" name="Rectangle 7">
            <a:extLst/>
          </p:cNvPr>
          <p:cNvSpPr/>
          <p:nvPr/>
        </p:nvSpPr>
        <p:spPr>
          <a:xfrm>
            <a:off x="18752" y="854053"/>
            <a:ext cx="3690696" cy="2354480"/>
          </a:xfrm>
          <a:prstGeom prst="rect">
            <a:avLst/>
          </a:prstGeom>
          <a:noFill/>
          <a:ln w="3175" cap="flat" cmpd="sng" algn="ctr">
            <a:solidFill>
              <a:srgbClr val="5EC6D3">
                <a:lumMod val="50000"/>
              </a:srgbClr>
            </a:solidFill>
            <a:prstDash val="solid"/>
            <a:miter lim="800000"/>
          </a:ln>
          <a:effectLst/>
        </p:spPr>
        <p:txBody>
          <a:bodyPr lIns="67391" tIns="33696" rIns="67391" bIns="33696" anchor="ctr"/>
          <a:lstStyle/>
          <a:p>
            <a:pPr algn="ctr" eaLnBrk="1" fontAlgn="auto" hangingPunct="1">
              <a:spcBef>
                <a:spcPts val="0"/>
              </a:spcBef>
              <a:spcAft>
                <a:spcPts val="0"/>
              </a:spcAft>
              <a:defRPr/>
            </a:pPr>
            <a:endParaRPr lang="ko-KR" altLang="en-US" sz="1000" kern="0" dirty="0">
              <a:solidFill>
                <a:prstClr val="white"/>
              </a:solidFill>
              <a:latin typeface="Verdana" panose="020B0604030504040204"/>
              <a:ea typeface="굴림" panose="020B0600000101010101" pitchFamily="34" charset="-127"/>
            </a:endParaRPr>
          </a:p>
        </p:txBody>
      </p:sp>
      <p:sp>
        <p:nvSpPr>
          <p:cNvPr id="6" name="矩形 5"/>
          <p:cNvSpPr/>
          <p:nvPr/>
        </p:nvSpPr>
        <p:spPr>
          <a:xfrm>
            <a:off x="398488" y="666209"/>
            <a:ext cx="3036708" cy="332520"/>
          </a:xfrm>
          <a:prstGeom prst="rect">
            <a:avLst/>
          </a:prstGeom>
          <a:solidFill>
            <a:srgbClr val="936CAF"/>
          </a:solidFill>
          <a:ln w="12700" cap="flat" cmpd="sng" algn="ctr">
            <a:noFill/>
            <a:prstDash val="solid"/>
            <a:miter lim="800000"/>
          </a:ln>
          <a:effectLst/>
        </p:spPr>
        <p:txBody>
          <a:bodyPr lIns="0" tIns="0" rIns="0" bIns="0" anchor="ctr"/>
          <a:lstStyle/>
          <a:p>
            <a:pPr algn="ctr" eaLnBrk="1" fontAlgn="auto" hangingPunct="1">
              <a:spcBef>
                <a:spcPts val="0"/>
              </a:spcBef>
              <a:spcAft>
                <a:spcPts val="0"/>
              </a:spcAft>
              <a:defRPr/>
            </a:pPr>
            <a:endParaRPr lang="zh-CN" altLang="en-US" kern="0" dirty="0">
              <a:solidFill>
                <a:prstClr val="white"/>
              </a:solidFill>
              <a:latin typeface="Impact" panose="020B0806030902050204" pitchFamily="34" charset="0"/>
              <a:ea typeface="微软雅黑"/>
            </a:endParaRPr>
          </a:p>
        </p:txBody>
      </p:sp>
      <p:sp>
        <p:nvSpPr>
          <p:cNvPr id="7" name="Rectangle 30"/>
          <p:cNvSpPr>
            <a:spLocks noChangeArrowheads="1"/>
          </p:cNvSpPr>
          <p:nvPr/>
        </p:nvSpPr>
        <p:spPr bwMode="auto">
          <a:xfrm>
            <a:off x="918865" y="693043"/>
            <a:ext cx="2576318" cy="298883"/>
          </a:xfrm>
          <a:prstGeom prst="rect">
            <a:avLst/>
          </a:prstGeom>
          <a:noFill/>
          <a:ln w="9525">
            <a:noFill/>
            <a:miter lim="800000"/>
            <a:headEnd/>
            <a:tailEnd/>
          </a:ln>
        </p:spPr>
        <p:txBody>
          <a:bodyPr wrap="none" lIns="67391" tIns="33696" rIns="67391" bIns="33696">
            <a:spAutoFit/>
          </a:bodyPr>
          <a:lstStyle/>
          <a:p>
            <a:pPr algn="ctr"/>
            <a:r>
              <a:rPr lang="en-US" altLang="zh-CN" sz="1500" b="1" dirty="0">
                <a:solidFill>
                  <a:srgbClr val="FFFFFF"/>
                </a:solidFill>
                <a:latin typeface="微软雅黑" pitchFamily="34" charset="-122"/>
                <a:ea typeface="微软雅黑" pitchFamily="34" charset="-122"/>
                <a:cs typeface="Open Sans"/>
              </a:rPr>
              <a:t>Edge-Cloud Construction</a:t>
            </a:r>
          </a:p>
        </p:txBody>
      </p:sp>
      <p:sp>
        <p:nvSpPr>
          <p:cNvPr id="8" name="文本框 112"/>
          <p:cNvSpPr txBox="1">
            <a:spLocks noChangeArrowheads="1"/>
          </p:cNvSpPr>
          <p:nvPr/>
        </p:nvSpPr>
        <p:spPr bwMode="auto">
          <a:xfrm>
            <a:off x="532098" y="623039"/>
            <a:ext cx="447081" cy="437382"/>
          </a:xfrm>
          <a:prstGeom prst="rect">
            <a:avLst/>
          </a:prstGeom>
          <a:noFill/>
          <a:ln w="9525">
            <a:noFill/>
            <a:miter lim="800000"/>
            <a:headEnd/>
            <a:tailEnd/>
          </a:ln>
        </p:spPr>
        <p:txBody>
          <a:bodyPr wrap="none" lIns="67391" tIns="33696" rIns="67391" bIns="33696">
            <a:spAutoFit/>
          </a:bodyPr>
          <a:lstStyle/>
          <a:p>
            <a:pPr algn="ctr"/>
            <a:r>
              <a:rPr lang="en-US" altLang="zh-CN" sz="2400" b="1" dirty="0">
                <a:solidFill>
                  <a:srgbClr val="FFFFFF"/>
                </a:solidFill>
                <a:cs typeface="Arial" pitchFamily="34" charset="0"/>
              </a:rPr>
              <a:t>01</a:t>
            </a:r>
            <a:endParaRPr lang="zh-CN" altLang="en-US" sz="2400" b="1" dirty="0">
              <a:solidFill>
                <a:srgbClr val="FFFFFF"/>
              </a:solidFill>
              <a:cs typeface="Arial" pitchFamily="34" charset="0"/>
            </a:endParaRPr>
          </a:p>
        </p:txBody>
      </p:sp>
      <p:sp>
        <p:nvSpPr>
          <p:cNvPr id="9" name="TextBox 207"/>
          <p:cNvSpPr txBox="1">
            <a:spLocks noChangeArrowheads="1"/>
          </p:cNvSpPr>
          <p:nvPr/>
        </p:nvSpPr>
        <p:spPr bwMode="auto">
          <a:xfrm>
            <a:off x="18752" y="1006896"/>
            <a:ext cx="3690696" cy="2184002"/>
          </a:xfrm>
          <a:prstGeom prst="rect">
            <a:avLst/>
          </a:prstGeom>
          <a:noFill/>
          <a:ln w="9525">
            <a:noFill/>
            <a:miter lim="800000"/>
            <a:headEnd/>
            <a:tailEnd/>
          </a:ln>
        </p:spPr>
        <p:txBody>
          <a:bodyPr lIns="67381" tIns="33690" rIns="67381" bIns="33690">
            <a:spAutoFit/>
          </a:bodyPr>
          <a:lstStyle/>
          <a:p>
            <a:pPr marL="194218" indent="-194218" algn="just" defTabSz="335787">
              <a:lnSpc>
                <a:spcPts val="1548"/>
              </a:lnSpc>
              <a:buClr>
                <a:srgbClr val="C00000"/>
              </a:buClr>
              <a:buSzPct val="90000"/>
              <a:buFont typeface="Wingdings" pitchFamily="2" charset="2"/>
              <a:buChar char="n"/>
            </a:pPr>
            <a:r>
              <a:rPr lang="en-US" altLang="zh-CN" sz="1000" u="sng" dirty="0">
                <a:solidFill>
                  <a:srgbClr val="C00000"/>
                </a:solidFill>
                <a:latin typeface="微软雅黑" pitchFamily="34" charset="-122"/>
                <a:ea typeface="微软雅黑" pitchFamily="34" charset="-122"/>
                <a:cs typeface="Arial" pitchFamily="34" charset="0"/>
              </a:rPr>
              <a:t>The network template of Edge-Cloud expanded to 15 provinces</a:t>
            </a:r>
            <a:r>
              <a:rPr lang="zh-CN" altLang="en-US" sz="1000" dirty="0">
                <a:solidFill>
                  <a:schemeClr val="bg1"/>
                </a:solidFill>
                <a:latin typeface="微软雅黑" pitchFamily="34" charset="-122"/>
                <a:ea typeface="微软雅黑" pitchFamily="34" charset="-122"/>
                <a:cs typeface="Arial" pitchFamily="34" charset="0"/>
              </a:rPr>
              <a:t>：</a:t>
            </a:r>
            <a:r>
              <a:rPr lang="en-US" altLang="zh-CN" sz="1000" dirty="0">
                <a:solidFill>
                  <a:schemeClr val="bg1"/>
                </a:solidFill>
                <a:latin typeface="微软雅黑" pitchFamily="34" charset="-122"/>
                <a:ea typeface="微软雅黑" pitchFamily="34" charset="-122"/>
                <a:cs typeface="Arial" pitchFamily="34" charset="0"/>
              </a:rPr>
              <a:t>Including Beijing, Fujian, Shandong , Shanghai, Chengdu, Chongqing, Hubei …</a:t>
            </a:r>
          </a:p>
          <a:p>
            <a:pPr marL="194218" indent="-194218" algn="just" defTabSz="335787">
              <a:lnSpc>
                <a:spcPts val="1548"/>
              </a:lnSpc>
              <a:buClr>
                <a:srgbClr val="C00000"/>
              </a:buClr>
              <a:buSzPct val="90000"/>
              <a:buFont typeface="Wingdings" pitchFamily="2" charset="2"/>
              <a:buChar char="n"/>
            </a:pPr>
            <a:r>
              <a:rPr lang="en-US" altLang="zh-CN" sz="1000" u="sng" dirty="0">
                <a:solidFill>
                  <a:srgbClr val="C00000"/>
                </a:solidFill>
                <a:latin typeface="微软雅黑" pitchFamily="34" charset="-122"/>
                <a:ea typeface="微软雅黑" pitchFamily="34" charset="-122"/>
                <a:cs typeface="Arial" pitchFamily="34" charset="0"/>
              </a:rPr>
              <a:t>Edge cloud investment over 100 million in 2018</a:t>
            </a:r>
            <a:r>
              <a:rPr lang="zh-CN" altLang="en-US" sz="1000" u="sng" dirty="0">
                <a:solidFill>
                  <a:srgbClr val="C00000"/>
                </a:solidFill>
                <a:latin typeface="微软雅黑" pitchFamily="34" charset="-122"/>
                <a:ea typeface="微软雅黑" pitchFamily="34" charset="-122"/>
                <a:cs typeface="Arial" pitchFamily="34" charset="0"/>
              </a:rPr>
              <a:t>：</a:t>
            </a:r>
            <a:r>
              <a:rPr lang="en-US" altLang="zh-CN" sz="1000" dirty="0">
                <a:latin typeface="微软雅黑" pitchFamily="34" charset="-122"/>
                <a:ea typeface="微软雅黑" pitchFamily="34" charset="-122"/>
                <a:cs typeface="Arial" pitchFamily="34" charset="0"/>
              </a:rPr>
              <a:t> </a:t>
            </a:r>
            <a:r>
              <a:rPr lang="en-US" altLang="zh-CN" sz="1000" dirty="0">
                <a:solidFill>
                  <a:schemeClr val="bg1"/>
                </a:solidFill>
                <a:latin typeface="微软雅黑" pitchFamily="34" charset="-122"/>
                <a:ea typeface="微软雅黑" pitchFamily="34" charset="-122"/>
                <a:cs typeface="Arial" pitchFamily="34" charset="0"/>
              </a:rPr>
              <a:t>Previous research results have been included 2018 platform &amp; pilot program, with total investment of ¥89200,000.</a:t>
            </a:r>
          </a:p>
          <a:p>
            <a:pPr marL="194218" indent="-194218" algn="just" defTabSz="335787">
              <a:lnSpc>
                <a:spcPts val="1548"/>
              </a:lnSpc>
              <a:buClr>
                <a:srgbClr val="C00000"/>
              </a:buClr>
              <a:buSzPct val="90000"/>
              <a:buFont typeface="Wingdings" pitchFamily="2" charset="2"/>
              <a:buChar char="n"/>
            </a:pPr>
            <a:r>
              <a:rPr lang="en-US" altLang="zh-CN" sz="1000" u="sng" dirty="0">
                <a:solidFill>
                  <a:srgbClr val="C00000"/>
                </a:solidFill>
                <a:latin typeface="微软雅黑" pitchFamily="34" charset="-122"/>
                <a:ea typeface="微软雅黑" pitchFamily="34" charset="-122"/>
                <a:cs typeface="Arial" pitchFamily="34" charset="0"/>
              </a:rPr>
              <a:t>To 2020</a:t>
            </a:r>
            <a:r>
              <a:rPr lang="zh-CN" altLang="en-US" sz="1000" u="sng" dirty="0">
                <a:solidFill>
                  <a:srgbClr val="C00000"/>
                </a:solidFill>
                <a:latin typeface="微软雅黑" pitchFamily="34" charset="-122"/>
                <a:ea typeface="微软雅黑" pitchFamily="34" charset="-122"/>
                <a:cs typeface="Arial" pitchFamily="34" charset="0"/>
              </a:rPr>
              <a:t>：</a:t>
            </a:r>
            <a:r>
              <a:rPr lang="en-US" altLang="zh-CN" sz="1000" b="1" dirty="0">
                <a:solidFill>
                  <a:schemeClr val="bg1"/>
                </a:solidFill>
                <a:latin typeface="微软雅黑" pitchFamily="34" charset="-122"/>
                <a:ea typeface="微软雅黑" pitchFamily="34" charset="-122"/>
                <a:cs typeface="Arial" pitchFamily="34" charset="0"/>
              </a:rPr>
              <a:t>Construct 10000 Edge-Computing nodes, provide service to 1000 enterprises, bear 30T traffic</a:t>
            </a:r>
            <a:r>
              <a:rPr lang="en-US" altLang="zh-CN" sz="1000" dirty="0">
                <a:solidFill>
                  <a:schemeClr val="bg1"/>
                </a:solidFill>
                <a:latin typeface="微软雅黑" pitchFamily="34" charset="-122"/>
                <a:ea typeface="微软雅黑" pitchFamily="34" charset="-122"/>
                <a:cs typeface="Arial" pitchFamily="34" charset="0"/>
              </a:rPr>
              <a:t>. (2018 NDRC "Internet + edge computing platform" project)</a:t>
            </a:r>
          </a:p>
        </p:txBody>
      </p:sp>
      <p:grpSp>
        <p:nvGrpSpPr>
          <p:cNvPr id="10" name="Group 3"/>
          <p:cNvGrpSpPr>
            <a:grpSpLocks/>
          </p:cNvGrpSpPr>
          <p:nvPr/>
        </p:nvGrpSpPr>
        <p:grpSpPr bwMode="auto">
          <a:xfrm>
            <a:off x="4216934" y="1016231"/>
            <a:ext cx="513345" cy="3539886"/>
            <a:chOff x="4160049" y="1274619"/>
            <a:chExt cx="695459" cy="4816157"/>
          </a:xfrm>
        </p:grpSpPr>
        <p:sp>
          <p:nvSpPr>
            <p:cNvPr id="11" name="Rectangle 4"/>
            <p:cNvSpPr/>
            <p:nvPr/>
          </p:nvSpPr>
          <p:spPr>
            <a:xfrm>
              <a:off x="4160049" y="1274619"/>
              <a:ext cx="695459" cy="4060557"/>
            </a:xfrm>
            <a:prstGeom prst="rect">
              <a:avLst/>
            </a:prstGeom>
            <a:solidFill>
              <a:srgbClr val="3C4E56"/>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GB" kern="0" dirty="0">
                <a:solidFill>
                  <a:prstClr val="white"/>
                </a:solidFill>
                <a:latin typeface="Calibri"/>
                <a:ea typeface="微软雅黑"/>
              </a:endParaRPr>
            </a:p>
          </p:txBody>
        </p:sp>
        <p:sp>
          <p:nvSpPr>
            <p:cNvPr id="12" name="Isosceles Triangle 5"/>
            <p:cNvSpPr/>
            <p:nvPr/>
          </p:nvSpPr>
          <p:spPr>
            <a:xfrm flipV="1">
              <a:off x="4160049" y="5335176"/>
              <a:ext cx="695459" cy="755600"/>
            </a:xfrm>
            <a:prstGeom prst="triangle">
              <a:avLst/>
            </a:prstGeom>
            <a:solidFill>
              <a:srgbClr val="AA7B51"/>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GB" kern="0" dirty="0">
                <a:solidFill>
                  <a:prstClr val="white"/>
                </a:solidFill>
                <a:latin typeface="Calibri"/>
                <a:ea typeface="微软雅黑"/>
              </a:endParaRPr>
            </a:p>
          </p:txBody>
        </p:sp>
        <p:sp>
          <p:nvSpPr>
            <p:cNvPr id="13" name="Isosceles Triangle 6"/>
            <p:cNvSpPr/>
            <p:nvPr/>
          </p:nvSpPr>
          <p:spPr>
            <a:xfrm flipV="1">
              <a:off x="4399808" y="5852667"/>
              <a:ext cx="220705" cy="238109"/>
            </a:xfrm>
            <a:prstGeom prst="triangle">
              <a:avLst/>
            </a:prstGeom>
            <a:solidFill>
              <a:srgbClr val="595959"/>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GB" kern="0" dirty="0">
                <a:solidFill>
                  <a:prstClr val="white"/>
                </a:solidFill>
                <a:latin typeface="Calibri"/>
                <a:ea typeface="微软雅黑"/>
              </a:endParaRPr>
            </a:p>
          </p:txBody>
        </p:sp>
      </p:grpSp>
      <p:grpSp>
        <p:nvGrpSpPr>
          <p:cNvPr id="14" name="Group 7"/>
          <p:cNvGrpSpPr>
            <a:grpSpLocks/>
          </p:cNvGrpSpPr>
          <p:nvPr/>
        </p:nvGrpSpPr>
        <p:grpSpPr bwMode="auto">
          <a:xfrm>
            <a:off x="3701244" y="2801341"/>
            <a:ext cx="1029035" cy="984728"/>
            <a:chOff x="5013756" y="3958570"/>
            <a:chExt cx="1393459" cy="1338773"/>
          </a:xfrm>
        </p:grpSpPr>
        <p:sp>
          <p:nvSpPr>
            <p:cNvPr id="15" name="Diamond 8"/>
            <p:cNvSpPr/>
            <p:nvPr/>
          </p:nvSpPr>
          <p:spPr>
            <a:xfrm>
              <a:off x="5013756" y="3958570"/>
              <a:ext cx="1393459" cy="1338773"/>
            </a:xfrm>
            <a:prstGeom prst="diamond">
              <a:avLst/>
            </a:prstGeom>
            <a:solidFill>
              <a:srgbClr val="F8841D"/>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GB" kern="0" dirty="0">
                <a:solidFill>
                  <a:prstClr val="white"/>
                </a:solidFill>
                <a:latin typeface="Calibri"/>
                <a:ea typeface="微软雅黑"/>
              </a:endParaRPr>
            </a:p>
          </p:txBody>
        </p:sp>
        <p:grpSp>
          <p:nvGrpSpPr>
            <p:cNvPr id="16" name="Group 9"/>
            <p:cNvGrpSpPr/>
            <p:nvPr/>
          </p:nvGrpSpPr>
          <p:grpSpPr>
            <a:xfrm>
              <a:off x="5478313" y="4439043"/>
              <a:ext cx="464344" cy="377825"/>
              <a:chOff x="10074275" y="4479132"/>
              <a:chExt cx="464344" cy="377825"/>
            </a:xfrm>
            <a:solidFill>
              <a:sysClr val="window" lastClr="FFFFFF"/>
            </a:solidFill>
          </p:grpSpPr>
          <p:sp>
            <p:nvSpPr>
              <p:cNvPr id="17" name="AutoShape 5"/>
              <p:cNvSpPr>
                <a:spLocks/>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ext uri="{AF507438-7753-43e0-B8FC-AC1667EBCBE1}"/>
              </a:extLst>
            </p:spPr>
            <p:txBody>
              <a:bodyPr lIns="19050" tIns="19050" rIns="19050" bIns="19050" anchor="ctr"/>
              <a:lstStyle/>
              <a:p>
                <a:pPr algn="ctr" defTabSz="168478" eaLnBrk="1" fontAlgn="auto" hangingPunct="1">
                  <a:spcBef>
                    <a:spcPts val="0"/>
                  </a:spcBef>
                  <a:spcAft>
                    <a:spcPts val="0"/>
                  </a:spcAft>
                  <a:defRPr/>
                </a:pPr>
                <a:endParaRPr lang="en-US" sz="1100" kern="0" dirty="0">
                  <a:solidFill>
                    <a:srgbClr val="FFFFFF"/>
                  </a:solidFill>
                  <a:effectLst>
                    <a:outerShdw blurRad="38100" dist="38100" dir="2700000" algn="tl">
                      <a:srgbClr val="000000"/>
                    </a:outerShdw>
                  </a:effectLst>
                  <a:latin typeface="Gill Sans" charset="0"/>
                  <a:sym typeface="Gill Sans" charset="0"/>
                </a:endParaRPr>
              </a:p>
            </p:txBody>
          </p:sp>
          <p:sp>
            <p:nvSpPr>
              <p:cNvPr id="18" name="AutoShape 6"/>
              <p:cNvSpPr>
                <a:spLocks/>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168478" eaLnBrk="1" fontAlgn="auto" hangingPunct="1">
                  <a:spcBef>
                    <a:spcPts val="0"/>
                  </a:spcBef>
                  <a:spcAft>
                    <a:spcPts val="0"/>
                  </a:spcAft>
                  <a:defRPr/>
                </a:pPr>
                <a:endParaRPr lang="en-US" sz="1100" kern="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9" name="Group 12"/>
          <p:cNvGrpSpPr>
            <a:grpSpLocks/>
          </p:cNvGrpSpPr>
          <p:nvPr/>
        </p:nvGrpSpPr>
        <p:grpSpPr bwMode="auto">
          <a:xfrm>
            <a:off x="4216934" y="1016230"/>
            <a:ext cx="1029035" cy="983561"/>
            <a:chOff x="5711758" y="1528765"/>
            <a:chExt cx="1393459" cy="1338773"/>
          </a:xfrm>
        </p:grpSpPr>
        <p:sp>
          <p:nvSpPr>
            <p:cNvPr id="20" name="Diamond 13"/>
            <p:cNvSpPr/>
            <p:nvPr/>
          </p:nvSpPr>
          <p:spPr>
            <a:xfrm>
              <a:off x="5711758" y="1528765"/>
              <a:ext cx="1393459" cy="1338773"/>
            </a:xfrm>
            <a:prstGeom prst="diamond">
              <a:avLst/>
            </a:prstGeom>
            <a:solidFill>
              <a:srgbClr val="5EC6D3"/>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GB" kern="0" dirty="0">
                <a:solidFill>
                  <a:prstClr val="white"/>
                </a:solidFill>
                <a:latin typeface="Calibri"/>
                <a:ea typeface="微软雅黑"/>
              </a:endParaRPr>
            </a:p>
          </p:txBody>
        </p:sp>
        <p:sp>
          <p:nvSpPr>
            <p:cNvPr id="21" name="AutoShape 83"/>
            <p:cNvSpPr>
              <a:spLocks/>
            </p:cNvSpPr>
            <p:nvPr/>
          </p:nvSpPr>
          <p:spPr bwMode="auto">
            <a:xfrm>
              <a:off x="6170426" y="2025842"/>
              <a:ext cx="463428" cy="3049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168478" eaLnBrk="1" fontAlgn="auto" hangingPunct="1">
                <a:spcBef>
                  <a:spcPts val="0"/>
                </a:spcBef>
                <a:spcAft>
                  <a:spcPts val="0"/>
                </a:spcAft>
                <a:defRPr/>
              </a:pPr>
              <a:endParaRPr lang="en-US" sz="1100" kern="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22" name="Group 15"/>
          <p:cNvGrpSpPr>
            <a:grpSpLocks/>
          </p:cNvGrpSpPr>
          <p:nvPr/>
        </p:nvGrpSpPr>
        <p:grpSpPr bwMode="auto">
          <a:xfrm>
            <a:off x="4215762" y="2215638"/>
            <a:ext cx="1029035" cy="983561"/>
            <a:chOff x="5710487" y="3160643"/>
            <a:chExt cx="1393459" cy="1338773"/>
          </a:xfrm>
        </p:grpSpPr>
        <p:sp>
          <p:nvSpPr>
            <p:cNvPr id="23" name="Diamond 16"/>
            <p:cNvSpPr/>
            <p:nvPr/>
          </p:nvSpPr>
          <p:spPr>
            <a:xfrm>
              <a:off x="5710487" y="3160643"/>
              <a:ext cx="1393459" cy="1338773"/>
            </a:xfrm>
            <a:prstGeom prst="diamond">
              <a:avLst/>
            </a:prstGeom>
            <a:solidFill>
              <a:srgbClr val="9BBB4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GB" kern="0" dirty="0">
                <a:solidFill>
                  <a:prstClr val="white"/>
                </a:solidFill>
                <a:latin typeface="Calibri"/>
                <a:ea typeface="微软雅黑"/>
              </a:endParaRPr>
            </a:p>
          </p:txBody>
        </p:sp>
        <p:grpSp>
          <p:nvGrpSpPr>
            <p:cNvPr id="24" name="Group 17"/>
            <p:cNvGrpSpPr/>
            <p:nvPr/>
          </p:nvGrpSpPr>
          <p:grpSpPr>
            <a:xfrm>
              <a:off x="6175045" y="3597325"/>
              <a:ext cx="464344" cy="464344"/>
              <a:chOff x="4439444" y="2582069"/>
              <a:chExt cx="464344" cy="464344"/>
            </a:xfrm>
            <a:solidFill>
              <a:sysClr val="window" lastClr="FFFFFF"/>
            </a:solidFill>
          </p:grpSpPr>
          <p:sp>
            <p:nvSpPr>
              <p:cNvPr id="25" name="AutoShape 123"/>
              <p:cNvSpPr>
                <a:spLocks/>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168478" eaLnBrk="1" fontAlgn="auto" hangingPunct="1">
                  <a:spcBef>
                    <a:spcPts val="0"/>
                  </a:spcBef>
                  <a:spcAft>
                    <a:spcPts val="0"/>
                  </a:spcAft>
                  <a:defRPr/>
                </a:pPr>
                <a:endParaRPr lang="en-US" sz="1100" kern="0" dirty="0">
                  <a:solidFill>
                    <a:srgbClr val="FFFFFF"/>
                  </a:solidFill>
                  <a:effectLst>
                    <a:outerShdw blurRad="38100" dist="38100" dir="2700000" algn="tl">
                      <a:srgbClr val="000000"/>
                    </a:outerShdw>
                  </a:effectLst>
                  <a:latin typeface="Gill Sans" charset="0"/>
                  <a:sym typeface="Gill Sans" charset="0"/>
                </a:endParaRPr>
              </a:p>
            </p:txBody>
          </p:sp>
          <p:sp>
            <p:nvSpPr>
              <p:cNvPr id="26" name="AutoShape 124"/>
              <p:cNvSpPr>
                <a:spLocks/>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168478" eaLnBrk="1" fontAlgn="auto" hangingPunct="1">
                  <a:spcBef>
                    <a:spcPts val="0"/>
                  </a:spcBef>
                  <a:spcAft>
                    <a:spcPts val="0"/>
                  </a:spcAft>
                  <a:defRPr/>
                </a:pPr>
                <a:endParaRPr lang="en-US" sz="1100" kern="0" dirty="0">
                  <a:solidFill>
                    <a:srgbClr val="FFFFFF"/>
                  </a:solidFill>
                  <a:effectLst>
                    <a:outerShdw blurRad="38100" dist="38100" dir="2700000" algn="tl">
                      <a:srgbClr val="000000"/>
                    </a:outerShdw>
                  </a:effectLst>
                  <a:latin typeface="Gill Sans" charset="0"/>
                  <a:sym typeface="Gill Sans" charset="0"/>
                </a:endParaRPr>
              </a:p>
            </p:txBody>
          </p:sp>
          <p:sp>
            <p:nvSpPr>
              <p:cNvPr id="27" name="AutoShape 125"/>
              <p:cNvSpPr>
                <a:spLocks/>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168478" eaLnBrk="1" fontAlgn="auto" hangingPunct="1">
                  <a:spcBef>
                    <a:spcPts val="0"/>
                  </a:spcBef>
                  <a:spcAft>
                    <a:spcPts val="0"/>
                  </a:spcAft>
                  <a:defRPr/>
                </a:pPr>
                <a:endParaRPr lang="en-US" sz="1100" kern="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8" name="Group 21"/>
          <p:cNvGrpSpPr>
            <a:grpSpLocks/>
          </p:cNvGrpSpPr>
          <p:nvPr/>
        </p:nvGrpSpPr>
        <p:grpSpPr bwMode="auto">
          <a:xfrm>
            <a:off x="3701244" y="1615934"/>
            <a:ext cx="1029035" cy="983561"/>
            <a:chOff x="5013757" y="2344704"/>
            <a:chExt cx="1393459" cy="1338773"/>
          </a:xfrm>
        </p:grpSpPr>
        <p:sp>
          <p:nvSpPr>
            <p:cNvPr id="29" name="Diamond 22"/>
            <p:cNvSpPr/>
            <p:nvPr/>
          </p:nvSpPr>
          <p:spPr>
            <a:xfrm>
              <a:off x="5013757" y="2344704"/>
              <a:ext cx="1393459" cy="1338773"/>
            </a:xfrm>
            <a:prstGeom prst="diamond">
              <a:avLst/>
            </a:prstGeom>
            <a:solidFill>
              <a:srgbClr val="936CA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GB" kern="0" dirty="0">
                <a:solidFill>
                  <a:prstClr val="white"/>
                </a:solidFill>
                <a:latin typeface="Calibri"/>
                <a:ea typeface="微软雅黑"/>
              </a:endParaRPr>
            </a:p>
          </p:txBody>
        </p:sp>
        <p:grpSp>
          <p:nvGrpSpPr>
            <p:cNvPr id="30" name="Group 23"/>
            <p:cNvGrpSpPr/>
            <p:nvPr/>
          </p:nvGrpSpPr>
          <p:grpSpPr>
            <a:xfrm>
              <a:off x="5478313" y="2752368"/>
              <a:ext cx="464344" cy="464344"/>
              <a:chOff x="4439444" y="1652588"/>
              <a:chExt cx="464344" cy="464344"/>
            </a:xfrm>
            <a:solidFill>
              <a:srgbClr val="E7E6E6"/>
            </a:solidFill>
          </p:grpSpPr>
          <p:sp>
            <p:nvSpPr>
              <p:cNvPr id="31" name="AutoShape 136"/>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ext uri="{AF507438-7753-43e0-B8FC-AC1667EBCBE1}"/>
              </a:extLst>
            </p:spPr>
            <p:txBody>
              <a:bodyPr lIns="19050" tIns="19050" rIns="19050" bIns="19050" anchor="ctr"/>
              <a:lstStyle/>
              <a:p>
                <a:pPr algn="ctr" defTabSz="168478" eaLnBrk="1" fontAlgn="auto" hangingPunct="1">
                  <a:spcBef>
                    <a:spcPts val="0"/>
                  </a:spcBef>
                  <a:spcAft>
                    <a:spcPts val="0"/>
                  </a:spcAft>
                  <a:defRPr/>
                </a:pPr>
                <a:endParaRPr lang="en-US" sz="1100" kern="0" dirty="0">
                  <a:solidFill>
                    <a:srgbClr val="FFFFFF"/>
                  </a:solidFill>
                  <a:effectLst>
                    <a:outerShdw blurRad="38100" dist="38100" dir="2700000" algn="tl">
                      <a:srgbClr val="000000"/>
                    </a:outerShdw>
                  </a:effectLst>
                  <a:latin typeface="Gill Sans" charset="0"/>
                  <a:sym typeface="Gill Sans" charset="0"/>
                </a:endParaRPr>
              </a:p>
            </p:txBody>
          </p:sp>
          <p:sp>
            <p:nvSpPr>
              <p:cNvPr id="32" name="AutoShape 137"/>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168478" eaLnBrk="1" fontAlgn="auto" hangingPunct="1">
                  <a:spcBef>
                    <a:spcPts val="0"/>
                  </a:spcBef>
                  <a:spcAft>
                    <a:spcPts val="0"/>
                  </a:spcAft>
                  <a:defRPr/>
                </a:pPr>
                <a:endParaRPr lang="en-US" sz="1100" kern="0" dirty="0">
                  <a:solidFill>
                    <a:srgbClr val="FFFFFF"/>
                  </a:solidFill>
                  <a:effectLst>
                    <a:outerShdw blurRad="38100" dist="38100" dir="2700000" algn="tl">
                      <a:srgbClr val="000000"/>
                    </a:outerShdw>
                  </a:effectLst>
                  <a:latin typeface="Gill Sans" charset="0"/>
                  <a:sym typeface="Gill Sans" charset="0"/>
                </a:endParaRPr>
              </a:p>
            </p:txBody>
          </p:sp>
          <p:sp>
            <p:nvSpPr>
              <p:cNvPr id="33" name="AutoShape 138"/>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ext uri="{AF507438-7753-43e0-B8FC-AC1667EBCBE1}"/>
              </a:extLst>
            </p:spPr>
            <p:txBody>
              <a:bodyPr lIns="19050" tIns="19050" rIns="19050" bIns="19050" anchor="ctr"/>
              <a:lstStyle/>
              <a:p>
                <a:pPr algn="ctr" defTabSz="168478" eaLnBrk="1" fontAlgn="auto" hangingPunct="1">
                  <a:spcBef>
                    <a:spcPts val="0"/>
                  </a:spcBef>
                  <a:spcAft>
                    <a:spcPts val="0"/>
                  </a:spcAft>
                  <a:defRPr/>
                </a:pPr>
                <a:endParaRPr lang="en-US" sz="1100" kern="0" dirty="0">
                  <a:solidFill>
                    <a:srgbClr val="FFFFFF"/>
                  </a:solidFill>
                  <a:effectLst>
                    <a:outerShdw blurRad="38100" dist="38100" dir="2700000" algn="tl">
                      <a:srgbClr val="000000"/>
                    </a:outerShdw>
                  </a:effectLst>
                  <a:latin typeface="Gill Sans" charset="0"/>
                  <a:sym typeface="Gill Sans" charset="0"/>
                </a:endParaRPr>
              </a:p>
            </p:txBody>
          </p:sp>
        </p:grpSp>
      </p:grpSp>
      <p:sp>
        <p:nvSpPr>
          <p:cNvPr id="34" name="Rectangle 7">
            <a:extLst/>
          </p:cNvPr>
          <p:cNvSpPr/>
          <p:nvPr/>
        </p:nvSpPr>
        <p:spPr>
          <a:xfrm>
            <a:off x="18752" y="3430213"/>
            <a:ext cx="3690696" cy="1582098"/>
          </a:xfrm>
          <a:prstGeom prst="rect">
            <a:avLst/>
          </a:prstGeom>
          <a:noFill/>
          <a:ln w="3175" cap="flat" cmpd="sng" algn="ctr">
            <a:solidFill>
              <a:srgbClr val="5EC6D3">
                <a:lumMod val="50000"/>
              </a:srgbClr>
            </a:solidFill>
            <a:prstDash val="solid"/>
            <a:miter lim="800000"/>
          </a:ln>
          <a:effectLst/>
        </p:spPr>
        <p:txBody>
          <a:bodyPr lIns="67391" tIns="33696" rIns="67391" bIns="33696" anchor="ctr"/>
          <a:lstStyle/>
          <a:p>
            <a:pPr algn="ctr" eaLnBrk="1" fontAlgn="auto" hangingPunct="1">
              <a:spcBef>
                <a:spcPts val="0"/>
              </a:spcBef>
              <a:spcAft>
                <a:spcPts val="0"/>
              </a:spcAft>
              <a:defRPr/>
            </a:pPr>
            <a:endParaRPr lang="ko-KR" altLang="en-US" sz="1000" kern="0" dirty="0">
              <a:solidFill>
                <a:prstClr val="white"/>
              </a:solidFill>
              <a:latin typeface="Verdana" panose="020B0604030504040204"/>
              <a:ea typeface="굴림" panose="020B0600000101010101" pitchFamily="34" charset="-127"/>
            </a:endParaRPr>
          </a:p>
        </p:txBody>
      </p:sp>
      <p:sp>
        <p:nvSpPr>
          <p:cNvPr id="35" name="矩形 34"/>
          <p:cNvSpPr/>
          <p:nvPr/>
        </p:nvSpPr>
        <p:spPr>
          <a:xfrm>
            <a:off x="293005" y="3264536"/>
            <a:ext cx="3240640" cy="282351"/>
          </a:xfrm>
          <a:prstGeom prst="rect">
            <a:avLst/>
          </a:prstGeom>
          <a:solidFill>
            <a:srgbClr val="F8841D"/>
          </a:solidFill>
          <a:ln w="12700" cap="flat" cmpd="sng" algn="ctr">
            <a:noFill/>
            <a:prstDash val="solid"/>
            <a:miter lim="800000"/>
          </a:ln>
          <a:effectLst/>
        </p:spPr>
        <p:txBody>
          <a:bodyPr lIns="0" tIns="0" rIns="0" bIns="0" anchor="ctr"/>
          <a:lstStyle/>
          <a:p>
            <a:pPr algn="ctr" eaLnBrk="1" fontAlgn="auto" hangingPunct="1">
              <a:spcBef>
                <a:spcPts val="0"/>
              </a:spcBef>
              <a:spcAft>
                <a:spcPts val="0"/>
              </a:spcAft>
              <a:defRPr/>
            </a:pPr>
            <a:endParaRPr lang="zh-CN" altLang="en-US" kern="0" dirty="0">
              <a:solidFill>
                <a:prstClr val="white"/>
              </a:solidFill>
              <a:latin typeface="Impact" panose="020B0806030902050204" pitchFamily="34" charset="0"/>
              <a:ea typeface="微软雅黑"/>
            </a:endParaRPr>
          </a:p>
        </p:txBody>
      </p:sp>
      <p:sp>
        <p:nvSpPr>
          <p:cNvPr id="36" name="Rectangle 30"/>
          <p:cNvSpPr>
            <a:spLocks noChangeArrowheads="1"/>
          </p:cNvSpPr>
          <p:nvPr/>
        </p:nvSpPr>
        <p:spPr bwMode="auto">
          <a:xfrm>
            <a:off x="661162" y="3262203"/>
            <a:ext cx="2927568" cy="298883"/>
          </a:xfrm>
          <a:prstGeom prst="rect">
            <a:avLst/>
          </a:prstGeom>
          <a:noFill/>
          <a:ln w="9525">
            <a:noFill/>
            <a:miter lim="800000"/>
            <a:headEnd/>
            <a:tailEnd/>
          </a:ln>
        </p:spPr>
        <p:txBody>
          <a:bodyPr wrap="none" lIns="67391" tIns="33696" rIns="67391" bIns="33696">
            <a:spAutoFit/>
          </a:bodyPr>
          <a:lstStyle/>
          <a:p>
            <a:pPr algn="r"/>
            <a:r>
              <a:rPr lang="en-US" altLang="zh-CN" sz="1500" b="1" dirty="0">
                <a:solidFill>
                  <a:srgbClr val="FFFFFF"/>
                </a:solidFill>
                <a:latin typeface="微软雅黑" pitchFamily="34" charset="-122"/>
                <a:ea typeface="微软雅黑" pitchFamily="34" charset="-122"/>
                <a:cs typeface="Open Sans"/>
              </a:rPr>
              <a:t>Emphasis on standardization</a:t>
            </a:r>
          </a:p>
        </p:txBody>
      </p:sp>
      <p:sp>
        <p:nvSpPr>
          <p:cNvPr id="37" name="文本框 151"/>
          <p:cNvSpPr txBox="1">
            <a:spLocks noChangeArrowheads="1"/>
          </p:cNvSpPr>
          <p:nvPr/>
        </p:nvSpPr>
        <p:spPr bwMode="auto">
          <a:xfrm>
            <a:off x="359811" y="3189865"/>
            <a:ext cx="447081" cy="437382"/>
          </a:xfrm>
          <a:prstGeom prst="rect">
            <a:avLst/>
          </a:prstGeom>
          <a:noFill/>
          <a:ln w="9525">
            <a:noFill/>
            <a:miter lim="800000"/>
            <a:headEnd/>
            <a:tailEnd/>
          </a:ln>
        </p:spPr>
        <p:txBody>
          <a:bodyPr wrap="none" lIns="67391" tIns="33696" rIns="67391" bIns="33696">
            <a:spAutoFit/>
          </a:bodyPr>
          <a:lstStyle/>
          <a:p>
            <a:pPr algn="ctr"/>
            <a:r>
              <a:rPr lang="en-US" altLang="zh-CN" sz="2400" b="1" dirty="0">
                <a:solidFill>
                  <a:srgbClr val="FFFFFF"/>
                </a:solidFill>
                <a:cs typeface="Arial" pitchFamily="34" charset="0"/>
              </a:rPr>
              <a:t>03</a:t>
            </a:r>
            <a:endParaRPr lang="zh-CN" altLang="en-US" sz="2400" b="1" dirty="0">
              <a:solidFill>
                <a:srgbClr val="FFFFFF"/>
              </a:solidFill>
              <a:cs typeface="Arial" pitchFamily="34" charset="0"/>
            </a:endParaRPr>
          </a:p>
        </p:txBody>
      </p:sp>
      <p:sp>
        <p:nvSpPr>
          <p:cNvPr id="38" name="TextBox 207"/>
          <p:cNvSpPr txBox="1">
            <a:spLocks noChangeArrowheads="1"/>
          </p:cNvSpPr>
          <p:nvPr/>
        </p:nvSpPr>
        <p:spPr bwMode="auto">
          <a:xfrm>
            <a:off x="18753" y="3580723"/>
            <a:ext cx="3673115" cy="1414560"/>
          </a:xfrm>
          <a:prstGeom prst="rect">
            <a:avLst/>
          </a:prstGeom>
          <a:noFill/>
          <a:ln w="9525">
            <a:noFill/>
            <a:miter lim="800000"/>
            <a:headEnd/>
            <a:tailEnd/>
          </a:ln>
        </p:spPr>
        <p:txBody>
          <a:bodyPr lIns="67381" tIns="33690" rIns="67381" bIns="33690">
            <a:spAutoFit/>
          </a:bodyPr>
          <a:lstStyle/>
          <a:p>
            <a:pPr marL="194218" indent="-194218" algn="just" defTabSz="335787">
              <a:lnSpc>
                <a:spcPts val="1548"/>
              </a:lnSpc>
              <a:buClr>
                <a:srgbClr val="C00000"/>
              </a:buClr>
              <a:buSzPct val="90000"/>
              <a:buFont typeface="Wingdings" pitchFamily="2" charset="2"/>
              <a:buChar char="n"/>
            </a:pPr>
            <a:r>
              <a:rPr lang="en-US" altLang="zh-CN" sz="1000" u="sng" dirty="0">
                <a:solidFill>
                  <a:srgbClr val="C00000"/>
                </a:solidFill>
                <a:latin typeface="微软雅黑" pitchFamily="34" charset="-122"/>
                <a:ea typeface="微软雅黑" pitchFamily="34" charset="-122"/>
                <a:cs typeface="Arial" pitchFamily="34" charset="0"/>
              </a:rPr>
              <a:t>Exporting the experience in edge-cloud construction and deployment to ETSI</a:t>
            </a:r>
            <a:r>
              <a:rPr lang="en-US" altLang="zh-CN" sz="1000" dirty="0">
                <a:latin typeface="微软雅黑" pitchFamily="34" charset="-122"/>
                <a:ea typeface="微软雅黑" pitchFamily="34" charset="-122"/>
                <a:cs typeface="Arial" pitchFamily="34" charset="0"/>
              </a:rPr>
              <a:t>. </a:t>
            </a:r>
            <a:r>
              <a:rPr lang="en-US" altLang="zh-CN" sz="1000" dirty="0">
                <a:solidFill>
                  <a:schemeClr val="bg1"/>
                </a:solidFill>
                <a:latin typeface="微软雅黑" pitchFamily="34" charset="-122"/>
                <a:ea typeface="微软雅黑" pitchFamily="34" charset="-122"/>
                <a:cs typeface="Arial" pitchFamily="34" charset="0"/>
              </a:rPr>
              <a:t>Carry on the project of requirement of OTT. </a:t>
            </a:r>
          </a:p>
          <a:p>
            <a:pPr marL="194218" indent="-194218" algn="just" defTabSz="335787">
              <a:lnSpc>
                <a:spcPts val="1548"/>
              </a:lnSpc>
              <a:buClr>
                <a:srgbClr val="C00000"/>
              </a:buClr>
              <a:buSzPct val="90000"/>
              <a:buFont typeface="Wingdings" pitchFamily="2" charset="2"/>
              <a:buChar char="n"/>
            </a:pPr>
            <a:r>
              <a:rPr lang="en-US" altLang="zh-CN" sz="1000" u="sng" dirty="0">
                <a:solidFill>
                  <a:srgbClr val="C00000"/>
                </a:solidFill>
                <a:latin typeface="微软雅黑" pitchFamily="34" charset="-122"/>
                <a:ea typeface="微软雅黑" pitchFamily="34" charset="-122"/>
                <a:cs typeface="Arial" pitchFamily="34" charset="0"/>
              </a:rPr>
              <a:t>Accomplish the 3GPP SA2 and CCSA item of edge computing: </a:t>
            </a:r>
          </a:p>
          <a:p>
            <a:pPr marL="194218" indent="-194218" algn="just" defTabSz="335787">
              <a:lnSpc>
                <a:spcPts val="1548"/>
              </a:lnSpc>
              <a:buClr>
                <a:srgbClr val="C00000"/>
              </a:buClr>
              <a:buSzPct val="90000"/>
              <a:buFont typeface="Wingdings" pitchFamily="2" charset="2"/>
              <a:buChar char="n"/>
            </a:pPr>
            <a:r>
              <a:rPr lang="en-US" altLang="zh-CN" sz="1000" u="sng" dirty="0">
                <a:solidFill>
                  <a:srgbClr val="C00000"/>
                </a:solidFill>
                <a:latin typeface="微软雅黑" pitchFamily="34" charset="-122"/>
                <a:ea typeface="微软雅黑" pitchFamily="34" charset="-122"/>
                <a:cs typeface="Arial" pitchFamily="34" charset="0"/>
              </a:rPr>
              <a:t>Participate in the ECC alliance: </a:t>
            </a:r>
            <a:r>
              <a:rPr lang="en-US" altLang="zh-CN" sz="1000" dirty="0">
                <a:solidFill>
                  <a:schemeClr val="bg1"/>
                </a:solidFill>
                <a:latin typeface="微软雅黑" pitchFamily="34" charset="-122"/>
                <a:ea typeface="微软雅黑" pitchFamily="34" charset="-122"/>
                <a:cs typeface="Arial" pitchFamily="34" charset="0"/>
              </a:rPr>
              <a:t>Build national demonstration project Edge-Cloud in industry.</a:t>
            </a:r>
          </a:p>
        </p:txBody>
      </p:sp>
      <p:sp>
        <p:nvSpPr>
          <p:cNvPr id="39" name="Rectangle 7">
            <a:extLst/>
          </p:cNvPr>
          <p:cNvSpPr/>
          <p:nvPr/>
        </p:nvSpPr>
        <p:spPr>
          <a:xfrm>
            <a:off x="5254173" y="878555"/>
            <a:ext cx="3587557" cy="2275141"/>
          </a:xfrm>
          <a:prstGeom prst="rect">
            <a:avLst/>
          </a:prstGeom>
          <a:noFill/>
          <a:ln w="3175" cap="flat" cmpd="sng" algn="ctr">
            <a:solidFill>
              <a:srgbClr val="5EC6D3">
                <a:lumMod val="50000"/>
              </a:srgbClr>
            </a:solidFill>
            <a:prstDash val="solid"/>
            <a:miter lim="800000"/>
          </a:ln>
          <a:effectLst/>
        </p:spPr>
        <p:txBody>
          <a:bodyPr lIns="67391" tIns="33696" rIns="67391" bIns="33696" anchor="ctr"/>
          <a:lstStyle/>
          <a:p>
            <a:pPr algn="ctr" eaLnBrk="1" fontAlgn="auto" hangingPunct="1">
              <a:spcBef>
                <a:spcPts val="0"/>
              </a:spcBef>
              <a:spcAft>
                <a:spcPts val="0"/>
              </a:spcAft>
              <a:defRPr/>
            </a:pPr>
            <a:endParaRPr lang="ko-KR" altLang="en-US" sz="1000" kern="0" dirty="0">
              <a:solidFill>
                <a:prstClr val="white"/>
              </a:solidFill>
              <a:latin typeface="Verdana" panose="020B0604030504040204"/>
              <a:ea typeface="굴림" panose="020B0600000101010101" pitchFamily="34" charset="-127"/>
            </a:endParaRPr>
          </a:p>
        </p:txBody>
      </p:sp>
      <p:sp>
        <p:nvSpPr>
          <p:cNvPr id="40" name="矩形 39"/>
          <p:cNvSpPr/>
          <p:nvPr/>
        </p:nvSpPr>
        <p:spPr>
          <a:xfrm>
            <a:off x="5735873" y="694210"/>
            <a:ext cx="2837464" cy="311519"/>
          </a:xfrm>
          <a:prstGeom prst="rect">
            <a:avLst/>
          </a:prstGeom>
          <a:solidFill>
            <a:srgbClr val="5EC6D3"/>
          </a:solidFill>
          <a:ln w="12700" cap="flat" cmpd="sng" algn="ctr">
            <a:noFill/>
            <a:prstDash val="solid"/>
            <a:miter lim="800000"/>
          </a:ln>
          <a:effectLst/>
        </p:spPr>
        <p:txBody>
          <a:bodyPr lIns="0" tIns="0" rIns="0" bIns="0" anchor="ctr"/>
          <a:lstStyle/>
          <a:p>
            <a:pPr algn="ctr" eaLnBrk="1" fontAlgn="auto" hangingPunct="1">
              <a:spcBef>
                <a:spcPts val="0"/>
              </a:spcBef>
              <a:spcAft>
                <a:spcPts val="0"/>
              </a:spcAft>
              <a:defRPr/>
            </a:pPr>
            <a:endParaRPr lang="zh-CN" altLang="en-US" kern="0" dirty="0">
              <a:solidFill>
                <a:prstClr val="white"/>
              </a:solidFill>
              <a:latin typeface="Impact" panose="020B0806030902050204" pitchFamily="34" charset="0"/>
              <a:ea typeface="微软雅黑"/>
            </a:endParaRPr>
          </a:p>
        </p:txBody>
      </p:sp>
      <p:sp>
        <p:nvSpPr>
          <p:cNvPr id="41" name="Rectangle 30"/>
          <p:cNvSpPr>
            <a:spLocks noChangeArrowheads="1"/>
          </p:cNvSpPr>
          <p:nvPr/>
        </p:nvSpPr>
        <p:spPr bwMode="auto">
          <a:xfrm>
            <a:off x="6204001" y="711711"/>
            <a:ext cx="2297844" cy="298883"/>
          </a:xfrm>
          <a:prstGeom prst="rect">
            <a:avLst/>
          </a:prstGeom>
          <a:noFill/>
          <a:ln w="9525">
            <a:noFill/>
            <a:miter lim="800000"/>
            <a:headEnd/>
            <a:tailEnd/>
          </a:ln>
        </p:spPr>
        <p:txBody>
          <a:bodyPr wrap="none" lIns="67391" tIns="33696" rIns="67391" bIns="33696">
            <a:spAutoFit/>
          </a:bodyPr>
          <a:lstStyle/>
          <a:p>
            <a:pPr algn="r"/>
            <a:r>
              <a:rPr lang="en-US" altLang="zh-CN" sz="1500" b="1" dirty="0">
                <a:solidFill>
                  <a:srgbClr val="FFFFFF"/>
                </a:solidFill>
                <a:latin typeface="微软雅黑" pitchFamily="34" charset="-122"/>
                <a:ea typeface="微软雅黑" pitchFamily="34" charset="-122"/>
                <a:cs typeface="Open Sans"/>
              </a:rPr>
              <a:t>Platform Construction</a:t>
            </a:r>
          </a:p>
        </p:txBody>
      </p:sp>
      <p:sp>
        <p:nvSpPr>
          <p:cNvPr id="42" name="文本框 165"/>
          <p:cNvSpPr txBox="1">
            <a:spLocks noChangeArrowheads="1"/>
          </p:cNvSpPr>
          <p:nvPr/>
        </p:nvSpPr>
        <p:spPr bwMode="auto">
          <a:xfrm>
            <a:off x="5869484" y="647541"/>
            <a:ext cx="447081" cy="437382"/>
          </a:xfrm>
          <a:prstGeom prst="rect">
            <a:avLst/>
          </a:prstGeom>
          <a:noFill/>
          <a:ln w="9525">
            <a:noFill/>
            <a:miter lim="800000"/>
            <a:headEnd/>
            <a:tailEnd/>
          </a:ln>
        </p:spPr>
        <p:txBody>
          <a:bodyPr wrap="none" lIns="67391" tIns="33696" rIns="67391" bIns="33696">
            <a:spAutoFit/>
          </a:bodyPr>
          <a:lstStyle/>
          <a:p>
            <a:pPr algn="ctr"/>
            <a:r>
              <a:rPr lang="en-US" altLang="zh-CN" sz="2400" b="1" dirty="0">
                <a:solidFill>
                  <a:srgbClr val="FFFFFF"/>
                </a:solidFill>
                <a:cs typeface="Arial" pitchFamily="34" charset="0"/>
              </a:rPr>
              <a:t>02</a:t>
            </a:r>
            <a:endParaRPr lang="zh-CN" altLang="en-US" sz="2400" b="1" dirty="0">
              <a:solidFill>
                <a:srgbClr val="FFFFFF"/>
              </a:solidFill>
              <a:cs typeface="Arial" pitchFamily="34" charset="0"/>
            </a:endParaRPr>
          </a:p>
        </p:txBody>
      </p:sp>
      <p:sp>
        <p:nvSpPr>
          <p:cNvPr id="43" name="TextBox 207"/>
          <p:cNvSpPr txBox="1">
            <a:spLocks noChangeArrowheads="1"/>
          </p:cNvSpPr>
          <p:nvPr/>
        </p:nvSpPr>
        <p:spPr bwMode="auto">
          <a:xfrm>
            <a:off x="5254173" y="1059399"/>
            <a:ext cx="3595762" cy="1991642"/>
          </a:xfrm>
          <a:prstGeom prst="rect">
            <a:avLst/>
          </a:prstGeom>
          <a:noFill/>
          <a:ln w="9525">
            <a:noFill/>
            <a:miter lim="800000"/>
            <a:headEnd/>
            <a:tailEnd/>
          </a:ln>
        </p:spPr>
        <p:txBody>
          <a:bodyPr lIns="67381" tIns="33690" rIns="67381" bIns="33690">
            <a:spAutoFit/>
          </a:bodyPr>
          <a:lstStyle/>
          <a:p>
            <a:pPr marL="194218" indent="-194218" algn="just" defTabSz="335787">
              <a:lnSpc>
                <a:spcPts val="1548"/>
              </a:lnSpc>
              <a:buClr>
                <a:srgbClr val="C00000"/>
              </a:buClr>
              <a:buSzPct val="90000"/>
              <a:buFont typeface="Wingdings" pitchFamily="2" charset="2"/>
              <a:buChar char="n"/>
            </a:pPr>
            <a:r>
              <a:rPr lang="en-US" altLang="zh-CN" sz="1000" dirty="0">
                <a:solidFill>
                  <a:schemeClr val="bg1"/>
                </a:solidFill>
                <a:latin typeface="微软雅黑" pitchFamily="34" charset="-122"/>
                <a:ea typeface="微软雅黑" pitchFamily="34" charset="-122"/>
                <a:cs typeface="Arial" pitchFamily="34" charset="0"/>
              </a:rPr>
              <a:t>Leading the initiative of OPENSTACK open source organization “</a:t>
            </a:r>
            <a:r>
              <a:rPr lang="en-US" altLang="zh-CN" sz="1000" u="sng" dirty="0">
                <a:solidFill>
                  <a:srgbClr val="FF0000"/>
                </a:solidFill>
                <a:latin typeface="微软雅黑" pitchFamily="34" charset="-122"/>
                <a:ea typeface="微软雅黑" pitchFamily="34" charset="-122"/>
                <a:cs typeface="Arial" pitchFamily="34" charset="0"/>
              </a:rPr>
              <a:t>Edge computing OPENSTACK virtualization platform</a:t>
            </a:r>
            <a:r>
              <a:rPr lang="en-US" altLang="zh-CN" sz="1000" dirty="0">
                <a:solidFill>
                  <a:schemeClr val="bg1"/>
                </a:solidFill>
                <a:latin typeface="微软雅黑" pitchFamily="34" charset="-122"/>
                <a:ea typeface="微软雅黑" pitchFamily="34" charset="-122"/>
                <a:cs typeface="Arial" pitchFamily="34" charset="0"/>
              </a:rPr>
              <a:t>“ with INTEL. </a:t>
            </a:r>
          </a:p>
          <a:p>
            <a:pPr marL="194218" indent="-194218" algn="just" defTabSz="335787">
              <a:lnSpc>
                <a:spcPts val="1548"/>
              </a:lnSpc>
              <a:buClr>
                <a:srgbClr val="C00000"/>
              </a:buClr>
              <a:buSzPct val="90000"/>
              <a:buFont typeface="Wingdings" pitchFamily="2" charset="2"/>
              <a:buChar char="n"/>
            </a:pPr>
            <a:r>
              <a:rPr lang="en-US" altLang="zh-CN" sz="1000" dirty="0">
                <a:solidFill>
                  <a:schemeClr val="bg1"/>
                </a:solidFill>
                <a:latin typeface="微软雅黑" pitchFamily="34" charset="-122"/>
                <a:ea typeface="微软雅黑" pitchFamily="34" charset="-122"/>
                <a:cs typeface="Arial" pitchFamily="34" charset="0"/>
              </a:rPr>
              <a:t>Submit the </a:t>
            </a:r>
            <a:r>
              <a:rPr lang="en-US" altLang="zh-CN" sz="1000" u="sng" dirty="0">
                <a:solidFill>
                  <a:srgbClr val="FF0000"/>
                </a:solidFill>
                <a:latin typeface="微软雅黑" pitchFamily="34" charset="-122"/>
                <a:ea typeface="微软雅黑" pitchFamily="34" charset="-122"/>
                <a:cs typeface="Arial" pitchFamily="34" charset="0"/>
              </a:rPr>
              <a:t>application requirements </a:t>
            </a:r>
            <a:r>
              <a:rPr lang="en-US" altLang="zh-CN" sz="1000" dirty="0">
                <a:solidFill>
                  <a:schemeClr val="bg1"/>
                </a:solidFill>
                <a:latin typeface="微软雅黑" pitchFamily="34" charset="-122"/>
                <a:ea typeface="微软雅黑" pitchFamily="34" charset="-122"/>
                <a:cs typeface="Arial" pitchFamily="34" charset="0"/>
              </a:rPr>
              <a:t>of China Unicom in Edge-Cloud.</a:t>
            </a:r>
          </a:p>
          <a:p>
            <a:pPr marL="194218" indent="-194218" algn="just" defTabSz="335787">
              <a:lnSpc>
                <a:spcPts val="1548"/>
              </a:lnSpc>
              <a:buClr>
                <a:srgbClr val="C00000"/>
              </a:buClr>
              <a:buSzPct val="90000"/>
              <a:buFont typeface="Wingdings" pitchFamily="2" charset="2"/>
              <a:buChar char="n"/>
            </a:pPr>
            <a:r>
              <a:rPr lang="en-US" altLang="zh-CN" sz="1000" u="sng" dirty="0">
                <a:solidFill>
                  <a:srgbClr val="FF0000"/>
                </a:solidFill>
                <a:latin typeface="微软雅黑" pitchFamily="34" charset="-122"/>
                <a:ea typeface="微软雅黑" pitchFamily="34" charset="-122"/>
                <a:cs typeface="Arial" pitchFamily="34" charset="0"/>
              </a:rPr>
              <a:t>Contribute the open source code</a:t>
            </a:r>
            <a:r>
              <a:rPr lang="en-US" altLang="zh-CN" sz="1000" dirty="0">
                <a:solidFill>
                  <a:schemeClr val="bg1"/>
                </a:solidFill>
                <a:latin typeface="微软雅黑" pitchFamily="34" charset="-122"/>
                <a:ea typeface="微软雅黑" pitchFamily="34" charset="-122"/>
                <a:cs typeface="Arial" pitchFamily="34" charset="0"/>
              </a:rPr>
              <a:t> with partner. Build the maintenance and support team in </a:t>
            </a:r>
            <a:r>
              <a:rPr lang="en-US" altLang="zh-CN" sz="1000" dirty="0" err="1">
                <a:solidFill>
                  <a:schemeClr val="bg1"/>
                </a:solidFill>
                <a:latin typeface="微软雅黑" pitchFamily="34" charset="-122"/>
                <a:ea typeface="微软雅黑" pitchFamily="34" charset="-122"/>
                <a:cs typeface="Arial" pitchFamily="34" charset="0"/>
              </a:rPr>
              <a:t>Openstack</a:t>
            </a:r>
            <a:r>
              <a:rPr lang="en-US" altLang="zh-CN" sz="1000" dirty="0">
                <a:solidFill>
                  <a:schemeClr val="bg1"/>
                </a:solidFill>
                <a:latin typeface="微软雅黑" pitchFamily="34" charset="-122"/>
                <a:ea typeface="微软雅黑" pitchFamily="34" charset="-122"/>
                <a:cs typeface="Arial" pitchFamily="34" charset="0"/>
              </a:rPr>
              <a:t> community.</a:t>
            </a:r>
          </a:p>
          <a:p>
            <a:pPr marL="194218" indent="-194218" algn="just" defTabSz="335787">
              <a:lnSpc>
                <a:spcPts val="1548"/>
              </a:lnSpc>
              <a:buClr>
                <a:srgbClr val="C00000"/>
              </a:buClr>
              <a:buSzPct val="90000"/>
              <a:buFont typeface="Wingdings" pitchFamily="2" charset="2"/>
              <a:buChar char="n"/>
            </a:pPr>
            <a:r>
              <a:rPr lang="en-US" altLang="zh-CN" sz="1000" dirty="0">
                <a:solidFill>
                  <a:schemeClr val="bg1"/>
                </a:solidFill>
                <a:latin typeface="微软雅黑" pitchFamily="34" charset="-122"/>
                <a:ea typeface="微软雅黑" pitchFamily="34" charset="-122"/>
                <a:cs typeface="Arial" pitchFamily="34" charset="0"/>
              </a:rPr>
              <a:t>Promote the commercial progress of item and promote industrialization process</a:t>
            </a:r>
          </a:p>
        </p:txBody>
      </p:sp>
      <p:sp>
        <p:nvSpPr>
          <p:cNvPr id="44" name="Rectangle 7">
            <a:extLst/>
          </p:cNvPr>
          <p:cNvSpPr/>
          <p:nvPr/>
        </p:nvSpPr>
        <p:spPr>
          <a:xfrm>
            <a:off x="5254173" y="3430213"/>
            <a:ext cx="3587557" cy="1582098"/>
          </a:xfrm>
          <a:prstGeom prst="rect">
            <a:avLst/>
          </a:prstGeom>
          <a:noFill/>
          <a:ln w="3175" cap="flat" cmpd="sng" algn="ctr">
            <a:solidFill>
              <a:srgbClr val="5EC6D3">
                <a:lumMod val="50000"/>
              </a:srgbClr>
            </a:solidFill>
            <a:prstDash val="solid"/>
            <a:miter lim="800000"/>
          </a:ln>
          <a:effectLst/>
        </p:spPr>
        <p:txBody>
          <a:bodyPr lIns="67391" tIns="33696" rIns="67391" bIns="33696" anchor="ctr"/>
          <a:lstStyle/>
          <a:p>
            <a:pPr algn="ctr" eaLnBrk="1" fontAlgn="auto" hangingPunct="1">
              <a:spcBef>
                <a:spcPts val="0"/>
              </a:spcBef>
              <a:spcAft>
                <a:spcPts val="0"/>
              </a:spcAft>
              <a:defRPr/>
            </a:pPr>
            <a:endParaRPr lang="ko-KR" altLang="en-US" sz="1000" kern="0" dirty="0">
              <a:solidFill>
                <a:prstClr val="white"/>
              </a:solidFill>
              <a:latin typeface="Verdana" panose="020B0604030504040204"/>
              <a:ea typeface="굴림" panose="020B0600000101010101" pitchFamily="34" charset="-127"/>
            </a:endParaRPr>
          </a:p>
        </p:txBody>
      </p:sp>
      <p:sp>
        <p:nvSpPr>
          <p:cNvPr id="45" name="矩形 44"/>
          <p:cNvSpPr/>
          <p:nvPr/>
        </p:nvSpPr>
        <p:spPr>
          <a:xfrm>
            <a:off x="5456932" y="3233034"/>
            <a:ext cx="3300413" cy="340688"/>
          </a:xfrm>
          <a:prstGeom prst="rect">
            <a:avLst/>
          </a:prstGeom>
          <a:solidFill>
            <a:srgbClr val="9BBB40"/>
          </a:solidFill>
          <a:ln w="12700" cap="flat" cmpd="sng" algn="ctr">
            <a:noFill/>
            <a:prstDash val="solid"/>
            <a:miter lim="800000"/>
          </a:ln>
          <a:effectLst/>
        </p:spPr>
        <p:txBody>
          <a:bodyPr lIns="0" tIns="0" rIns="0" bIns="0" anchor="ctr"/>
          <a:lstStyle/>
          <a:p>
            <a:pPr algn="ctr" eaLnBrk="1" fontAlgn="auto" hangingPunct="1">
              <a:spcBef>
                <a:spcPts val="0"/>
              </a:spcBef>
              <a:spcAft>
                <a:spcPts val="0"/>
              </a:spcAft>
              <a:defRPr/>
            </a:pPr>
            <a:endParaRPr lang="zh-CN" altLang="en-US" kern="0" dirty="0">
              <a:solidFill>
                <a:prstClr val="white"/>
              </a:solidFill>
              <a:latin typeface="Impact" panose="020B0806030902050204" pitchFamily="34" charset="0"/>
              <a:ea typeface="微软雅黑"/>
            </a:endParaRPr>
          </a:p>
        </p:txBody>
      </p:sp>
      <p:sp>
        <p:nvSpPr>
          <p:cNvPr id="46" name="Rectangle 30"/>
          <p:cNvSpPr>
            <a:spLocks noChangeArrowheads="1"/>
          </p:cNvSpPr>
          <p:nvPr/>
        </p:nvSpPr>
        <p:spPr bwMode="auto">
          <a:xfrm>
            <a:off x="5967934" y="3263370"/>
            <a:ext cx="3143362" cy="298883"/>
          </a:xfrm>
          <a:prstGeom prst="rect">
            <a:avLst/>
          </a:prstGeom>
          <a:noFill/>
          <a:ln w="9525">
            <a:noFill/>
            <a:miter lim="800000"/>
            <a:headEnd/>
            <a:tailEnd/>
          </a:ln>
        </p:spPr>
        <p:txBody>
          <a:bodyPr lIns="67391" tIns="33696" rIns="67391" bIns="33696">
            <a:spAutoFit/>
          </a:bodyPr>
          <a:lstStyle/>
          <a:p>
            <a:pPr algn="just"/>
            <a:r>
              <a:rPr lang="en-US" altLang="zh-CN" sz="1500" b="1" dirty="0">
                <a:solidFill>
                  <a:srgbClr val="FFFFFF"/>
                </a:solidFill>
                <a:latin typeface="微软雅黑" pitchFamily="34" charset="-122"/>
                <a:ea typeface="微软雅黑" pitchFamily="34" charset="-122"/>
                <a:cs typeface="Open Sans"/>
              </a:rPr>
              <a:t>Build Edge-Cloud ecosystem</a:t>
            </a:r>
          </a:p>
        </p:txBody>
      </p:sp>
      <p:sp>
        <p:nvSpPr>
          <p:cNvPr id="47" name="文本框 170"/>
          <p:cNvSpPr txBox="1">
            <a:spLocks noChangeArrowheads="1"/>
          </p:cNvSpPr>
          <p:nvPr/>
        </p:nvSpPr>
        <p:spPr bwMode="auto">
          <a:xfrm>
            <a:off x="5523738" y="3189865"/>
            <a:ext cx="447081" cy="437382"/>
          </a:xfrm>
          <a:prstGeom prst="rect">
            <a:avLst/>
          </a:prstGeom>
          <a:noFill/>
          <a:ln w="9525">
            <a:noFill/>
            <a:miter lim="800000"/>
            <a:headEnd/>
            <a:tailEnd/>
          </a:ln>
        </p:spPr>
        <p:txBody>
          <a:bodyPr wrap="none" lIns="67391" tIns="33696" rIns="67391" bIns="33696">
            <a:spAutoFit/>
          </a:bodyPr>
          <a:lstStyle/>
          <a:p>
            <a:pPr algn="ctr"/>
            <a:r>
              <a:rPr lang="en-US" altLang="zh-CN" sz="2400" b="1" dirty="0">
                <a:solidFill>
                  <a:srgbClr val="FFFFFF"/>
                </a:solidFill>
                <a:cs typeface="Arial" pitchFamily="34" charset="0"/>
              </a:rPr>
              <a:t>04</a:t>
            </a:r>
            <a:endParaRPr lang="zh-CN" altLang="en-US" sz="2400" b="1" dirty="0">
              <a:solidFill>
                <a:srgbClr val="FFFFFF"/>
              </a:solidFill>
              <a:cs typeface="Arial" pitchFamily="34" charset="0"/>
            </a:endParaRPr>
          </a:p>
        </p:txBody>
      </p:sp>
      <p:sp>
        <p:nvSpPr>
          <p:cNvPr id="48" name="TextBox 207"/>
          <p:cNvSpPr txBox="1">
            <a:spLocks noChangeArrowheads="1"/>
          </p:cNvSpPr>
          <p:nvPr/>
        </p:nvSpPr>
        <p:spPr bwMode="auto">
          <a:xfrm>
            <a:off x="5254173" y="3609891"/>
            <a:ext cx="3587557" cy="1414560"/>
          </a:xfrm>
          <a:prstGeom prst="rect">
            <a:avLst/>
          </a:prstGeom>
          <a:noFill/>
          <a:ln w="9525">
            <a:noFill/>
            <a:miter lim="800000"/>
            <a:headEnd/>
            <a:tailEnd/>
          </a:ln>
        </p:spPr>
        <p:txBody>
          <a:bodyPr lIns="67381" tIns="33690" rIns="67381" bIns="33690">
            <a:spAutoFit/>
          </a:bodyPr>
          <a:lstStyle/>
          <a:p>
            <a:pPr marL="194218" indent="-194218" algn="just" defTabSz="335787">
              <a:lnSpc>
                <a:spcPts val="1548"/>
              </a:lnSpc>
              <a:buClr>
                <a:srgbClr val="C00000"/>
              </a:buClr>
              <a:buSzPct val="90000"/>
              <a:buFont typeface="Wingdings" pitchFamily="2" charset="2"/>
              <a:buChar char="n"/>
            </a:pPr>
            <a:r>
              <a:rPr lang="en-US" altLang="zh-CN" sz="1000" dirty="0">
                <a:solidFill>
                  <a:schemeClr val="bg1"/>
                </a:solidFill>
                <a:latin typeface="微软雅黑" pitchFamily="34" charset="-122"/>
                <a:ea typeface="微软雅黑" pitchFamily="34" charset="-122"/>
                <a:cs typeface="Arial" pitchFamily="34" charset="0"/>
              </a:rPr>
              <a:t>Build an open edge-cloud ecosystem and be a leader in the industry chain.</a:t>
            </a:r>
          </a:p>
          <a:p>
            <a:pPr marL="194218" indent="-194218" algn="just" defTabSz="335787">
              <a:lnSpc>
                <a:spcPts val="1548"/>
              </a:lnSpc>
              <a:buClr>
                <a:srgbClr val="C00000"/>
              </a:buClr>
              <a:buSzPct val="90000"/>
              <a:buFont typeface="Wingdings" pitchFamily="2" charset="2"/>
              <a:buChar char="n"/>
            </a:pPr>
            <a:r>
              <a:rPr lang="en-US" altLang="zh-CN" sz="1000" dirty="0">
                <a:solidFill>
                  <a:schemeClr val="bg1"/>
                </a:solidFill>
                <a:latin typeface="微软雅黑" pitchFamily="34" charset="-122"/>
                <a:ea typeface="微软雅黑" pitchFamily="34" charset="-122"/>
                <a:cs typeface="Arial" pitchFamily="34" charset="0"/>
              </a:rPr>
              <a:t>Build open, open source, controllable MEC edge </a:t>
            </a:r>
            <a:r>
              <a:rPr lang="en-US" altLang="zh-CN" sz="1000" dirty="0" err="1">
                <a:solidFill>
                  <a:schemeClr val="bg1"/>
                </a:solidFill>
                <a:latin typeface="微软雅黑" pitchFamily="34" charset="-122"/>
                <a:ea typeface="微软雅黑" pitchFamily="34" charset="-122"/>
                <a:cs typeface="Arial" pitchFamily="34" charset="0"/>
              </a:rPr>
              <a:t>PaaS</a:t>
            </a:r>
            <a:r>
              <a:rPr lang="en-US" altLang="zh-CN" sz="1000" dirty="0">
                <a:solidFill>
                  <a:schemeClr val="bg1"/>
                </a:solidFill>
                <a:latin typeface="微软雅黑" pitchFamily="34" charset="-122"/>
                <a:ea typeface="微软雅黑" pitchFamily="34" charset="-122"/>
                <a:cs typeface="Arial" pitchFamily="34" charset="0"/>
              </a:rPr>
              <a:t> platform.</a:t>
            </a:r>
          </a:p>
          <a:p>
            <a:pPr marL="194218" indent="-194218" algn="just" defTabSz="335787">
              <a:lnSpc>
                <a:spcPts val="1548"/>
              </a:lnSpc>
              <a:buClr>
                <a:srgbClr val="C00000"/>
              </a:buClr>
              <a:buSzPct val="90000"/>
              <a:buFont typeface="Wingdings" pitchFamily="2" charset="2"/>
              <a:buChar char="n"/>
            </a:pPr>
            <a:r>
              <a:rPr lang="en-US" altLang="zh-CN" sz="1000" dirty="0">
                <a:solidFill>
                  <a:schemeClr val="bg1"/>
                </a:solidFill>
                <a:latin typeface="微软雅黑" pitchFamily="34" charset="-122"/>
                <a:ea typeface="微软雅黑" pitchFamily="34" charset="-122"/>
                <a:cs typeface="Arial" pitchFamily="34" charset="0"/>
              </a:rPr>
              <a:t>Accelerate the implementation of MEC commercial construction, To jointly promote business applications</a:t>
            </a:r>
          </a:p>
        </p:txBody>
      </p:sp>
      <p:grpSp>
        <p:nvGrpSpPr>
          <p:cNvPr id="49" name="组合 49"/>
          <p:cNvGrpSpPr>
            <a:grpSpLocks/>
          </p:cNvGrpSpPr>
          <p:nvPr/>
        </p:nvGrpSpPr>
        <p:grpSpPr bwMode="auto">
          <a:xfrm>
            <a:off x="7184492" y="3860740"/>
            <a:ext cx="1460339" cy="721045"/>
            <a:chOff x="-131258" y="2508250"/>
            <a:chExt cx="1836000" cy="981075"/>
          </a:xfrm>
        </p:grpSpPr>
        <p:grpSp>
          <p:nvGrpSpPr>
            <p:cNvPr id="50" name="组合 50"/>
            <p:cNvGrpSpPr/>
            <p:nvPr/>
          </p:nvGrpSpPr>
          <p:grpSpPr>
            <a:xfrm>
              <a:off x="-50254" y="2508250"/>
              <a:ext cx="1655131" cy="981075"/>
              <a:chOff x="2917825" y="3457575"/>
              <a:chExt cx="1682750" cy="1446213"/>
            </a:xfrm>
            <a:solidFill>
              <a:srgbClr val="F26D64"/>
            </a:solidFill>
          </p:grpSpPr>
          <p:sp>
            <p:nvSpPr>
              <p:cNvPr id="52" name="Oval 54"/>
              <p:cNvSpPr>
                <a:spLocks noChangeArrowheads="1"/>
              </p:cNvSpPr>
              <p:nvPr/>
            </p:nvSpPr>
            <p:spPr bwMode="auto">
              <a:xfrm>
                <a:off x="2917825" y="3457575"/>
                <a:ext cx="1682750" cy="10874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53" name="Freeform 55"/>
              <p:cNvSpPr>
                <a:spLocks/>
              </p:cNvSpPr>
              <p:nvPr/>
            </p:nvSpPr>
            <p:spPr bwMode="auto">
              <a:xfrm>
                <a:off x="3819525" y="4287838"/>
                <a:ext cx="307975" cy="615950"/>
              </a:xfrm>
              <a:custGeom>
                <a:avLst/>
                <a:gdLst>
                  <a:gd name="T0" fmla="*/ 0 w 97"/>
                  <a:gd name="T1" fmla="*/ 194 h 194"/>
                  <a:gd name="T2" fmla="*/ 22 w 97"/>
                  <a:gd name="T3" fmla="*/ 2 h 194"/>
                  <a:gd name="T4" fmla="*/ 96 w 97"/>
                  <a:gd name="T5" fmla="*/ 8 h 194"/>
                  <a:gd name="T6" fmla="*/ 0 w 97"/>
                  <a:gd name="T7" fmla="*/ 194 h 194"/>
                </a:gdLst>
                <a:ahLst/>
                <a:cxnLst>
                  <a:cxn ang="0">
                    <a:pos x="T0" y="T1"/>
                  </a:cxn>
                  <a:cxn ang="0">
                    <a:pos x="T2" y="T3"/>
                  </a:cxn>
                  <a:cxn ang="0">
                    <a:pos x="T4" y="T5"/>
                  </a:cxn>
                  <a:cxn ang="0">
                    <a:pos x="T6" y="T7"/>
                  </a:cxn>
                </a:cxnLst>
                <a:rect l="0" t="0" r="r" b="b"/>
                <a:pathLst>
                  <a:path w="97" h="194">
                    <a:moveTo>
                      <a:pt x="0" y="194"/>
                    </a:moveTo>
                    <a:cubicBezTo>
                      <a:pt x="29" y="133"/>
                      <a:pt x="35" y="56"/>
                      <a:pt x="22" y="2"/>
                    </a:cubicBezTo>
                    <a:cubicBezTo>
                      <a:pt x="21" y="10"/>
                      <a:pt x="97" y="0"/>
                      <a:pt x="96" y="8"/>
                    </a:cubicBezTo>
                    <a:cubicBezTo>
                      <a:pt x="84" y="81"/>
                      <a:pt x="55" y="132"/>
                      <a:pt x="0"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sp>
          <p:nvSpPr>
            <p:cNvPr id="51" name="文本框 56"/>
            <p:cNvSpPr txBox="1">
              <a:spLocks noChangeArrowheads="1"/>
            </p:cNvSpPr>
            <p:nvPr/>
          </p:nvSpPr>
          <p:spPr bwMode="auto">
            <a:xfrm>
              <a:off x="-131258" y="2578834"/>
              <a:ext cx="1836000" cy="628155"/>
            </a:xfrm>
            <a:prstGeom prst="rect">
              <a:avLst/>
            </a:prstGeom>
            <a:noFill/>
            <a:ln w="9525">
              <a:noFill/>
              <a:miter lim="800000"/>
              <a:headEnd/>
              <a:tailEnd/>
            </a:ln>
          </p:spPr>
          <p:txBody>
            <a:bodyPr>
              <a:spAutoFit/>
            </a:bodyPr>
            <a:lstStyle/>
            <a:p>
              <a:pPr algn="ctr">
                <a:lnSpc>
                  <a:spcPct val="120000"/>
                </a:lnSpc>
              </a:pPr>
              <a:r>
                <a:rPr lang="en-US" altLang="zh-CN" sz="1000" b="1" dirty="0">
                  <a:solidFill>
                    <a:schemeClr val="bg1"/>
                  </a:solidFill>
                  <a:latin typeface="微软雅黑" pitchFamily="34" charset="-122"/>
                  <a:ea typeface="微软雅黑" pitchFamily="34" charset="-122"/>
                </a:rPr>
                <a:t>More than 50 Partners now</a:t>
              </a:r>
            </a:p>
          </p:txBody>
        </p:sp>
      </p:grpSp>
      <p:sp>
        <p:nvSpPr>
          <p:cNvPr id="54" name="TextBox 72"/>
          <p:cNvSpPr txBox="1"/>
          <p:nvPr/>
        </p:nvSpPr>
        <p:spPr>
          <a:xfrm>
            <a:off x="684244" y="159198"/>
            <a:ext cx="4320798" cy="461665"/>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en-US" altLang="zh-CN" sz="2400" b="1" dirty="0">
                <a:solidFill>
                  <a:srgbClr val="00A4E3"/>
                </a:solidFill>
              </a:rPr>
              <a:t>Future</a:t>
            </a:r>
            <a:r>
              <a:rPr lang="zh-CN" altLang="en-US" sz="2400" b="1" dirty="0">
                <a:solidFill>
                  <a:srgbClr val="00A4E3"/>
                </a:solidFill>
              </a:rPr>
              <a:t> </a:t>
            </a:r>
            <a:r>
              <a:rPr lang="en-US" altLang="zh-CN" sz="2400" b="1" dirty="0">
                <a:solidFill>
                  <a:srgbClr val="00A4E3"/>
                </a:solidFill>
              </a:rPr>
              <a:t>Plan</a:t>
            </a:r>
            <a:r>
              <a:rPr lang="zh-CN" altLang="en-US" sz="2400" b="1" dirty="0">
                <a:solidFill>
                  <a:srgbClr val="00A4E3"/>
                </a:solidFill>
              </a:rPr>
              <a:t> </a:t>
            </a:r>
            <a:r>
              <a:rPr lang="en-US" altLang="zh-CN" sz="2400" b="1" dirty="0">
                <a:solidFill>
                  <a:srgbClr val="00A4E3"/>
                </a:solidFill>
              </a:rPr>
              <a:t>in </a:t>
            </a:r>
            <a:r>
              <a:rPr lang="en-US" altLang="zh-CN" sz="2400" b="1" dirty="0">
                <a:solidFill>
                  <a:srgbClr val="00AEEF"/>
                </a:solidFill>
                <a:cs typeface="Arial Unicode MS" panose="020B0604020202020204" pitchFamily="34" charset="-122"/>
              </a:rPr>
              <a:t>Edge-Cloud</a:t>
            </a:r>
            <a:r>
              <a:rPr lang="en-US" altLang="zh-CN" sz="2400" b="1" dirty="0">
                <a:solidFill>
                  <a:srgbClr val="00A4E3"/>
                </a:solidFill>
              </a:rPr>
              <a:t> </a:t>
            </a:r>
          </a:p>
        </p:txBody>
      </p:sp>
    </p:spTree>
    <p:extLst>
      <p:ext uri="{BB962C8B-B14F-4D97-AF65-F5344CB8AC3E}">
        <p14:creationId xmlns:p14="http://schemas.microsoft.com/office/powerpoint/2010/main" val="26852375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1+#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91216" y="190238"/>
            <a:ext cx="427909" cy="401818"/>
          </a:xfrm>
          <a:prstGeom prst="rect">
            <a:avLst/>
          </a:prstGeom>
        </p:spPr>
      </p:pic>
      <p:pic>
        <p:nvPicPr>
          <p:cNvPr id="257" name="Picture 3" descr="E:\华为项目\2015\07月\D-201507120-孔令怡\素材\联通标志 （新&amp;旧）-01.png">
            <a:extLst>
              <a:ext uri="{FF2B5EF4-FFF2-40B4-BE49-F238E27FC236}">
                <a16:creationId xmlns:a16="http://schemas.microsoft.com/office/drawing/2014/main" id="{0DC091C8-2C72-4173-A2BA-C2618C65C9B6}"/>
              </a:ext>
            </a:extLst>
          </p:cNvPr>
          <p:cNvPicPr>
            <a:picLocks noChangeAspect="1" noChangeArrowheads="1"/>
          </p:cNvPicPr>
          <p:nvPr/>
        </p:nvPicPr>
        <p:blipFill>
          <a:blip r:embed="rId4" cstate="print"/>
          <a:srcRect/>
          <a:stretch>
            <a:fillRect/>
          </a:stretch>
        </p:blipFill>
        <p:spPr bwMode="auto">
          <a:xfrm>
            <a:off x="8172868" y="64997"/>
            <a:ext cx="769846" cy="526426"/>
          </a:xfrm>
          <a:prstGeom prst="rect">
            <a:avLst/>
          </a:prstGeom>
          <a:noFill/>
        </p:spPr>
      </p:pic>
      <p:sp>
        <p:nvSpPr>
          <p:cNvPr id="54" name="TextBox 72"/>
          <p:cNvSpPr txBox="1"/>
          <p:nvPr/>
        </p:nvSpPr>
        <p:spPr>
          <a:xfrm>
            <a:off x="777644" y="190238"/>
            <a:ext cx="4923143" cy="461665"/>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en-US" altLang="zh-CN" sz="2400" b="1" dirty="0">
                <a:solidFill>
                  <a:srgbClr val="00A4E3"/>
                </a:solidFill>
              </a:rPr>
              <a:t>Edge-Cloud Need Acceleration</a:t>
            </a:r>
          </a:p>
        </p:txBody>
      </p:sp>
      <p:pic>
        <p:nvPicPr>
          <p:cNvPr id="4" name="Picture 3">
            <a:extLst>
              <a:ext uri="{FF2B5EF4-FFF2-40B4-BE49-F238E27FC236}">
                <a16:creationId xmlns:a16="http://schemas.microsoft.com/office/drawing/2014/main" id="{1158AC0D-61A9-1041-9AC5-B0D4EC5D56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2372" y="3351329"/>
            <a:ext cx="2540000" cy="1587500"/>
          </a:xfrm>
          <a:prstGeom prst="rect">
            <a:avLst/>
          </a:prstGeom>
        </p:spPr>
      </p:pic>
      <p:pic>
        <p:nvPicPr>
          <p:cNvPr id="6" name="Picture 5">
            <a:extLst>
              <a:ext uri="{FF2B5EF4-FFF2-40B4-BE49-F238E27FC236}">
                <a16:creationId xmlns:a16="http://schemas.microsoft.com/office/drawing/2014/main" id="{3E82E682-432F-9E4E-B416-71D2C12DA1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1054" y="780833"/>
            <a:ext cx="1905000" cy="1765300"/>
          </a:xfrm>
          <a:prstGeom prst="rect">
            <a:avLst/>
          </a:prstGeom>
        </p:spPr>
      </p:pic>
      <p:pic>
        <p:nvPicPr>
          <p:cNvPr id="8" name="Picture 7">
            <a:extLst>
              <a:ext uri="{FF2B5EF4-FFF2-40B4-BE49-F238E27FC236}">
                <a16:creationId xmlns:a16="http://schemas.microsoft.com/office/drawing/2014/main" id="{0C651E82-055C-2343-AA91-FE8D1E2330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1216" y="3384333"/>
            <a:ext cx="3048000" cy="1714500"/>
          </a:xfrm>
          <a:prstGeom prst="rect">
            <a:avLst/>
          </a:prstGeom>
        </p:spPr>
      </p:pic>
      <p:pic>
        <p:nvPicPr>
          <p:cNvPr id="10" name="Picture 9">
            <a:extLst>
              <a:ext uri="{FF2B5EF4-FFF2-40B4-BE49-F238E27FC236}">
                <a16:creationId xmlns:a16="http://schemas.microsoft.com/office/drawing/2014/main" id="{13FF86F3-AA68-454C-81DA-FCBDECEE08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1344" y="2393733"/>
            <a:ext cx="3517900" cy="1981200"/>
          </a:xfrm>
          <a:prstGeom prst="rect">
            <a:avLst/>
          </a:prstGeom>
        </p:spPr>
      </p:pic>
      <p:pic>
        <p:nvPicPr>
          <p:cNvPr id="12" name="Picture 11">
            <a:extLst>
              <a:ext uri="{FF2B5EF4-FFF2-40B4-BE49-F238E27FC236}">
                <a16:creationId xmlns:a16="http://schemas.microsoft.com/office/drawing/2014/main" id="{FB69C59B-687A-1C47-9D6C-7CB718EEE1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1216" y="780833"/>
            <a:ext cx="5210128" cy="2603500"/>
          </a:xfrm>
          <a:prstGeom prst="rect">
            <a:avLst/>
          </a:prstGeom>
        </p:spPr>
      </p:pic>
    </p:spTree>
    <p:extLst>
      <p:ext uri="{BB962C8B-B14F-4D97-AF65-F5344CB8AC3E}">
        <p14:creationId xmlns:p14="http://schemas.microsoft.com/office/powerpoint/2010/main" val="1053313096"/>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91216" y="190238"/>
            <a:ext cx="427909" cy="401818"/>
          </a:xfrm>
          <a:prstGeom prst="rect">
            <a:avLst/>
          </a:prstGeom>
        </p:spPr>
      </p:pic>
      <p:pic>
        <p:nvPicPr>
          <p:cNvPr id="257" name="Picture 3" descr="E:\华为项目\2015\07月\D-201507120-孔令怡\素材\联通标志 （新&amp;旧）-01.png">
            <a:extLst>
              <a:ext uri="{FF2B5EF4-FFF2-40B4-BE49-F238E27FC236}">
                <a16:creationId xmlns:a16="http://schemas.microsoft.com/office/drawing/2014/main" id="{0DC091C8-2C72-4173-A2BA-C2618C65C9B6}"/>
              </a:ext>
            </a:extLst>
          </p:cNvPr>
          <p:cNvPicPr>
            <a:picLocks noChangeAspect="1" noChangeArrowheads="1"/>
          </p:cNvPicPr>
          <p:nvPr/>
        </p:nvPicPr>
        <p:blipFill>
          <a:blip r:embed="rId4" cstate="print"/>
          <a:srcRect/>
          <a:stretch>
            <a:fillRect/>
          </a:stretch>
        </p:blipFill>
        <p:spPr bwMode="auto">
          <a:xfrm>
            <a:off x="8172868" y="64997"/>
            <a:ext cx="769846" cy="526426"/>
          </a:xfrm>
          <a:prstGeom prst="rect">
            <a:avLst/>
          </a:prstGeom>
          <a:noFill/>
        </p:spPr>
      </p:pic>
      <p:sp>
        <p:nvSpPr>
          <p:cNvPr id="54" name="TextBox 72"/>
          <p:cNvSpPr txBox="1"/>
          <p:nvPr/>
        </p:nvSpPr>
        <p:spPr>
          <a:xfrm>
            <a:off x="566936" y="190238"/>
            <a:ext cx="7658122" cy="461665"/>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en-US" altLang="zh-CN" sz="2400" b="1" dirty="0">
                <a:solidFill>
                  <a:srgbClr val="00A4E3"/>
                </a:solidFill>
              </a:rPr>
              <a:t>Accelerator Devices Management in Edge</a:t>
            </a:r>
            <a:r>
              <a:rPr lang="en-US" altLang="zh-Hans" sz="2400" b="1" dirty="0">
                <a:solidFill>
                  <a:srgbClr val="00A4E3"/>
                </a:solidFill>
              </a:rPr>
              <a:t>-Cloud</a:t>
            </a:r>
            <a:endParaRPr lang="en-US" altLang="zh-CN" sz="2400" b="1" dirty="0">
              <a:solidFill>
                <a:srgbClr val="00A4E3"/>
              </a:solidFill>
            </a:endParaRPr>
          </a:p>
        </p:txBody>
      </p:sp>
      <p:grpSp>
        <p:nvGrpSpPr>
          <p:cNvPr id="55" name="组合 50">
            <a:extLst>
              <a:ext uri="{FF2B5EF4-FFF2-40B4-BE49-F238E27FC236}">
                <a16:creationId xmlns:a16="http://schemas.microsoft.com/office/drawing/2014/main" id="{92CEA38F-1BF6-E646-A9DE-5401F758A519}"/>
              </a:ext>
            </a:extLst>
          </p:cNvPr>
          <p:cNvGrpSpPr/>
          <p:nvPr/>
        </p:nvGrpSpPr>
        <p:grpSpPr>
          <a:xfrm>
            <a:off x="207794" y="1007988"/>
            <a:ext cx="5443574" cy="3744416"/>
            <a:chOff x="3347864" y="2829018"/>
            <a:chExt cx="5916848" cy="3021164"/>
          </a:xfrm>
        </p:grpSpPr>
        <p:sp>
          <p:nvSpPr>
            <p:cNvPr id="56" name="矩形 8">
              <a:extLst>
                <a:ext uri="{FF2B5EF4-FFF2-40B4-BE49-F238E27FC236}">
                  <a16:creationId xmlns:a16="http://schemas.microsoft.com/office/drawing/2014/main" id="{F4CE0DBB-49DD-CE4E-A1D6-DE8A0B4CEAF5}"/>
                </a:ext>
              </a:extLst>
            </p:cNvPr>
            <p:cNvSpPr/>
            <p:nvPr/>
          </p:nvSpPr>
          <p:spPr>
            <a:xfrm>
              <a:off x="3347864" y="2829018"/>
              <a:ext cx="5916848" cy="3021164"/>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dirty="0">
                <a:latin typeface="Arial" panose="020B0604020202020204" pitchFamily="34" charset="0"/>
                <a:cs typeface="Arial" panose="020B0604020202020204" pitchFamily="34" charset="0"/>
              </a:endParaRPr>
            </a:p>
          </p:txBody>
        </p:sp>
        <p:grpSp>
          <p:nvGrpSpPr>
            <p:cNvPr id="57" name="组合 47">
              <a:extLst>
                <a:ext uri="{FF2B5EF4-FFF2-40B4-BE49-F238E27FC236}">
                  <a16:creationId xmlns:a16="http://schemas.microsoft.com/office/drawing/2014/main" id="{0C95E00F-CD44-D849-B4D9-54913FF62BEC}"/>
                </a:ext>
              </a:extLst>
            </p:cNvPr>
            <p:cNvGrpSpPr/>
            <p:nvPr/>
          </p:nvGrpSpPr>
          <p:grpSpPr>
            <a:xfrm>
              <a:off x="3971014" y="3219822"/>
              <a:ext cx="4825523" cy="2107375"/>
              <a:chOff x="3971014" y="3219822"/>
              <a:chExt cx="4825523" cy="2107375"/>
            </a:xfrm>
          </p:grpSpPr>
          <p:sp>
            <p:nvSpPr>
              <p:cNvPr id="72" name="矩形 6">
                <a:extLst>
                  <a:ext uri="{FF2B5EF4-FFF2-40B4-BE49-F238E27FC236}">
                    <a16:creationId xmlns:a16="http://schemas.microsoft.com/office/drawing/2014/main" id="{3801A942-822C-E74F-A163-0394F3EC6166}"/>
                  </a:ext>
                </a:extLst>
              </p:cNvPr>
              <p:cNvSpPr/>
              <p:nvPr/>
            </p:nvSpPr>
            <p:spPr>
              <a:xfrm>
                <a:off x="5892496" y="3219822"/>
                <a:ext cx="827584" cy="249442"/>
              </a:xfrm>
              <a:prstGeom prst="rect">
                <a:avLst/>
              </a:prstGeom>
              <a:solidFill>
                <a:srgbClr val="11A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Cyborg-</a:t>
                </a:r>
                <a:r>
                  <a:rPr lang="en-US" altLang="zh-CN" sz="1000" dirty="0" err="1">
                    <a:latin typeface="Arial" panose="020B0604020202020204" pitchFamily="34" charset="0"/>
                    <a:cs typeface="Arial" panose="020B0604020202020204" pitchFamily="34" charset="0"/>
                  </a:rPr>
                  <a:t>api</a:t>
                </a:r>
                <a:endParaRPr lang="zh-CN" altLang="en-US" sz="1000" dirty="0">
                  <a:latin typeface="Arial" panose="020B0604020202020204" pitchFamily="34" charset="0"/>
                  <a:cs typeface="Arial" panose="020B0604020202020204" pitchFamily="34" charset="0"/>
                </a:endParaRPr>
              </a:p>
            </p:txBody>
          </p:sp>
          <p:sp>
            <p:nvSpPr>
              <p:cNvPr id="73" name="矩形 9">
                <a:extLst>
                  <a:ext uri="{FF2B5EF4-FFF2-40B4-BE49-F238E27FC236}">
                    <a16:creationId xmlns:a16="http://schemas.microsoft.com/office/drawing/2014/main" id="{09188CA7-7901-D24D-92D1-30A8D7581F13}"/>
                  </a:ext>
                </a:extLst>
              </p:cNvPr>
              <p:cNvSpPr/>
              <p:nvPr/>
            </p:nvSpPr>
            <p:spPr>
              <a:xfrm>
                <a:off x="7776863" y="3651870"/>
                <a:ext cx="1019674" cy="256814"/>
              </a:xfrm>
              <a:prstGeom prst="rect">
                <a:avLst/>
              </a:prstGeom>
              <a:solidFill>
                <a:srgbClr val="11A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Cyborg-</a:t>
                </a:r>
                <a:r>
                  <a:rPr lang="en-US" altLang="zh-CN" sz="1000" dirty="0" err="1">
                    <a:latin typeface="Arial" panose="020B0604020202020204" pitchFamily="34" charset="0"/>
                    <a:cs typeface="Arial" panose="020B0604020202020204" pitchFamily="34" charset="0"/>
                  </a:rPr>
                  <a:t>db</a:t>
                </a:r>
                <a:endParaRPr lang="zh-CN" altLang="en-US" sz="1000" dirty="0">
                  <a:latin typeface="Arial" panose="020B0604020202020204" pitchFamily="34" charset="0"/>
                  <a:cs typeface="Arial" panose="020B0604020202020204" pitchFamily="34" charset="0"/>
                </a:endParaRPr>
              </a:p>
            </p:txBody>
          </p:sp>
          <p:sp>
            <p:nvSpPr>
              <p:cNvPr id="74" name="矩形 10">
                <a:extLst>
                  <a:ext uri="{FF2B5EF4-FFF2-40B4-BE49-F238E27FC236}">
                    <a16:creationId xmlns:a16="http://schemas.microsoft.com/office/drawing/2014/main" id="{7FBA3725-34E1-9649-A636-7D2E7B7FE5A4}"/>
                  </a:ext>
                </a:extLst>
              </p:cNvPr>
              <p:cNvSpPr/>
              <p:nvPr/>
            </p:nvSpPr>
            <p:spPr>
              <a:xfrm>
                <a:off x="5226168" y="3686622"/>
                <a:ext cx="2160240" cy="187311"/>
              </a:xfrm>
              <a:prstGeom prst="rect">
                <a:avLst/>
              </a:prstGeom>
              <a:solidFill>
                <a:srgbClr val="11A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Cyborg-conductor</a:t>
                </a:r>
                <a:endParaRPr lang="zh-CN" altLang="en-US" sz="1000" dirty="0">
                  <a:latin typeface="Arial" panose="020B0604020202020204" pitchFamily="34" charset="0"/>
                  <a:cs typeface="Arial" panose="020B0604020202020204" pitchFamily="34" charset="0"/>
                </a:endParaRPr>
              </a:p>
            </p:txBody>
          </p:sp>
          <p:grpSp>
            <p:nvGrpSpPr>
              <p:cNvPr id="75" name="组合 24">
                <a:extLst>
                  <a:ext uri="{FF2B5EF4-FFF2-40B4-BE49-F238E27FC236}">
                    <a16:creationId xmlns:a16="http://schemas.microsoft.com/office/drawing/2014/main" id="{D5069A0F-DD87-664B-BC3C-07A4BC2C26AE}"/>
                  </a:ext>
                </a:extLst>
              </p:cNvPr>
              <p:cNvGrpSpPr/>
              <p:nvPr/>
            </p:nvGrpSpPr>
            <p:grpSpPr>
              <a:xfrm>
                <a:off x="5226168" y="4155926"/>
                <a:ext cx="2160240" cy="437727"/>
                <a:chOff x="5226168" y="4155926"/>
                <a:chExt cx="2160240" cy="437727"/>
              </a:xfrm>
            </p:grpSpPr>
            <p:sp>
              <p:nvSpPr>
                <p:cNvPr id="83" name="矩形 11">
                  <a:extLst>
                    <a:ext uri="{FF2B5EF4-FFF2-40B4-BE49-F238E27FC236}">
                      <a16:creationId xmlns:a16="http://schemas.microsoft.com/office/drawing/2014/main" id="{9954D624-F2F4-0A4F-A116-98D2F02A7806}"/>
                    </a:ext>
                  </a:extLst>
                </p:cNvPr>
                <p:cNvSpPr/>
                <p:nvPr/>
              </p:nvSpPr>
              <p:spPr>
                <a:xfrm>
                  <a:off x="5226168" y="4155926"/>
                  <a:ext cx="2160240" cy="437727"/>
                </a:xfrm>
                <a:prstGeom prst="rect">
                  <a:avLst/>
                </a:prstGeom>
                <a:solidFill>
                  <a:srgbClr val="11A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000" dirty="0">
                      <a:latin typeface="Arial" panose="020B0604020202020204" pitchFamily="34" charset="0"/>
                      <a:cs typeface="Arial" panose="020B0604020202020204" pitchFamily="34" charset="0"/>
                    </a:rPr>
                    <a:t>Cyborg-agent</a:t>
                  </a:r>
                  <a:endParaRPr lang="zh-CN" altLang="en-US" sz="1000" dirty="0">
                    <a:latin typeface="Arial" panose="020B0604020202020204" pitchFamily="34" charset="0"/>
                    <a:cs typeface="Arial" panose="020B0604020202020204" pitchFamily="34" charset="0"/>
                  </a:endParaRPr>
                </a:p>
              </p:txBody>
            </p:sp>
            <p:sp>
              <p:nvSpPr>
                <p:cNvPr id="84" name="圆角矩形 13">
                  <a:extLst>
                    <a:ext uri="{FF2B5EF4-FFF2-40B4-BE49-F238E27FC236}">
                      <a16:creationId xmlns:a16="http://schemas.microsoft.com/office/drawing/2014/main" id="{D25F520F-C5A7-8A40-B8C7-C07F30E22733}"/>
                    </a:ext>
                  </a:extLst>
                </p:cNvPr>
                <p:cNvSpPr/>
                <p:nvPr/>
              </p:nvSpPr>
              <p:spPr>
                <a:xfrm>
                  <a:off x="6472783" y="4391000"/>
                  <a:ext cx="864095" cy="160320"/>
                </a:xfrm>
                <a:prstGeom prst="roundRect">
                  <a:avLst/>
                </a:prstGeom>
                <a:solidFill>
                  <a:srgbClr val="007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dirty="0">
                      <a:latin typeface="Arial" panose="020B0604020202020204" pitchFamily="34" charset="0"/>
                      <a:cs typeface="Arial" panose="020B0604020202020204" pitchFamily="34" charset="0"/>
                    </a:rPr>
                    <a:t>local cache</a:t>
                  </a:r>
                  <a:endParaRPr lang="zh-CN" altLang="en-US" sz="800" dirty="0">
                    <a:latin typeface="Arial" panose="020B0604020202020204" pitchFamily="34" charset="0"/>
                    <a:cs typeface="Arial" panose="020B0604020202020204" pitchFamily="34" charset="0"/>
                  </a:endParaRPr>
                </a:p>
              </p:txBody>
            </p:sp>
          </p:grpSp>
          <p:grpSp>
            <p:nvGrpSpPr>
              <p:cNvPr id="76" name="组合 21">
                <a:extLst>
                  <a:ext uri="{FF2B5EF4-FFF2-40B4-BE49-F238E27FC236}">
                    <a16:creationId xmlns:a16="http://schemas.microsoft.com/office/drawing/2014/main" id="{7209F758-FA5E-EF49-8A48-96F53CD63C46}"/>
                  </a:ext>
                </a:extLst>
              </p:cNvPr>
              <p:cNvGrpSpPr/>
              <p:nvPr/>
            </p:nvGrpSpPr>
            <p:grpSpPr>
              <a:xfrm>
                <a:off x="3971014" y="4876006"/>
                <a:ext cx="4670548" cy="451191"/>
                <a:chOff x="4067944" y="4876006"/>
                <a:chExt cx="4670548" cy="451191"/>
              </a:xfrm>
            </p:grpSpPr>
            <p:sp>
              <p:nvSpPr>
                <p:cNvPr id="77" name="矩形 14">
                  <a:extLst>
                    <a:ext uri="{FF2B5EF4-FFF2-40B4-BE49-F238E27FC236}">
                      <a16:creationId xmlns:a16="http://schemas.microsoft.com/office/drawing/2014/main" id="{AD0FF93B-7403-6F4B-92A6-6F60BD915EFB}"/>
                    </a:ext>
                  </a:extLst>
                </p:cNvPr>
                <p:cNvSpPr/>
                <p:nvPr/>
              </p:nvSpPr>
              <p:spPr>
                <a:xfrm>
                  <a:off x="4067944" y="4876006"/>
                  <a:ext cx="1152128" cy="1631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vendor-a-driver</a:t>
                  </a:r>
                  <a:endParaRPr lang="zh-CN" altLang="en-US" sz="1000" dirty="0">
                    <a:latin typeface="Arial" panose="020B0604020202020204" pitchFamily="34" charset="0"/>
                    <a:cs typeface="Arial" panose="020B0604020202020204" pitchFamily="34" charset="0"/>
                  </a:endParaRPr>
                </a:p>
              </p:txBody>
            </p:sp>
            <p:sp>
              <p:nvSpPr>
                <p:cNvPr id="78" name="矩形 15">
                  <a:extLst>
                    <a:ext uri="{FF2B5EF4-FFF2-40B4-BE49-F238E27FC236}">
                      <a16:creationId xmlns:a16="http://schemas.microsoft.com/office/drawing/2014/main" id="{73202C73-8AF9-7E44-99E6-C971C0B26DE4}"/>
                    </a:ext>
                  </a:extLst>
                </p:cNvPr>
                <p:cNvSpPr/>
                <p:nvPr/>
              </p:nvSpPr>
              <p:spPr>
                <a:xfrm>
                  <a:off x="5652120" y="4876006"/>
                  <a:ext cx="1506072" cy="163159"/>
                </a:xfrm>
                <a:prstGeom prst="rect">
                  <a:avLst/>
                </a:prstGeom>
                <a:solidFill>
                  <a:srgbClr val="11A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Cyborg-generic-driver</a:t>
                  </a:r>
                  <a:endParaRPr lang="zh-CN" altLang="en-US" sz="1000" dirty="0">
                    <a:latin typeface="Arial" panose="020B0604020202020204" pitchFamily="34" charset="0"/>
                    <a:cs typeface="Arial" panose="020B0604020202020204" pitchFamily="34" charset="0"/>
                  </a:endParaRPr>
                </a:p>
              </p:txBody>
            </p:sp>
            <p:sp>
              <p:nvSpPr>
                <p:cNvPr id="79" name="矩形 17">
                  <a:extLst>
                    <a:ext uri="{FF2B5EF4-FFF2-40B4-BE49-F238E27FC236}">
                      <a16:creationId xmlns:a16="http://schemas.microsoft.com/office/drawing/2014/main" id="{32147627-87DE-AE47-A3C0-891B3BD2FEE4}"/>
                    </a:ext>
                  </a:extLst>
                </p:cNvPr>
                <p:cNvSpPr/>
                <p:nvPr/>
              </p:nvSpPr>
              <p:spPr>
                <a:xfrm>
                  <a:off x="7586017" y="4876006"/>
                  <a:ext cx="1152128" cy="1631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vendor-b-driver</a:t>
                  </a:r>
                  <a:endParaRPr lang="zh-CN" altLang="en-US" sz="1000" dirty="0">
                    <a:latin typeface="Arial" panose="020B0604020202020204" pitchFamily="34" charset="0"/>
                    <a:cs typeface="Arial" panose="020B0604020202020204" pitchFamily="34" charset="0"/>
                  </a:endParaRPr>
                </a:p>
              </p:txBody>
            </p:sp>
            <p:sp>
              <p:nvSpPr>
                <p:cNvPr id="80" name="矩形 18">
                  <a:extLst>
                    <a:ext uri="{FF2B5EF4-FFF2-40B4-BE49-F238E27FC236}">
                      <a16:creationId xmlns:a16="http://schemas.microsoft.com/office/drawing/2014/main" id="{9D889AF9-A406-634E-8635-E945D0595139}"/>
                    </a:ext>
                  </a:extLst>
                </p:cNvPr>
                <p:cNvSpPr/>
                <p:nvPr/>
              </p:nvSpPr>
              <p:spPr>
                <a:xfrm>
                  <a:off x="4068291" y="5164038"/>
                  <a:ext cx="1152128" cy="163159"/>
                </a:xfrm>
                <a:prstGeom prst="rect">
                  <a:avLst/>
                </a:prstGeom>
                <a:solidFill>
                  <a:srgbClr val="F75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vendor-a-FPGA</a:t>
                  </a:r>
                  <a:endParaRPr lang="zh-CN" altLang="en-US" sz="1000" dirty="0">
                    <a:latin typeface="Arial" panose="020B0604020202020204" pitchFamily="34" charset="0"/>
                    <a:cs typeface="Arial" panose="020B0604020202020204" pitchFamily="34" charset="0"/>
                  </a:endParaRPr>
                </a:p>
              </p:txBody>
            </p:sp>
            <p:sp>
              <p:nvSpPr>
                <p:cNvPr id="81" name="矩形 19">
                  <a:extLst>
                    <a:ext uri="{FF2B5EF4-FFF2-40B4-BE49-F238E27FC236}">
                      <a16:creationId xmlns:a16="http://schemas.microsoft.com/office/drawing/2014/main" id="{0B7A5C55-45F2-CF41-A3F0-1299234CD512}"/>
                    </a:ext>
                  </a:extLst>
                </p:cNvPr>
                <p:cNvSpPr/>
                <p:nvPr/>
              </p:nvSpPr>
              <p:spPr>
                <a:xfrm>
                  <a:off x="5652467" y="5164038"/>
                  <a:ext cx="1506072" cy="163159"/>
                </a:xfrm>
                <a:prstGeom prst="rect">
                  <a:avLst/>
                </a:prstGeom>
                <a:solidFill>
                  <a:srgbClr val="F75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vendor-c-</a:t>
                  </a:r>
                  <a:r>
                    <a:rPr lang="en-US" altLang="zh-CN" sz="1000" dirty="0" err="1">
                      <a:latin typeface="Arial" panose="020B0604020202020204" pitchFamily="34" charset="0"/>
                      <a:cs typeface="Arial" panose="020B0604020202020204" pitchFamily="34" charset="0"/>
                    </a:rPr>
                    <a:t>ipsec</a:t>
                  </a:r>
                  <a:endParaRPr lang="zh-CN" altLang="en-US" sz="1000" dirty="0">
                    <a:latin typeface="Arial" panose="020B0604020202020204" pitchFamily="34" charset="0"/>
                    <a:cs typeface="Arial" panose="020B0604020202020204" pitchFamily="34" charset="0"/>
                  </a:endParaRPr>
                </a:p>
              </p:txBody>
            </p:sp>
            <p:sp>
              <p:nvSpPr>
                <p:cNvPr id="82" name="矩形 20">
                  <a:extLst>
                    <a:ext uri="{FF2B5EF4-FFF2-40B4-BE49-F238E27FC236}">
                      <a16:creationId xmlns:a16="http://schemas.microsoft.com/office/drawing/2014/main" id="{C3A8AFBA-535D-684C-882B-D15CBD2ECC29}"/>
                    </a:ext>
                  </a:extLst>
                </p:cNvPr>
                <p:cNvSpPr/>
                <p:nvPr/>
              </p:nvSpPr>
              <p:spPr>
                <a:xfrm>
                  <a:off x="7586364" y="5164038"/>
                  <a:ext cx="1152128" cy="163159"/>
                </a:xfrm>
                <a:prstGeom prst="rect">
                  <a:avLst/>
                </a:prstGeom>
                <a:solidFill>
                  <a:srgbClr val="F75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vendor-b-</a:t>
                  </a:r>
                  <a:r>
                    <a:rPr lang="en-US" altLang="zh-CN" sz="1000" dirty="0" err="1">
                      <a:latin typeface="Arial" panose="020B0604020202020204" pitchFamily="34" charset="0"/>
                      <a:cs typeface="Arial" panose="020B0604020202020204" pitchFamily="34" charset="0"/>
                    </a:rPr>
                    <a:t>gpgpu</a:t>
                  </a:r>
                  <a:endParaRPr lang="zh-CN" altLang="en-US" sz="1000" dirty="0">
                    <a:latin typeface="Arial" panose="020B0604020202020204" pitchFamily="34" charset="0"/>
                    <a:cs typeface="Arial" panose="020B0604020202020204" pitchFamily="34" charset="0"/>
                  </a:endParaRPr>
                </a:p>
              </p:txBody>
            </p:sp>
          </p:grpSp>
        </p:grpSp>
        <p:grpSp>
          <p:nvGrpSpPr>
            <p:cNvPr id="58" name="组合 49">
              <a:extLst>
                <a:ext uri="{FF2B5EF4-FFF2-40B4-BE49-F238E27FC236}">
                  <a16:creationId xmlns:a16="http://schemas.microsoft.com/office/drawing/2014/main" id="{E5DC8E3D-421C-FD41-9837-3904B10452DA}"/>
                </a:ext>
              </a:extLst>
            </p:cNvPr>
            <p:cNvGrpSpPr/>
            <p:nvPr/>
          </p:nvGrpSpPr>
          <p:grpSpPr>
            <a:xfrm>
              <a:off x="3563888" y="3668840"/>
              <a:ext cx="5406696" cy="716142"/>
              <a:chOff x="3563888" y="3668840"/>
              <a:chExt cx="5406696" cy="716142"/>
            </a:xfrm>
          </p:grpSpPr>
          <p:cxnSp>
            <p:nvCxnSpPr>
              <p:cNvPr id="69" name="直接连接符 23">
                <a:extLst>
                  <a:ext uri="{FF2B5EF4-FFF2-40B4-BE49-F238E27FC236}">
                    <a16:creationId xmlns:a16="http://schemas.microsoft.com/office/drawing/2014/main" id="{B2DCCBCD-27FB-4248-897A-08F331CA5352}"/>
                  </a:ext>
                </a:extLst>
              </p:cNvPr>
              <p:cNvCxnSpPr/>
              <p:nvPr/>
            </p:nvCxnSpPr>
            <p:spPr>
              <a:xfrm>
                <a:off x="3641992" y="4011910"/>
                <a:ext cx="532859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0" name="矩形 25">
                <a:extLst>
                  <a:ext uri="{FF2B5EF4-FFF2-40B4-BE49-F238E27FC236}">
                    <a16:creationId xmlns:a16="http://schemas.microsoft.com/office/drawing/2014/main" id="{050496A0-B35D-D048-8FBA-C742E5821E32}"/>
                  </a:ext>
                </a:extLst>
              </p:cNvPr>
              <p:cNvSpPr/>
              <p:nvPr/>
            </p:nvSpPr>
            <p:spPr>
              <a:xfrm>
                <a:off x="3563888" y="3668840"/>
                <a:ext cx="1415585" cy="249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a:latin typeface="Arial" panose="020B0604020202020204" pitchFamily="34" charset="0"/>
                    <a:cs typeface="Arial" panose="020B0604020202020204" pitchFamily="34" charset="0"/>
                  </a:rPr>
                  <a:t>Control Node</a:t>
                </a:r>
                <a:endParaRPr lang="zh-CN" altLang="en-US" sz="1000" dirty="0">
                  <a:latin typeface="Arial" panose="020B0604020202020204" pitchFamily="34" charset="0"/>
                  <a:cs typeface="Arial" panose="020B0604020202020204" pitchFamily="34" charset="0"/>
                </a:endParaRPr>
              </a:p>
            </p:txBody>
          </p:sp>
          <p:sp>
            <p:nvSpPr>
              <p:cNvPr id="71" name="矩形 28">
                <a:extLst>
                  <a:ext uri="{FF2B5EF4-FFF2-40B4-BE49-F238E27FC236}">
                    <a16:creationId xmlns:a16="http://schemas.microsoft.com/office/drawing/2014/main" id="{57151C9A-A162-E242-A25F-1192BA12895F}"/>
                  </a:ext>
                </a:extLst>
              </p:cNvPr>
              <p:cNvSpPr/>
              <p:nvPr/>
            </p:nvSpPr>
            <p:spPr>
              <a:xfrm>
                <a:off x="3563888" y="4135540"/>
                <a:ext cx="1415585" cy="249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a:latin typeface="Arial" panose="020B0604020202020204" pitchFamily="34" charset="0"/>
                    <a:cs typeface="Arial" panose="020B0604020202020204" pitchFamily="34" charset="0"/>
                  </a:rPr>
                  <a:t>Compute Node</a:t>
                </a:r>
                <a:endParaRPr lang="zh-CN" altLang="en-US" sz="1000" dirty="0">
                  <a:latin typeface="Arial" panose="020B0604020202020204" pitchFamily="34" charset="0"/>
                  <a:cs typeface="Arial" panose="020B0604020202020204" pitchFamily="34" charset="0"/>
                </a:endParaRPr>
              </a:p>
            </p:txBody>
          </p:sp>
        </p:grpSp>
        <p:grpSp>
          <p:nvGrpSpPr>
            <p:cNvPr id="59" name="组合 48">
              <a:extLst>
                <a:ext uri="{FF2B5EF4-FFF2-40B4-BE49-F238E27FC236}">
                  <a16:creationId xmlns:a16="http://schemas.microsoft.com/office/drawing/2014/main" id="{66965F39-D534-A546-8D23-01C4F6EBE39D}"/>
                </a:ext>
              </a:extLst>
            </p:cNvPr>
            <p:cNvGrpSpPr/>
            <p:nvPr/>
          </p:nvGrpSpPr>
          <p:grpSpPr>
            <a:xfrm>
              <a:off x="4547078" y="3469264"/>
              <a:ext cx="3518420" cy="1694774"/>
              <a:chOff x="4547078" y="3469264"/>
              <a:chExt cx="3518420" cy="1694774"/>
            </a:xfrm>
          </p:grpSpPr>
          <p:cxnSp>
            <p:nvCxnSpPr>
              <p:cNvPr id="60" name="直接连接符 30">
                <a:extLst>
                  <a:ext uri="{FF2B5EF4-FFF2-40B4-BE49-F238E27FC236}">
                    <a16:creationId xmlns:a16="http://schemas.microsoft.com/office/drawing/2014/main" id="{4C5E2464-8127-0547-8F7F-930BD3E7912C}"/>
                  </a:ext>
                </a:extLst>
              </p:cNvPr>
              <p:cNvCxnSpPr>
                <a:cxnSpLocks/>
                <a:stCxn id="73" idx="1"/>
                <a:endCxn id="74" idx="3"/>
              </p:cNvCxnSpPr>
              <p:nvPr/>
            </p:nvCxnSpPr>
            <p:spPr>
              <a:xfrm flipH="1">
                <a:off x="7386408" y="3780277"/>
                <a:ext cx="390455"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直接连接符 32">
                <a:extLst>
                  <a:ext uri="{FF2B5EF4-FFF2-40B4-BE49-F238E27FC236}">
                    <a16:creationId xmlns:a16="http://schemas.microsoft.com/office/drawing/2014/main" id="{3D14A0CE-4C5E-204E-912E-87DCE914DFE4}"/>
                  </a:ext>
                </a:extLst>
              </p:cNvPr>
              <p:cNvCxnSpPr>
                <a:endCxn id="74" idx="0"/>
              </p:cNvCxnSpPr>
              <p:nvPr/>
            </p:nvCxnSpPr>
            <p:spPr>
              <a:xfrm flipH="1">
                <a:off x="6306288" y="3469264"/>
                <a:ext cx="2285" cy="2173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接连接符 34">
                <a:extLst>
                  <a:ext uri="{FF2B5EF4-FFF2-40B4-BE49-F238E27FC236}">
                    <a16:creationId xmlns:a16="http://schemas.microsoft.com/office/drawing/2014/main" id="{5D516A8D-7F8D-434D-BA9B-222823F3C5C2}"/>
                  </a:ext>
                </a:extLst>
              </p:cNvPr>
              <p:cNvCxnSpPr>
                <a:stCxn id="74" idx="2"/>
                <a:endCxn id="83" idx="0"/>
              </p:cNvCxnSpPr>
              <p:nvPr/>
            </p:nvCxnSpPr>
            <p:spPr>
              <a:xfrm>
                <a:off x="6306288" y="3873933"/>
                <a:ext cx="0" cy="28199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直接连接符 36">
                <a:extLst>
                  <a:ext uri="{FF2B5EF4-FFF2-40B4-BE49-F238E27FC236}">
                    <a16:creationId xmlns:a16="http://schemas.microsoft.com/office/drawing/2014/main" id="{D27CD4AD-67B7-FC43-AFFC-F203861A7810}"/>
                  </a:ext>
                </a:extLst>
              </p:cNvPr>
              <p:cNvCxnSpPr>
                <a:stCxn id="78" idx="0"/>
                <a:endCxn id="83" idx="2"/>
              </p:cNvCxnSpPr>
              <p:nvPr/>
            </p:nvCxnSpPr>
            <p:spPr>
              <a:xfrm flipH="1" flipV="1">
                <a:off x="6306288" y="4593653"/>
                <a:ext cx="1938" cy="2823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直接连接符 38">
                <a:extLst>
                  <a:ext uri="{FF2B5EF4-FFF2-40B4-BE49-F238E27FC236}">
                    <a16:creationId xmlns:a16="http://schemas.microsoft.com/office/drawing/2014/main" id="{A8F21790-C623-964C-804B-B734A99FFC17}"/>
                  </a:ext>
                </a:extLst>
              </p:cNvPr>
              <p:cNvCxnSpPr>
                <a:stCxn id="80" idx="0"/>
              </p:cNvCxnSpPr>
              <p:nvPr/>
            </p:nvCxnSpPr>
            <p:spPr>
              <a:xfrm flipH="1" flipV="1">
                <a:off x="4547078" y="4986300"/>
                <a:ext cx="347" cy="1777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接连接符 40">
                <a:extLst>
                  <a:ext uri="{FF2B5EF4-FFF2-40B4-BE49-F238E27FC236}">
                    <a16:creationId xmlns:a16="http://schemas.microsoft.com/office/drawing/2014/main" id="{7CDBB777-8815-DE45-98C2-5DB3E4B31E3E}"/>
                  </a:ext>
                </a:extLst>
              </p:cNvPr>
              <p:cNvCxnSpPr>
                <a:stCxn id="81" idx="0"/>
                <a:endCxn id="78" idx="2"/>
              </p:cNvCxnSpPr>
              <p:nvPr/>
            </p:nvCxnSpPr>
            <p:spPr>
              <a:xfrm flipH="1" flipV="1">
                <a:off x="6308226" y="5039165"/>
                <a:ext cx="347" cy="1248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接连接符 42">
                <a:extLst>
                  <a:ext uri="{FF2B5EF4-FFF2-40B4-BE49-F238E27FC236}">
                    <a16:creationId xmlns:a16="http://schemas.microsoft.com/office/drawing/2014/main" id="{8EA8F034-97A4-814E-B206-6FE8757EB5FC}"/>
                  </a:ext>
                </a:extLst>
              </p:cNvPr>
              <p:cNvCxnSpPr>
                <a:stCxn id="82" idx="0"/>
              </p:cNvCxnSpPr>
              <p:nvPr/>
            </p:nvCxnSpPr>
            <p:spPr>
              <a:xfrm flipV="1">
                <a:off x="8065498" y="4986300"/>
                <a:ext cx="0" cy="1777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接连接符 44">
                <a:extLst>
                  <a:ext uri="{FF2B5EF4-FFF2-40B4-BE49-F238E27FC236}">
                    <a16:creationId xmlns:a16="http://schemas.microsoft.com/office/drawing/2014/main" id="{FA1BC0B1-BA2D-9E4D-905D-AC116F87DFA5}"/>
                  </a:ext>
                </a:extLst>
              </p:cNvPr>
              <p:cNvCxnSpPr>
                <a:stCxn id="77" idx="0"/>
              </p:cNvCxnSpPr>
              <p:nvPr/>
            </p:nvCxnSpPr>
            <p:spPr>
              <a:xfrm flipV="1">
                <a:off x="4547078" y="4593653"/>
                <a:ext cx="1761495" cy="2823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直接连接符 46">
                <a:extLst>
                  <a:ext uri="{FF2B5EF4-FFF2-40B4-BE49-F238E27FC236}">
                    <a16:creationId xmlns:a16="http://schemas.microsoft.com/office/drawing/2014/main" id="{ECB52455-4F9D-E749-B91E-E43589573887}"/>
                  </a:ext>
                </a:extLst>
              </p:cNvPr>
              <p:cNvCxnSpPr>
                <a:endCxn id="83" idx="2"/>
              </p:cNvCxnSpPr>
              <p:nvPr/>
            </p:nvCxnSpPr>
            <p:spPr>
              <a:xfrm flipH="1" flipV="1">
                <a:off x="6306288" y="4593653"/>
                <a:ext cx="1759210" cy="2823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 name="TextBox 3">
            <a:extLst>
              <a:ext uri="{FF2B5EF4-FFF2-40B4-BE49-F238E27FC236}">
                <a16:creationId xmlns:a16="http://schemas.microsoft.com/office/drawing/2014/main" id="{4B779984-7AC6-244C-A80A-F3534C1AA72E}"/>
              </a:ext>
            </a:extLst>
          </p:cNvPr>
          <p:cNvSpPr txBox="1"/>
          <p:nvPr/>
        </p:nvSpPr>
        <p:spPr>
          <a:xfrm>
            <a:off x="5921970" y="1007988"/>
            <a:ext cx="2676716" cy="3139321"/>
          </a:xfrm>
          <a:prstGeom prst="rect">
            <a:avLst/>
          </a:prstGeom>
          <a:noFill/>
        </p:spPr>
        <p:txBody>
          <a:bodyPr wrap="square" rtlCol="0">
            <a:spAutoFit/>
          </a:bodyPr>
          <a:lstStyle/>
          <a:p>
            <a:r>
              <a:rPr lang="en-US" dirty="0">
                <a:solidFill>
                  <a:srgbClr val="00A4E3"/>
                </a:solidFill>
              </a:rPr>
              <a:t>Cyborg is an OpenStack project that aims to provide a general purpose management framework for acceleration resources (i.e. various types of accelerators such as Crypto cards, GPU, FPGA, </a:t>
            </a:r>
            <a:r>
              <a:rPr lang="en-US" dirty="0" err="1">
                <a:solidFill>
                  <a:srgbClr val="00A4E3"/>
                </a:solidFill>
              </a:rPr>
              <a:t>NVMe</a:t>
            </a:r>
            <a:r>
              <a:rPr lang="en-US" dirty="0">
                <a:solidFill>
                  <a:srgbClr val="00A4E3"/>
                </a:solidFill>
              </a:rPr>
              <a:t>/NOF SSDs, ODP, DPDK/SPDK and so on).</a:t>
            </a:r>
          </a:p>
          <a:p>
            <a:endParaRPr lang="en-US" dirty="0"/>
          </a:p>
        </p:txBody>
      </p:sp>
    </p:spTree>
    <p:extLst>
      <p:ext uri="{BB962C8B-B14F-4D97-AF65-F5344CB8AC3E}">
        <p14:creationId xmlns:p14="http://schemas.microsoft.com/office/powerpoint/2010/main" val="3121168738"/>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91216" y="190238"/>
            <a:ext cx="427909" cy="401818"/>
          </a:xfrm>
          <a:prstGeom prst="rect">
            <a:avLst/>
          </a:prstGeom>
        </p:spPr>
      </p:pic>
      <p:pic>
        <p:nvPicPr>
          <p:cNvPr id="257" name="Picture 3" descr="E:\华为项目\2015\07月\D-201507120-孔令怡\素材\联通标志 （新&amp;旧）-01.png">
            <a:extLst>
              <a:ext uri="{FF2B5EF4-FFF2-40B4-BE49-F238E27FC236}">
                <a16:creationId xmlns:a16="http://schemas.microsoft.com/office/drawing/2014/main" id="{0DC091C8-2C72-4173-A2BA-C2618C65C9B6}"/>
              </a:ext>
            </a:extLst>
          </p:cNvPr>
          <p:cNvPicPr>
            <a:picLocks noChangeAspect="1" noChangeArrowheads="1"/>
          </p:cNvPicPr>
          <p:nvPr/>
        </p:nvPicPr>
        <p:blipFill>
          <a:blip r:embed="rId4" cstate="print"/>
          <a:srcRect/>
          <a:stretch>
            <a:fillRect/>
          </a:stretch>
        </p:blipFill>
        <p:spPr bwMode="auto">
          <a:xfrm>
            <a:off x="8172868" y="64997"/>
            <a:ext cx="769846" cy="526426"/>
          </a:xfrm>
          <a:prstGeom prst="rect">
            <a:avLst/>
          </a:prstGeom>
          <a:noFill/>
        </p:spPr>
      </p:pic>
      <p:sp>
        <p:nvSpPr>
          <p:cNvPr id="54" name="TextBox 72"/>
          <p:cNvSpPr txBox="1"/>
          <p:nvPr/>
        </p:nvSpPr>
        <p:spPr>
          <a:xfrm>
            <a:off x="566936" y="190238"/>
            <a:ext cx="6521081" cy="461665"/>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en-US" altLang="zh-CN" sz="2400" b="1" dirty="0">
                <a:solidFill>
                  <a:srgbClr val="00A4E3"/>
                </a:solidFill>
              </a:rPr>
              <a:t>How FPGA works in Edge-Cloud – Case A</a:t>
            </a:r>
          </a:p>
        </p:txBody>
      </p:sp>
      <p:sp>
        <p:nvSpPr>
          <p:cNvPr id="13" name="TextBox 12">
            <a:extLst>
              <a:ext uri="{FF2B5EF4-FFF2-40B4-BE49-F238E27FC236}">
                <a16:creationId xmlns:a16="http://schemas.microsoft.com/office/drawing/2014/main" id="{22D9F77B-21CC-DB49-9112-463C907DD4D3}"/>
              </a:ext>
            </a:extLst>
          </p:cNvPr>
          <p:cNvSpPr txBox="1"/>
          <p:nvPr/>
        </p:nvSpPr>
        <p:spPr>
          <a:xfrm>
            <a:off x="108074" y="817557"/>
            <a:ext cx="4320480" cy="369332"/>
          </a:xfrm>
          <a:prstGeom prst="rect">
            <a:avLst/>
          </a:prstGeom>
          <a:noFill/>
        </p:spPr>
        <p:txBody>
          <a:bodyPr wrap="square" rtlCol="0">
            <a:spAutoFit/>
          </a:bodyPr>
          <a:lstStyle/>
          <a:p>
            <a:r>
              <a:rPr lang="en-US" dirty="0" err="1">
                <a:solidFill>
                  <a:srgbClr val="00A4E3"/>
                </a:solidFill>
              </a:rPr>
              <a:t>AFaaS</a:t>
            </a:r>
            <a:r>
              <a:rPr lang="en-US" dirty="0">
                <a:solidFill>
                  <a:srgbClr val="00A4E3"/>
                </a:solidFill>
              </a:rPr>
              <a:t> – Pre-Programmed</a:t>
            </a:r>
          </a:p>
        </p:txBody>
      </p:sp>
      <p:sp>
        <p:nvSpPr>
          <p:cNvPr id="14" name="Rectangle 13">
            <a:extLst>
              <a:ext uri="{FF2B5EF4-FFF2-40B4-BE49-F238E27FC236}">
                <a16:creationId xmlns:a16="http://schemas.microsoft.com/office/drawing/2014/main" id="{B83F203D-1D3D-1F49-BB15-FD483A163042}"/>
              </a:ext>
            </a:extLst>
          </p:cNvPr>
          <p:cNvSpPr/>
          <p:nvPr/>
        </p:nvSpPr>
        <p:spPr>
          <a:xfrm>
            <a:off x="4381779" y="2334697"/>
            <a:ext cx="237566" cy="369332"/>
          </a:xfrm>
          <a:prstGeom prst="rect">
            <a:avLst/>
          </a:prstGeom>
        </p:spPr>
        <p:txBody>
          <a:bodyPr wrap="none">
            <a:spAutoFit/>
          </a:bodyPr>
          <a:lstStyle/>
          <a:p>
            <a:r>
              <a:rPr lang="en-US" dirty="0"/>
              <a:t> </a:t>
            </a:r>
          </a:p>
        </p:txBody>
      </p:sp>
      <p:pic>
        <p:nvPicPr>
          <p:cNvPr id="4" name="Picture 3">
            <a:extLst>
              <a:ext uri="{FF2B5EF4-FFF2-40B4-BE49-F238E27FC236}">
                <a16:creationId xmlns:a16="http://schemas.microsoft.com/office/drawing/2014/main" id="{5B458E0E-6E2D-FE47-85E1-204D58B8BE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217" y="1186889"/>
            <a:ext cx="8557818" cy="3665552"/>
          </a:xfrm>
          <a:prstGeom prst="rect">
            <a:avLst/>
          </a:prstGeom>
        </p:spPr>
      </p:pic>
    </p:spTree>
    <p:extLst>
      <p:ext uri="{BB962C8B-B14F-4D97-AF65-F5344CB8AC3E}">
        <p14:creationId xmlns:p14="http://schemas.microsoft.com/office/powerpoint/2010/main" val="2016623022"/>
      </p:ext>
    </p:extLst>
  </p:cSld>
  <p:clrMapOvr>
    <a:masterClrMapping/>
  </p:clrMapOvr>
  <p:transition spd="med">
    <p:pull/>
  </p:transition>
</p:sld>
</file>

<file path=ppt/theme/theme1.xml><?xml version="1.0" encoding="utf-8"?>
<a:theme xmlns:a="http://schemas.openxmlformats.org/drawingml/2006/main" name="小欢">
  <a:themeElements>
    <a:clrScheme name="自定义 353">
      <a:dk1>
        <a:sysClr val="windowText" lastClr="000000"/>
      </a:dk1>
      <a:lt1>
        <a:sysClr val="window" lastClr="FFFFFF"/>
      </a:lt1>
      <a:dk2>
        <a:srgbClr val="34833F"/>
      </a:dk2>
      <a:lt2>
        <a:srgbClr val="E7E6E6"/>
      </a:lt2>
      <a:accent1>
        <a:srgbClr val="34833F"/>
      </a:accent1>
      <a:accent2>
        <a:srgbClr val="D24977"/>
      </a:accent2>
      <a:accent3>
        <a:srgbClr val="34833F"/>
      </a:accent3>
      <a:accent4>
        <a:srgbClr val="D24977"/>
      </a:accent4>
      <a:accent5>
        <a:srgbClr val="34833F"/>
      </a:accent5>
      <a:accent6>
        <a:srgbClr val="D24977"/>
      </a:accent6>
      <a:hlink>
        <a:srgbClr val="34833F"/>
      </a:hlink>
      <a:folHlink>
        <a:srgbClr val="D24977"/>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927</Words>
  <Application>Microsoft Macintosh PowerPoint</Application>
  <PresentationFormat>Custom</PresentationFormat>
  <Paragraphs>177</Paragraphs>
  <Slides>11</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Arial Unicode MS</vt:lpstr>
      <vt:lpstr>굴림</vt:lpstr>
      <vt:lpstr>微软雅黑</vt:lpstr>
      <vt:lpstr>Open Sans</vt:lpstr>
      <vt:lpstr>宋体</vt:lpstr>
      <vt:lpstr>Arial</vt:lpstr>
      <vt:lpstr>Calibri</vt:lpstr>
      <vt:lpstr>Calibri Light</vt:lpstr>
      <vt:lpstr>Gill Sans</vt:lpstr>
      <vt:lpstr>Impact</vt:lpstr>
      <vt:lpstr>Verdana</vt:lpstr>
      <vt:lpstr>Wingdings</vt:lpstr>
      <vt:lpstr>小欢</vt:lpstr>
      <vt:lpstr>PowerPoint Presentation</vt:lpstr>
      <vt:lpstr>Global Data Center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http:/www.ypppt.com</cp:keywords>
  <cp:lastModifiedBy/>
  <cp:revision>3</cp:revision>
  <dcterms:created xsi:type="dcterms:W3CDTF">2017-05-21T03:30:00Z</dcterms:created>
  <dcterms:modified xsi:type="dcterms:W3CDTF">2018-05-24T22:19:58Z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