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35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1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8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hyperlink" Target="http://www.openstack.org/enterprise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5" Type="http://schemas.openxmlformats.org/officeDocument/2006/relationships/hyperlink" Target="http://www.openstack.org/summit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2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9728200" y="0"/>
            <a:ext cx="3289301" cy="952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2" name="Group 122"/>
          <p:cNvGrpSpPr/>
          <p:nvPr/>
        </p:nvGrpSpPr>
        <p:grpSpPr>
          <a:xfrm>
            <a:off x="10269148" y="277080"/>
            <a:ext cx="2207404" cy="576140"/>
            <a:chOff x="0" y="0"/>
            <a:chExt cx="2207402" cy="576139"/>
          </a:xfrm>
        </p:grpSpPr>
        <p:pic>
          <p:nvPicPr>
            <p:cNvPr id="12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" name="Shape 123"/>
          <p:cNvSpPr/>
          <p:nvPr/>
        </p:nvSpPr>
        <p:spPr>
          <a:xfrm>
            <a:off x="915161" y="3149600"/>
            <a:ext cx="5078477" cy="2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 b="1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hello,</a:t>
            </a:r>
          </a:p>
        </p:txBody>
      </p:sp>
      <p:sp>
        <p:nvSpPr>
          <p:cNvPr id="124" name="Shape 124"/>
          <p:cNvSpPr/>
          <p:nvPr/>
        </p:nvSpPr>
        <p:spPr>
          <a:xfrm>
            <a:off x="915161" y="5564966"/>
            <a:ext cx="1208963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pPr>
            <a:r>
              <a:rPr sz="3000" dirty="0"/>
              <a:t>We are OpenStack: a global community of users and </a:t>
            </a:r>
            <a:r>
              <a:rPr sz="3000" dirty="0" smtClean="0"/>
              <a:t>developers</a:t>
            </a:r>
            <a:r>
              <a:rPr lang="en-US" sz="3000" dirty="0" smtClean="0"/>
              <a:t> </a:t>
            </a:r>
            <a:r>
              <a:rPr sz="3000" dirty="0" smtClean="0"/>
              <a:t>building </a:t>
            </a:r>
            <a:r>
              <a:rPr sz="3000" dirty="0"/>
              <a:t>the ubiquitous Open Source Cloud Computing </a:t>
            </a:r>
            <a:r>
              <a:rPr sz="3000" dirty="0" smtClean="0"/>
              <a:t>platform</a:t>
            </a:r>
            <a:r>
              <a:rPr lang="en-US" sz="3000" dirty="0" smtClean="0"/>
              <a:t>.</a:t>
            </a:r>
            <a:endParaRPr sz="30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246" name="Group 246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24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Shape 247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pic>
        <p:nvPicPr>
          <p:cNvPr id="248" name="Book-Mockup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7909" y="1094382"/>
            <a:ext cx="69668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49878" y="2638133"/>
            <a:ext cx="5851485" cy="274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ts val="6700"/>
              </a:lnSpc>
              <a:spcBef>
                <a:spcPts val="1200"/>
              </a:spcBef>
              <a:defRPr sz="2900"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pPr>
              <a:lnSpc>
                <a:spcPct val="150000"/>
              </a:lnSpc>
            </a:pPr>
            <a:r>
              <a:rPr dirty="0"/>
              <a:t>Recommendations for planning and implementing an OpenStack cloud from the enterprise community. </a:t>
            </a:r>
            <a:endParaRPr sz="1200" dirty="0"/>
          </a:p>
        </p:txBody>
      </p:sp>
      <p:sp>
        <p:nvSpPr>
          <p:cNvPr id="250" name="Shape 250"/>
          <p:cNvSpPr/>
          <p:nvPr/>
        </p:nvSpPr>
        <p:spPr>
          <a:xfrm>
            <a:off x="509408" y="7297868"/>
            <a:ext cx="5791956" cy="1224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200"/>
              </a:spcBef>
              <a:defRPr sz="2500">
                <a:solidFill>
                  <a:srgbClr val="595959"/>
                </a:solidFill>
                <a:latin typeface="Gotham Narrow"/>
                <a:ea typeface="Gotham Narrow"/>
                <a:cs typeface="Gotham Narrow"/>
                <a:sym typeface="Gotham Narrow"/>
              </a:defRPr>
            </a:pPr>
            <a:r>
              <a:rPr dirty="0"/>
              <a:t>Order the book or download at </a:t>
            </a:r>
            <a:br>
              <a:rPr dirty="0"/>
            </a:br>
            <a:r>
              <a:rPr u="sng" dirty="0">
                <a:hlinkClick r:id="rId5"/>
              </a:rPr>
              <a:t>http://www.openstack.org/enterprise</a:t>
            </a:r>
          </a:p>
        </p:txBody>
      </p:sp>
      <p:sp>
        <p:nvSpPr>
          <p:cNvPr id="251" name="Shape 251"/>
          <p:cNvSpPr/>
          <p:nvPr/>
        </p:nvSpPr>
        <p:spPr>
          <a:xfrm>
            <a:off x="509408" y="1742440"/>
            <a:ext cx="6123738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DE2F3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OpenStack: The Path to Cloud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7180" y="1027785"/>
            <a:ext cx="13140616" cy="9286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5706185" y="3088640"/>
            <a:ext cx="3964121" cy="3964120"/>
          </a:xfrm>
          <a:prstGeom prst="ellipse">
            <a:avLst/>
          </a:prstGeom>
          <a:solidFill>
            <a:srgbClr val="9F1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9F1920"/>
                </a:solidFill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3334494" y="3318518"/>
            <a:ext cx="2630578" cy="2630577"/>
          </a:xfrm>
          <a:prstGeom prst="ellipse">
            <a:avLst/>
          </a:prstGeom>
          <a:solidFill>
            <a:srgbClr val="E1283D">
              <a:alpha val="8861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E1283D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9F1C22"/>
                </a:solidFill>
              </a:defRPr>
            </a:pPr>
            <a:endParaRPr/>
          </a:p>
        </p:txBody>
      </p:sp>
      <p:grpSp>
        <p:nvGrpSpPr>
          <p:cNvPr id="132" name="Group 132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130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Shape 133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780821" y="1742440"/>
            <a:ext cx="5601158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DE2F3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The OpenStack Community</a:t>
            </a:r>
          </a:p>
        </p:txBody>
      </p:sp>
      <p:sp>
        <p:nvSpPr>
          <p:cNvPr id="135" name="Shape 135"/>
          <p:cNvSpPr/>
          <p:nvPr/>
        </p:nvSpPr>
        <p:spPr>
          <a:xfrm>
            <a:off x="4002972" y="3797580"/>
            <a:ext cx="1193805" cy="121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>
                <a:solidFill>
                  <a:srgbClr val="DCDEE0"/>
                </a:solidFill>
              </a:rPr>
              <a:t>593</a:t>
            </a:r>
          </a:p>
        </p:txBody>
      </p:sp>
      <p:sp>
        <p:nvSpPr>
          <p:cNvPr id="136" name="Shape 136"/>
          <p:cNvSpPr/>
          <p:nvPr/>
        </p:nvSpPr>
        <p:spPr>
          <a:xfrm>
            <a:off x="6445867" y="4050148"/>
            <a:ext cx="2691342" cy="154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6600" b="1">
                <a:solidFill>
                  <a:srgbClr val="EE2442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52,944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1065957" y="4184475"/>
            <a:ext cx="1074192" cy="7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179</a:t>
            </a:r>
          </a:p>
        </p:txBody>
      </p:sp>
      <p:pic>
        <p:nvPicPr>
          <p:cNvPr id="138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2723" y="3651300"/>
            <a:ext cx="2910796" cy="2559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9684" y="3776761"/>
            <a:ext cx="2113209" cy="169946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3561266" y="5026491"/>
            <a:ext cx="2010474" cy="27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13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rPr dirty="0"/>
              <a:t>SUPPORTING COMPANIES</a:t>
            </a:r>
          </a:p>
        </p:txBody>
      </p:sp>
      <p:sp>
        <p:nvSpPr>
          <p:cNvPr id="141" name="Shape 141"/>
          <p:cNvSpPr/>
          <p:nvPr/>
        </p:nvSpPr>
        <p:spPr>
          <a:xfrm>
            <a:off x="6723788" y="5710941"/>
            <a:ext cx="207473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15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rPr dirty="0"/>
              <a:t>COMMUNITY MEMBERS</a:t>
            </a:r>
          </a:p>
        </p:txBody>
      </p:sp>
      <p:sp>
        <p:nvSpPr>
          <p:cNvPr id="142" name="Shape 142"/>
          <p:cNvSpPr/>
          <p:nvPr/>
        </p:nvSpPr>
        <p:spPr>
          <a:xfrm>
            <a:off x="1233967" y="5039359"/>
            <a:ext cx="976288" cy="27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COUNTRIES</a:t>
            </a:r>
          </a:p>
        </p:txBody>
      </p:sp>
      <p:sp>
        <p:nvSpPr>
          <p:cNvPr id="143" name="Shape 143"/>
          <p:cNvSpPr/>
          <p:nvPr/>
        </p:nvSpPr>
        <p:spPr>
          <a:xfrm>
            <a:off x="8771613" y="7517249"/>
            <a:ext cx="1732904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20M+</a:t>
            </a:r>
          </a:p>
        </p:txBody>
      </p:sp>
      <p:sp>
        <p:nvSpPr>
          <p:cNvPr id="144" name="Shape 144"/>
          <p:cNvSpPr/>
          <p:nvPr/>
        </p:nvSpPr>
        <p:spPr>
          <a:xfrm>
            <a:off x="8839281" y="8354932"/>
            <a:ext cx="1260590" cy="27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LINES OF CODE</a:t>
            </a:r>
          </a:p>
        </p:txBody>
      </p:sp>
      <p:sp>
        <p:nvSpPr>
          <p:cNvPr id="145" name="Shape 145"/>
          <p:cNvSpPr/>
          <p:nvPr/>
        </p:nvSpPr>
        <p:spPr>
          <a:xfrm>
            <a:off x="3476310" y="7503909"/>
            <a:ext cx="1172642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579</a:t>
            </a:r>
          </a:p>
        </p:txBody>
      </p:sp>
      <p:sp>
        <p:nvSpPr>
          <p:cNvPr id="146" name="Shape 146"/>
          <p:cNvSpPr/>
          <p:nvPr/>
        </p:nvSpPr>
        <p:spPr>
          <a:xfrm>
            <a:off x="3128320" y="8378639"/>
            <a:ext cx="1928915" cy="27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ECOSYSTEM COMPANIES</a:t>
            </a:r>
          </a:p>
        </p:txBody>
      </p:sp>
      <p:sp>
        <p:nvSpPr>
          <p:cNvPr id="147" name="Shape 147"/>
          <p:cNvSpPr/>
          <p:nvPr/>
        </p:nvSpPr>
        <p:spPr>
          <a:xfrm>
            <a:off x="897148" y="6312942"/>
            <a:ext cx="1158394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104</a:t>
            </a:r>
          </a:p>
        </p:txBody>
      </p:sp>
      <p:sp>
        <p:nvSpPr>
          <p:cNvPr id="148" name="Shape 148"/>
          <p:cNvSpPr/>
          <p:nvPr/>
        </p:nvSpPr>
        <p:spPr>
          <a:xfrm>
            <a:off x="696552" y="7198782"/>
            <a:ext cx="1559586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r>
              <a:t>PRODUCTS IN </a:t>
            </a:r>
            <a:br/>
            <a:r>
              <a:t>THE MARKETPLACE</a:t>
            </a:r>
          </a:p>
        </p:txBody>
      </p:sp>
      <p:sp>
        <p:nvSpPr>
          <p:cNvPr id="149" name="Shape 149"/>
          <p:cNvSpPr/>
          <p:nvPr/>
        </p:nvSpPr>
        <p:spPr>
          <a:xfrm>
            <a:off x="10237749" y="1896094"/>
            <a:ext cx="1225754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665</a:t>
            </a:r>
          </a:p>
        </p:txBody>
      </p:sp>
      <p:sp>
        <p:nvSpPr>
          <p:cNvPr id="150" name="Shape 150"/>
          <p:cNvSpPr/>
          <p:nvPr/>
        </p:nvSpPr>
        <p:spPr>
          <a:xfrm>
            <a:off x="10186627" y="2781934"/>
            <a:ext cx="1527062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r>
              <a:t>AVERAGE MONTLY</a:t>
            </a:r>
          </a:p>
          <a:p>
            <a:pPr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r>
              <a:t>CONTRIBUTIONS</a:t>
            </a:r>
          </a:p>
        </p:txBody>
      </p:sp>
      <p:sp>
        <p:nvSpPr>
          <p:cNvPr id="151" name="Shape 151"/>
          <p:cNvSpPr/>
          <p:nvPr/>
        </p:nvSpPr>
        <p:spPr>
          <a:xfrm>
            <a:off x="10728699" y="4819371"/>
            <a:ext cx="1848194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5100" b="1">
                <a:solidFill>
                  <a:srgbClr val="921A1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5.2M+</a:t>
            </a:r>
          </a:p>
        </p:txBody>
      </p:sp>
      <p:sp>
        <p:nvSpPr>
          <p:cNvPr id="152" name="Shape 152"/>
          <p:cNvSpPr/>
          <p:nvPr/>
        </p:nvSpPr>
        <p:spPr>
          <a:xfrm>
            <a:off x="10888762" y="5685366"/>
            <a:ext cx="1353212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r>
              <a:t>CUMULATIVE</a:t>
            </a:r>
            <a:br/>
            <a:r>
              <a:t>CONTRIBUTIONS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2292380" y="4817533"/>
            <a:ext cx="1262901" cy="1"/>
          </a:xfrm>
          <a:prstGeom prst="line">
            <a:avLst/>
          </a:prstGeom>
          <a:ln w="25400">
            <a:solidFill>
              <a:srgbClr val="9F1920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4" name="Shape 154"/>
          <p:cNvSpPr/>
          <p:nvPr/>
        </p:nvSpPr>
        <p:spPr>
          <a:xfrm flipV="1">
            <a:off x="2283237" y="5488300"/>
            <a:ext cx="1650625" cy="1411403"/>
          </a:xfrm>
          <a:prstGeom prst="line">
            <a:avLst/>
          </a:prstGeom>
          <a:ln w="25400">
            <a:solidFill>
              <a:srgbClr val="9F1920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 flipV="1">
            <a:off x="4099287" y="5713173"/>
            <a:ext cx="339803" cy="1959480"/>
          </a:xfrm>
          <a:prstGeom prst="line">
            <a:avLst/>
          </a:prstGeom>
          <a:ln w="25400">
            <a:solidFill>
              <a:srgbClr val="9F1920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 flipV="1">
            <a:off x="8840475" y="2736945"/>
            <a:ext cx="1258202" cy="931567"/>
          </a:xfrm>
          <a:prstGeom prst="line">
            <a:avLst/>
          </a:prstGeom>
          <a:ln w="25400">
            <a:solidFill>
              <a:srgbClr val="D61C2A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9389880" y="5365750"/>
            <a:ext cx="1092582" cy="1"/>
          </a:xfrm>
          <a:prstGeom prst="line">
            <a:avLst/>
          </a:prstGeom>
          <a:ln w="25400">
            <a:solidFill>
              <a:srgbClr val="D61C2A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8362721" y="6719853"/>
            <a:ext cx="868862" cy="868862"/>
          </a:xfrm>
          <a:prstGeom prst="line">
            <a:avLst/>
          </a:prstGeom>
          <a:ln w="25400">
            <a:solidFill>
              <a:srgbClr val="D61C2A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21800" y="9306983"/>
            <a:ext cx="3781172" cy="27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1300">
                <a:solidFill>
                  <a:srgbClr val="929292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rPr dirty="0"/>
              <a:t>NUMBERS PROVIDED HERE ARE AS OF JUNE 2016</a:t>
            </a:r>
          </a:p>
        </p:txBody>
      </p:sp>
    </p:spTree>
    <p:extLst>
      <p:ext uri="{BB962C8B-B14F-4D97-AF65-F5344CB8AC3E}">
        <p14:creationId xmlns:p14="http://schemas.microsoft.com/office/powerpoint/2010/main" val="1336162988"/>
      </p:ext>
    </p:extLst>
  </p:cSld>
  <p:clrMapOvr>
    <a:masterClrMapping/>
  </p:clrMapOvr>
  <p:transition xmlns:p14="http://schemas.microsoft.com/office/powerpoint/2010/main" spd="med" advClick="0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2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4" name="Group 164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16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" name="Shape 165"/>
          <p:cNvSpPr/>
          <p:nvPr/>
        </p:nvSpPr>
        <p:spPr>
          <a:xfrm>
            <a:off x="816985" y="3425732"/>
            <a:ext cx="11829661" cy="187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14500"/>
              </a:lnSpc>
              <a:defRPr sz="14000" b="1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sz="8800" dirty="0"/>
              <a:t>who uses openstack?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170" name="Group 170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16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" name="Shape 171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pic>
        <p:nvPicPr>
          <p:cNvPr id="172" name="at&amp;t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2098" y="2393695"/>
            <a:ext cx="3308851" cy="1654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Bloomberg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1251" y="2915121"/>
            <a:ext cx="3545981" cy="737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ebay_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4754" y="6345726"/>
            <a:ext cx="1939642" cy="775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liveperson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27076" y="4809791"/>
            <a:ext cx="3090183" cy="504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New_Walmart_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68639" y="6312569"/>
            <a:ext cx="3545981" cy="842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AP_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53275" y="4490132"/>
            <a:ext cx="2242601" cy="1143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Visa_Logo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465311" y="4630424"/>
            <a:ext cx="2271431" cy="863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Wells_Fargo_L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2544" y="2526690"/>
            <a:ext cx="3308851" cy="165442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0" y="9016317"/>
            <a:ext cx="13004800" cy="73728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Enterprise Private Cloud</a:t>
            </a:r>
          </a:p>
        </p:txBody>
      </p:sp>
      <p:sp>
        <p:nvSpPr>
          <p:cNvPr id="181" name="Shape 181"/>
          <p:cNvSpPr/>
          <p:nvPr/>
        </p:nvSpPr>
        <p:spPr>
          <a:xfrm>
            <a:off x="6112605" y="8870010"/>
            <a:ext cx="779591" cy="2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endParaRPr/>
          </a:p>
        </p:txBody>
      </p:sp>
      <p:pic>
        <p:nvPicPr>
          <p:cNvPr id="182" name="pasted-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753779" y="5696158"/>
            <a:ext cx="1596381" cy="1672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18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hape 188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0" y="9016317"/>
            <a:ext cx="13004800" cy="73728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Public Cloud</a:t>
            </a:r>
          </a:p>
        </p:txBody>
      </p:sp>
      <p:sp>
        <p:nvSpPr>
          <p:cNvPr id="190" name="Shape 190"/>
          <p:cNvSpPr/>
          <p:nvPr/>
        </p:nvSpPr>
        <p:spPr>
          <a:xfrm>
            <a:off x="6112605" y="8870010"/>
            <a:ext cx="779591" cy="2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endParaRPr/>
          </a:p>
        </p:txBody>
      </p:sp>
      <p:pic>
        <p:nvPicPr>
          <p:cNvPr id="191" name="DreamHost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4332" y="5701997"/>
            <a:ext cx="5250082" cy="80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odaddy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72964" y="3101900"/>
            <a:ext cx="2939845" cy="1078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OVH_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9116" y="4984555"/>
            <a:ext cx="1699884" cy="1699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rackspace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38217" y="2522378"/>
            <a:ext cx="5143723" cy="2571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199" name="Group 199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19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0" name="Shape 200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0" y="9016317"/>
            <a:ext cx="13004800" cy="73728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Research &amp; Big Data</a:t>
            </a:r>
          </a:p>
        </p:txBody>
      </p:sp>
      <p:sp>
        <p:nvSpPr>
          <p:cNvPr id="202" name="Shape 202"/>
          <p:cNvSpPr/>
          <p:nvPr/>
        </p:nvSpPr>
        <p:spPr>
          <a:xfrm>
            <a:off x="6112605" y="8870010"/>
            <a:ext cx="779591" cy="2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endParaRPr/>
          </a:p>
        </p:txBody>
      </p:sp>
      <p:grpSp>
        <p:nvGrpSpPr>
          <p:cNvPr id="207" name="Group 207"/>
          <p:cNvGrpSpPr/>
          <p:nvPr/>
        </p:nvGrpSpPr>
        <p:grpSpPr>
          <a:xfrm>
            <a:off x="1931038" y="2801374"/>
            <a:ext cx="8689155" cy="4150852"/>
            <a:chOff x="0" y="279399"/>
            <a:chExt cx="8689153" cy="4150851"/>
          </a:xfrm>
        </p:grpSpPr>
        <p:pic>
          <p:nvPicPr>
            <p:cNvPr id="203" name="Los_Alamos_log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279400"/>
              <a:ext cx="3480267" cy="1597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tacc_logo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14192" y="3602079"/>
              <a:ext cx="3074962" cy="80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Ucam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92779" y="3642535"/>
              <a:ext cx="3789379" cy="787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UFCG-lateral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685183" y="605239"/>
              <a:ext cx="3887517" cy="1220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212" name="Group 212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21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3" name="Shape 213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0" y="9016317"/>
            <a:ext cx="13004800" cy="73728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lvl1pPr>
          </a:lstStyle>
          <a:p>
            <a:r>
              <a:t>Telecom &amp; NFV </a:t>
            </a:r>
          </a:p>
        </p:txBody>
      </p:sp>
      <p:sp>
        <p:nvSpPr>
          <p:cNvPr id="215" name="Shape 215"/>
          <p:cNvSpPr/>
          <p:nvPr/>
        </p:nvSpPr>
        <p:spPr>
          <a:xfrm>
            <a:off x="6112605" y="8870010"/>
            <a:ext cx="779591" cy="2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Gotham Narrow Medium"/>
                <a:ea typeface="Gotham Narrow Medium"/>
                <a:cs typeface="Gotham Narrow Medium"/>
                <a:sym typeface="Gotham Narrow Medium"/>
              </a:defRPr>
            </a:pPr>
            <a:endParaRPr/>
          </a:p>
        </p:txBody>
      </p:sp>
      <p:pic>
        <p:nvPicPr>
          <p:cNvPr id="216" name="at&amp;t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4101" y="3841866"/>
            <a:ext cx="4139737" cy="2069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China_Mobile_Logo_2013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91559" y="2246462"/>
            <a:ext cx="3417976" cy="1061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Comcast_Logo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5265" y="6506873"/>
            <a:ext cx="3507607" cy="122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wisscom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47067" y="5918754"/>
            <a:ext cx="2358229" cy="200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Verizon_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8404" y="2035187"/>
            <a:ext cx="2358229" cy="1414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225" name="Group 225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22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Shape 226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pic>
        <p:nvPicPr>
          <p:cNvPr id="227" name="location_pic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982" y="0"/>
            <a:ext cx="1262230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509408" y="2378988"/>
            <a:ext cx="5791956" cy="47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6700"/>
              </a:lnSpc>
              <a:spcBef>
                <a:spcPts val="1200"/>
              </a:spcBef>
              <a:defRPr sz="2900"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October 25-28, 2016</a:t>
            </a:r>
          </a:p>
        </p:txBody>
      </p:sp>
      <p:sp>
        <p:nvSpPr>
          <p:cNvPr id="229" name="Shape 229"/>
          <p:cNvSpPr/>
          <p:nvPr/>
        </p:nvSpPr>
        <p:spPr>
          <a:xfrm>
            <a:off x="509408" y="3349691"/>
            <a:ext cx="5791956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900"/>
              </a:lnSpc>
              <a:spcBef>
                <a:spcPts val="1200"/>
              </a:spcBef>
              <a:defRPr sz="2500">
                <a:solidFill>
                  <a:srgbClr val="595959"/>
                </a:solidFill>
                <a:latin typeface="Gotham Narrow"/>
                <a:ea typeface="Gotham Narrow"/>
                <a:cs typeface="Gotham Narrow"/>
                <a:sym typeface="Gotham Narrow"/>
              </a:defRPr>
            </a:pPr>
            <a:r>
              <a:t>Registration is now open!</a:t>
            </a:r>
            <a:br/>
            <a:r>
              <a:rPr u="sng">
                <a:hlinkClick r:id="rId5"/>
              </a:rPr>
              <a:t>openstack.org/summit</a:t>
            </a:r>
          </a:p>
        </p:txBody>
      </p:sp>
      <p:sp>
        <p:nvSpPr>
          <p:cNvPr id="230" name="Shape 230"/>
          <p:cNvSpPr/>
          <p:nvPr/>
        </p:nvSpPr>
        <p:spPr>
          <a:xfrm>
            <a:off x="509408" y="1752600"/>
            <a:ext cx="5762245" cy="5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DE2F3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OpenStack Summit Barcelona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4660900" y="8318500"/>
            <a:ext cx="3683000" cy="889000"/>
          </a:xfrm>
          <a:prstGeom prst="roundRect">
            <a:avLst>
              <a:gd name="adj" fmla="val 15714"/>
            </a:avLst>
          </a:prstGeom>
          <a:solidFill>
            <a:srgbClr val="D34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solidFill>
                <a:schemeClr val="accent5"/>
              </a:solidFill>
            </a:endParaRPr>
          </a:p>
        </p:txBody>
      </p:sp>
      <p:pic>
        <p:nvPicPr>
          <p:cNvPr id="2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5748" y="3167736"/>
            <a:ext cx="4873304" cy="451573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5138945" y="8205130"/>
            <a:ext cx="2851633" cy="78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defRPr sz="2500" b="1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openstack.org/coa </a:t>
            </a:r>
            <a:endParaRPr sz="1200" dirty="0"/>
          </a:p>
        </p:txBody>
      </p:sp>
      <p:sp>
        <p:nvSpPr>
          <p:cNvPr id="235" name="Shape 235"/>
          <p:cNvSpPr/>
          <p:nvPr/>
        </p:nvSpPr>
        <p:spPr>
          <a:xfrm>
            <a:off x="4870689" y="1704339"/>
            <a:ext cx="3388145" cy="78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900"/>
              </a:lnSpc>
              <a:spcBef>
                <a:spcPts val="1200"/>
              </a:spcBef>
              <a:defRPr sz="2500">
                <a:solidFill>
                  <a:srgbClr val="595959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Demonstrate Your Skills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2453885" y="1959125"/>
            <a:ext cx="8421523" cy="1137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700"/>
              </a:lnSpc>
              <a:spcBef>
                <a:spcPts val="1200"/>
              </a:spcBef>
              <a:defRPr sz="3200" b="1">
                <a:solidFill>
                  <a:srgbClr val="595959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rPr dirty="0"/>
              <a:t>Become a Certified OpenStack Administrator 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9728200" y="0"/>
            <a:ext cx="3289300" cy="952500"/>
          </a:xfrm>
          <a:prstGeom prst="rect">
            <a:avLst/>
          </a:prstGeom>
          <a:solidFill>
            <a:srgbClr val="BE24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  <p:grpSp>
        <p:nvGrpSpPr>
          <p:cNvPr id="240" name="Group 240"/>
          <p:cNvGrpSpPr/>
          <p:nvPr/>
        </p:nvGrpSpPr>
        <p:grpSpPr>
          <a:xfrm>
            <a:off x="10269148" y="277080"/>
            <a:ext cx="2207403" cy="576140"/>
            <a:chOff x="0" y="0"/>
            <a:chExt cx="2207402" cy="576139"/>
          </a:xfrm>
        </p:grpSpPr>
        <p:pic>
          <p:nvPicPr>
            <p:cNvPr id="23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089"/>
              <a:ext cx="607975" cy="5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1757" y="0"/>
              <a:ext cx="1445646" cy="415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" name="Shape 241"/>
          <p:cNvSpPr/>
          <p:nvPr/>
        </p:nvSpPr>
        <p:spPr>
          <a:xfrm>
            <a:off x="0" y="0"/>
            <a:ext cx="9753600" cy="9525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BE2423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125</Words>
  <Application>Microsoft Macintosh PowerPoint</Application>
  <PresentationFormat>Custom</PresentationFormat>
  <Paragraphs>35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Denise Ridolfo Consultancy</cp:lastModifiedBy>
  <cp:revision>3</cp:revision>
  <dcterms:modified xsi:type="dcterms:W3CDTF">2016-06-17T13:42:47Z</dcterms:modified>
</cp:coreProperties>
</file>