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58" r:id="rId5"/>
    <p:sldId id="260" r:id="rId6"/>
    <p:sldId id="261" r:id="rId7"/>
    <p:sldId id="262" r:id="rId8"/>
    <p:sldId id="263" r:id="rId9"/>
    <p:sldId id="264" r:id="rId10"/>
    <p:sldId id="265" r:id="rId11"/>
    <p:sldId id="266" r:id="rId12"/>
    <p:sldId id="282" r:id="rId13"/>
    <p:sldId id="267" r:id="rId14"/>
    <p:sldId id="280" r:id="rId15"/>
    <p:sldId id="268" r:id="rId16"/>
    <p:sldId id="269" r:id="rId17"/>
    <p:sldId id="271" r:id="rId18"/>
    <p:sldId id="272" r:id="rId19"/>
    <p:sldId id="273" r:id="rId20"/>
    <p:sldId id="274" r:id="rId21"/>
    <p:sldId id="279" r:id="rId22"/>
    <p:sldId id="283" r:id="rId23"/>
    <p:sldId id="281" r:id="rId24"/>
    <p:sldId id="275" r:id="rId25"/>
    <p:sldId id="276" r:id="rId26"/>
    <p:sldId id="277" r:id="rId27"/>
    <p:sldId id="278"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E4540"/>
        </a:fontRef>
        <a:srgbClr val="4E4540"/>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1"/>
          </a:solidFill>
        </a:fill>
      </a:tcStyle>
    </a:firstCol>
    <a:la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381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1"/>
          </a:solidFill>
        </a:fill>
      </a:tcStyle>
    </a:lastRow>
    <a:fir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381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1"/>
          </a:solidFill>
        </a:fill>
      </a:tcStyle>
    </a:firstRow>
  </a:tblStyle>
  <a:tblStyle styleId="{C7B018BB-80A7-4F77-B60F-C8B233D01FF8}" styleName="">
    <a:tblBg/>
    <a:wholeTbl>
      <a:tcTxStyle b="off" i="off">
        <a:fontRef idx="minor">
          <a:srgbClr val="4E4540"/>
        </a:fontRef>
        <a:srgbClr val="4E4540"/>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3"/>
          </a:solidFill>
        </a:fill>
      </a:tcStyle>
    </a:firstCol>
    <a:la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381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3"/>
          </a:solidFill>
        </a:fill>
      </a:tcStyle>
    </a:lastRow>
    <a:fir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381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3"/>
          </a:solidFill>
        </a:fill>
      </a:tcStyle>
    </a:firstRow>
  </a:tblStyle>
  <a:tblStyle styleId="{EEE7283C-3CF3-47DC-8721-378D4A62B228}" styleName="">
    <a:tblBg/>
    <a:wholeTbl>
      <a:tcTxStyle b="off" i="off">
        <a:fontRef idx="minor">
          <a:srgbClr val="4E4540"/>
        </a:fontRef>
        <a:srgbClr val="4E4540"/>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6"/>
          </a:solidFill>
        </a:fill>
      </a:tcStyle>
    </a:firstCol>
    <a:la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381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6"/>
          </a:solidFill>
        </a:fill>
      </a:tcStyle>
    </a:lastRow>
    <a:fir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381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chemeClr val="accent6"/>
          </a:solidFill>
        </a:fill>
      </a:tcStyle>
    </a:firstRow>
  </a:tblStyle>
  <a:tblStyle styleId="{CF821DB8-F4EB-4A41-A1BA-3FCAFE7338EE}" styleName="">
    <a:tblBg/>
    <a:wholeTbl>
      <a:tcTxStyle b="off" i="off">
        <a:fontRef idx="minor">
          <a:srgbClr val="4E4540"/>
        </a:fontRef>
        <a:srgbClr val="4E454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DA1A32"/>
          </a:solidFill>
        </a:fill>
      </a:tcStyle>
    </a:band2H>
    <a:firstCol>
      <a:tcTxStyle b="on" i="off">
        <a:fontRef idx="minor">
          <a:srgbClr val="DA1A32"/>
        </a:fontRef>
        <a:srgbClr val="DA1A3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E4540"/>
        </a:fontRef>
        <a:srgbClr val="4E4540"/>
      </a:tcTxStyle>
      <a:tcStyle>
        <a:tcBdr>
          <a:left>
            <a:ln w="12700" cap="flat">
              <a:noFill/>
              <a:miter lim="400000"/>
            </a:ln>
          </a:left>
          <a:right>
            <a:ln w="12700" cap="flat">
              <a:noFill/>
              <a:miter lim="400000"/>
            </a:ln>
          </a:right>
          <a:top>
            <a:ln w="50800" cap="flat">
              <a:solidFill>
                <a:srgbClr val="4E4540"/>
              </a:solidFill>
              <a:prstDash val="solid"/>
              <a:round/>
            </a:ln>
          </a:top>
          <a:bottom>
            <a:ln w="25400" cap="flat">
              <a:solidFill>
                <a:srgbClr val="4E4540"/>
              </a:solidFill>
              <a:prstDash val="solid"/>
              <a:round/>
            </a:ln>
          </a:bottom>
          <a:insideH>
            <a:ln w="12700" cap="flat">
              <a:noFill/>
              <a:miter lim="400000"/>
            </a:ln>
          </a:insideH>
          <a:insideV>
            <a:ln w="12700" cap="flat">
              <a:noFill/>
              <a:miter lim="400000"/>
            </a:ln>
          </a:insideV>
        </a:tcBdr>
        <a:fill>
          <a:solidFill>
            <a:srgbClr val="DA1A32"/>
          </a:solidFill>
        </a:fill>
      </a:tcStyle>
    </a:lastRow>
    <a:firstRow>
      <a:tcTxStyle b="on" i="off">
        <a:fontRef idx="minor">
          <a:srgbClr val="DA1A32"/>
        </a:fontRef>
        <a:srgbClr val="DA1A32"/>
      </a:tcTxStyle>
      <a:tcStyle>
        <a:tcBdr>
          <a:left>
            <a:ln w="12700" cap="flat">
              <a:noFill/>
              <a:miter lim="400000"/>
            </a:ln>
          </a:left>
          <a:right>
            <a:ln w="12700" cap="flat">
              <a:noFill/>
              <a:miter lim="400000"/>
            </a:ln>
          </a:right>
          <a:top>
            <a:ln w="25400" cap="flat">
              <a:solidFill>
                <a:srgbClr val="4E4540"/>
              </a:solidFill>
              <a:prstDash val="solid"/>
              <a:round/>
            </a:ln>
          </a:top>
          <a:bottom>
            <a:ln w="25400" cap="flat">
              <a:solidFill>
                <a:srgbClr val="4E454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E4540"/>
        </a:fontRef>
        <a:srgbClr val="4E4540"/>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CFCECD"/>
          </a:solidFill>
        </a:fill>
      </a:tcStyle>
    </a:wholeTbl>
    <a:band2H>
      <a:tcTxStyle/>
      <a:tcStyle>
        <a:tcBdr/>
        <a:fill>
          <a:solidFill>
            <a:srgbClr val="E8E8E8"/>
          </a:solidFill>
        </a:fill>
      </a:tcStyle>
    </a:band2H>
    <a:firstCol>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4E4540"/>
          </a:solidFill>
        </a:fill>
      </a:tcStyle>
    </a:firstCol>
    <a:la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38100" cap="flat">
              <a:solidFill>
                <a:srgbClr val="DA1A32"/>
              </a:solidFill>
              <a:prstDash val="solid"/>
              <a:round/>
            </a:ln>
          </a:top>
          <a:bottom>
            <a:ln w="127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4E4540"/>
          </a:solidFill>
        </a:fill>
      </a:tcStyle>
    </a:lastRow>
    <a:firstRow>
      <a:tcTxStyle b="on" i="off">
        <a:fontRef idx="minor">
          <a:srgbClr val="DA1A32"/>
        </a:fontRef>
        <a:srgbClr val="DA1A32"/>
      </a:tcTxStyle>
      <a:tcStyle>
        <a:tcBdr>
          <a:left>
            <a:ln w="12700" cap="flat">
              <a:solidFill>
                <a:srgbClr val="DA1A32"/>
              </a:solidFill>
              <a:prstDash val="solid"/>
              <a:round/>
            </a:ln>
          </a:left>
          <a:right>
            <a:ln w="12700" cap="flat">
              <a:solidFill>
                <a:srgbClr val="DA1A32"/>
              </a:solidFill>
              <a:prstDash val="solid"/>
              <a:round/>
            </a:ln>
          </a:right>
          <a:top>
            <a:ln w="12700" cap="flat">
              <a:solidFill>
                <a:srgbClr val="DA1A32"/>
              </a:solidFill>
              <a:prstDash val="solid"/>
              <a:round/>
            </a:ln>
          </a:top>
          <a:bottom>
            <a:ln w="38100" cap="flat">
              <a:solidFill>
                <a:srgbClr val="DA1A32"/>
              </a:solidFill>
              <a:prstDash val="solid"/>
              <a:round/>
            </a:ln>
          </a:bottom>
          <a:insideH>
            <a:ln w="12700" cap="flat">
              <a:solidFill>
                <a:srgbClr val="DA1A32"/>
              </a:solidFill>
              <a:prstDash val="solid"/>
              <a:round/>
            </a:ln>
          </a:insideH>
          <a:insideV>
            <a:ln w="12700" cap="flat">
              <a:solidFill>
                <a:srgbClr val="DA1A32"/>
              </a:solidFill>
              <a:prstDash val="solid"/>
              <a:round/>
            </a:ln>
          </a:insideV>
        </a:tcBdr>
        <a:fill>
          <a:solidFill>
            <a:srgbClr val="4E4540"/>
          </a:solidFill>
        </a:fill>
      </a:tcStyle>
    </a:firstRow>
  </a:tblStyle>
  <a:tblStyle styleId="{2708684C-4D16-4618-839F-0558EEFCDFE6}" styleName="">
    <a:tblBg/>
    <a:wholeTbl>
      <a:tcTxStyle b="off" i="off">
        <a:fontRef idx="minor">
          <a:srgbClr val="4E4540"/>
        </a:fontRef>
        <a:srgbClr val="4E4540"/>
      </a:tcTxStyle>
      <a:tcStyle>
        <a:tcBdr>
          <a:left>
            <a:ln w="12700" cap="flat">
              <a:solidFill>
                <a:srgbClr val="4E4540"/>
              </a:solidFill>
              <a:prstDash val="solid"/>
              <a:round/>
            </a:ln>
          </a:left>
          <a:right>
            <a:ln w="12700" cap="flat">
              <a:solidFill>
                <a:srgbClr val="4E4540"/>
              </a:solidFill>
              <a:prstDash val="solid"/>
              <a:round/>
            </a:ln>
          </a:right>
          <a:top>
            <a:ln w="12700" cap="flat">
              <a:solidFill>
                <a:srgbClr val="4E4540"/>
              </a:solidFill>
              <a:prstDash val="solid"/>
              <a:round/>
            </a:ln>
          </a:top>
          <a:bottom>
            <a:ln w="12700" cap="flat">
              <a:solidFill>
                <a:srgbClr val="4E4540"/>
              </a:solidFill>
              <a:prstDash val="solid"/>
              <a:round/>
            </a:ln>
          </a:bottom>
          <a:insideH>
            <a:ln w="12700" cap="flat">
              <a:solidFill>
                <a:srgbClr val="4E4540"/>
              </a:solidFill>
              <a:prstDash val="solid"/>
              <a:round/>
            </a:ln>
          </a:insideH>
          <a:insideV>
            <a:ln w="12700" cap="flat">
              <a:solidFill>
                <a:srgbClr val="4E4540"/>
              </a:solidFill>
              <a:prstDash val="solid"/>
              <a:round/>
            </a:ln>
          </a:insideV>
        </a:tcBdr>
        <a:fill>
          <a:solidFill>
            <a:srgbClr val="4E4540">
              <a:alpha val="20000"/>
            </a:srgbClr>
          </a:solidFill>
        </a:fill>
      </a:tcStyle>
    </a:wholeTbl>
    <a:band2H>
      <a:tcTxStyle/>
      <a:tcStyle>
        <a:tcBdr/>
        <a:fill>
          <a:solidFill>
            <a:srgbClr val="FFFFFF"/>
          </a:solidFill>
        </a:fill>
      </a:tcStyle>
    </a:band2H>
    <a:firstCol>
      <a:tcTxStyle b="on" i="off">
        <a:fontRef idx="minor">
          <a:srgbClr val="4E4540"/>
        </a:fontRef>
        <a:srgbClr val="4E4540"/>
      </a:tcTxStyle>
      <a:tcStyle>
        <a:tcBdr>
          <a:left>
            <a:ln w="12700" cap="flat">
              <a:solidFill>
                <a:srgbClr val="4E4540"/>
              </a:solidFill>
              <a:prstDash val="solid"/>
              <a:round/>
            </a:ln>
          </a:left>
          <a:right>
            <a:ln w="12700" cap="flat">
              <a:solidFill>
                <a:srgbClr val="4E4540"/>
              </a:solidFill>
              <a:prstDash val="solid"/>
              <a:round/>
            </a:ln>
          </a:right>
          <a:top>
            <a:ln w="12700" cap="flat">
              <a:solidFill>
                <a:srgbClr val="4E4540"/>
              </a:solidFill>
              <a:prstDash val="solid"/>
              <a:round/>
            </a:ln>
          </a:top>
          <a:bottom>
            <a:ln w="12700" cap="flat">
              <a:solidFill>
                <a:srgbClr val="4E4540"/>
              </a:solidFill>
              <a:prstDash val="solid"/>
              <a:round/>
            </a:ln>
          </a:bottom>
          <a:insideH>
            <a:ln w="12700" cap="flat">
              <a:solidFill>
                <a:srgbClr val="4E4540"/>
              </a:solidFill>
              <a:prstDash val="solid"/>
              <a:round/>
            </a:ln>
          </a:insideH>
          <a:insideV>
            <a:ln w="12700" cap="flat">
              <a:solidFill>
                <a:srgbClr val="4E4540"/>
              </a:solidFill>
              <a:prstDash val="solid"/>
              <a:round/>
            </a:ln>
          </a:insideV>
        </a:tcBdr>
        <a:fill>
          <a:solidFill>
            <a:srgbClr val="4E4540">
              <a:alpha val="20000"/>
            </a:srgbClr>
          </a:solidFill>
        </a:fill>
      </a:tcStyle>
    </a:firstCol>
    <a:lastRow>
      <a:tcTxStyle b="on" i="off">
        <a:fontRef idx="minor">
          <a:srgbClr val="4E4540"/>
        </a:fontRef>
        <a:srgbClr val="4E4540"/>
      </a:tcTxStyle>
      <a:tcStyle>
        <a:tcBdr>
          <a:left>
            <a:ln w="12700" cap="flat">
              <a:solidFill>
                <a:srgbClr val="4E4540"/>
              </a:solidFill>
              <a:prstDash val="solid"/>
              <a:round/>
            </a:ln>
          </a:left>
          <a:right>
            <a:ln w="12700" cap="flat">
              <a:solidFill>
                <a:srgbClr val="4E4540"/>
              </a:solidFill>
              <a:prstDash val="solid"/>
              <a:round/>
            </a:ln>
          </a:right>
          <a:top>
            <a:ln w="50800" cap="flat">
              <a:solidFill>
                <a:srgbClr val="4E4540"/>
              </a:solidFill>
              <a:prstDash val="solid"/>
              <a:round/>
            </a:ln>
          </a:top>
          <a:bottom>
            <a:ln w="12700" cap="flat">
              <a:solidFill>
                <a:srgbClr val="4E4540"/>
              </a:solidFill>
              <a:prstDash val="solid"/>
              <a:round/>
            </a:ln>
          </a:bottom>
          <a:insideH>
            <a:ln w="12700" cap="flat">
              <a:solidFill>
                <a:srgbClr val="4E4540"/>
              </a:solidFill>
              <a:prstDash val="solid"/>
              <a:round/>
            </a:ln>
          </a:insideH>
          <a:insideV>
            <a:ln w="12700" cap="flat">
              <a:solidFill>
                <a:srgbClr val="4E4540"/>
              </a:solidFill>
              <a:prstDash val="solid"/>
              <a:round/>
            </a:ln>
          </a:insideV>
        </a:tcBdr>
        <a:fill>
          <a:noFill/>
        </a:fill>
      </a:tcStyle>
    </a:lastRow>
    <a:firstRow>
      <a:tcTxStyle b="on" i="off">
        <a:fontRef idx="minor">
          <a:srgbClr val="4E4540"/>
        </a:fontRef>
        <a:srgbClr val="4E4540"/>
      </a:tcTxStyle>
      <a:tcStyle>
        <a:tcBdr>
          <a:left>
            <a:ln w="12700" cap="flat">
              <a:solidFill>
                <a:srgbClr val="4E4540"/>
              </a:solidFill>
              <a:prstDash val="solid"/>
              <a:round/>
            </a:ln>
          </a:left>
          <a:right>
            <a:ln w="12700" cap="flat">
              <a:solidFill>
                <a:srgbClr val="4E4540"/>
              </a:solidFill>
              <a:prstDash val="solid"/>
              <a:round/>
            </a:ln>
          </a:right>
          <a:top>
            <a:ln w="12700" cap="flat">
              <a:solidFill>
                <a:srgbClr val="4E4540"/>
              </a:solidFill>
              <a:prstDash val="solid"/>
              <a:round/>
            </a:ln>
          </a:top>
          <a:bottom>
            <a:ln w="25400" cap="flat">
              <a:solidFill>
                <a:srgbClr val="4E4540"/>
              </a:solidFill>
              <a:prstDash val="solid"/>
              <a:round/>
            </a:ln>
          </a:bottom>
          <a:insideH>
            <a:ln w="12700" cap="flat">
              <a:solidFill>
                <a:srgbClr val="4E4540"/>
              </a:solidFill>
              <a:prstDash val="solid"/>
              <a:round/>
            </a:ln>
          </a:insideH>
          <a:insideV>
            <a:ln w="12700" cap="flat">
              <a:solidFill>
                <a:srgbClr val="4E454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3"/>
    <p:restoredTop sz="94626"/>
  </p:normalViewPr>
  <p:slideViewPr>
    <p:cSldViewPr snapToGrid="0" snapToObjects="1">
      <p:cViewPr varScale="1">
        <p:scale>
          <a:sx n="35" d="100"/>
          <a:sy n="35" d="100"/>
        </p:scale>
        <p:origin x="-1104" y="-128"/>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717416"/>
          <c:y val="0.0541347"/>
          <c:w val="0.572146"/>
          <c:h val="0.855312"/>
        </c:manualLayout>
      </c:layout>
      <c:barChart>
        <c:barDir val="bar"/>
        <c:grouping val="clustered"/>
        <c:varyColors val="0"/>
        <c:ser>
          <c:idx val="0"/>
          <c:order val="0"/>
          <c:tx>
            <c:strRef>
              <c:f>Sheet1!$B$1</c:f>
              <c:strCache>
                <c:ptCount val="1"/>
                <c:pt idx="0">
                  <c:v>Label A</c:v>
                </c:pt>
              </c:strCache>
            </c:strRef>
          </c:tx>
          <c:spPr>
            <a:solidFill>
              <a:srgbClr val="981B1E"/>
            </a:solidFill>
            <a:ln w="12700" cap="flat">
              <a:noFill/>
              <a:miter lim="400000"/>
            </a:ln>
            <a:effectLst/>
          </c:spPr>
          <c:invertIfNegative val="0"/>
          <c:dLbls>
            <c:numFmt formatCode="0" sourceLinked="0"/>
            <c:spPr>
              <a:noFill/>
              <a:ln>
                <a:noFill/>
              </a:ln>
              <a:effectLst/>
            </c:spPr>
            <c:txPr>
              <a:bodyPr/>
              <a:lstStyle/>
              <a:p>
                <a:pPr>
                  <a:defRPr sz="2100" b="0" i="0" u="none" strike="noStrike">
                    <a:solidFill>
                      <a:srgbClr val="53585F"/>
                    </a:solidFill>
                    <a:latin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Label 1</c:v>
                </c:pt>
                <c:pt idx="1">
                  <c:v>Label 2</c:v>
                </c:pt>
                <c:pt idx="2">
                  <c:v>Label 3</c:v>
                </c:pt>
              </c:strCache>
            </c:strRef>
          </c:cat>
          <c:val>
            <c:numRef>
              <c:f>Sheet1!$B$2:$B$4</c:f>
              <c:numCache>
                <c:formatCode>General</c:formatCode>
                <c:ptCount val="3"/>
                <c:pt idx="0">
                  <c:v>71.0</c:v>
                </c:pt>
                <c:pt idx="1">
                  <c:v>18.0</c:v>
                </c:pt>
                <c:pt idx="2">
                  <c:v>11.0</c:v>
                </c:pt>
              </c:numCache>
            </c:numRef>
          </c:val>
        </c:ser>
        <c:ser>
          <c:idx val="1"/>
          <c:order val="1"/>
          <c:tx>
            <c:strRef>
              <c:f>Sheet1!$C$1</c:f>
              <c:strCache>
                <c:ptCount val="1"/>
                <c:pt idx="0">
                  <c:v>Label B</c:v>
                </c:pt>
              </c:strCache>
            </c:strRef>
          </c:tx>
          <c:spPr>
            <a:solidFill>
              <a:srgbClr val="D91E33"/>
            </a:solidFill>
            <a:ln w="12700" cap="flat">
              <a:noFill/>
              <a:miter lim="400000"/>
            </a:ln>
            <a:effectLst/>
          </c:spPr>
          <c:invertIfNegative val="0"/>
          <c:dLbls>
            <c:numFmt formatCode="0" sourceLinked="0"/>
            <c:spPr>
              <a:noFill/>
              <a:ln>
                <a:noFill/>
              </a:ln>
              <a:effectLst/>
            </c:spPr>
            <c:txPr>
              <a:bodyPr/>
              <a:lstStyle/>
              <a:p>
                <a:pPr>
                  <a:defRPr sz="2100" b="0" i="0" u="none" strike="noStrike">
                    <a:solidFill>
                      <a:srgbClr val="53585F"/>
                    </a:solidFill>
                    <a:latin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Label 1</c:v>
                </c:pt>
                <c:pt idx="1">
                  <c:v>Label 2</c:v>
                </c:pt>
                <c:pt idx="2">
                  <c:v>Label 3</c:v>
                </c:pt>
              </c:strCache>
            </c:strRef>
          </c:cat>
          <c:val>
            <c:numRef>
              <c:f>Sheet1!$C$2:$C$4</c:f>
              <c:numCache>
                <c:formatCode>General</c:formatCode>
                <c:ptCount val="3"/>
                <c:pt idx="0">
                  <c:v>65.0</c:v>
                </c:pt>
                <c:pt idx="1">
                  <c:v>21.0</c:v>
                </c:pt>
                <c:pt idx="2">
                  <c:v>14.0</c:v>
                </c:pt>
              </c:numCache>
            </c:numRef>
          </c:val>
        </c:ser>
        <c:ser>
          <c:idx val="2"/>
          <c:order val="2"/>
          <c:tx>
            <c:strRef>
              <c:f>Sheet1!$D$1</c:f>
              <c:strCache>
                <c:ptCount val="1"/>
                <c:pt idx="0">
                  <c:v>Label C</c:v>
                </c:pt>
              </c:strCache>
            </c:strRef>
          </c:tx>
          <c:spPr>
            <a:solidFill>
              <a:srgbClr val="0B4D6A"/>
            </a:solidFill>
            <a:ln w="12700" cap="flat">
              <a:noFill/>
              <a:miter lim="400000"/>
            </a:ln>
            <a:effectLst/>
          </c:spPr>
          <c:invertIfNegative val="0"/>
          <c:dLbls>
            <c:numFmt formatCode="0" sourceLinked="0"/>
            <c:spPr>
              <a:noFill/>
              <a:ln>
                <a:noFill/>
              </a:ln>
              <a:effectLst/>
            </c:spPr>
            <c:txPr>
              <a:bodyPr/>
              <a:lstStyle/>
              <a:p>
                <a:pPr>
                  <a:defRPr sz="2100" b="0" i="0" u="none" strike="noStrike">
                    <a:solidFill>
                      <a:srgbClr val="53585F"/>
                    </a:solidFill>
                    <a:latin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Label 1</c:v>
                </c:pt>
                <c:pt idx="1">
                  <c:v>Label 2</c:v>
                </c:pt>
                <c:pt idx="2">
                  <c:v>Label 3</c:v>
                </c:pt>
              </c:strCache>
            </c:strRef>
          </c:cat>
          <c:val>
            <c:numRef>
              <c:f>Sheet1!$D$2:$D$4</c:f>
              <c:numCache>
                <c:formatCode>General</c:formatCode>
                <c:ptCount val="3"/>
                <c:pt idx="0">
                  <c:v>59.0</c:v>
                </c:pt>
                <c:pt idx="1">
                  <c:v>27.0</c:v>
                </c:pt>
                <c:pt idx="2">
                  <c:v>14.0</c:v>
                </c:pt>
              </c:numCache>
            </c:numRef>
          </c:val>
        </c:ser>
        <c:ser>
          <c:idx val="3"/>
          <c:order val="3"/>
          <c:tx>
            <c:strRef>
              <c:f>Sheet1!$E$1</c:f>
              <c:strCache>
                <c:ptCount val="1"/>
                <c:pt idx="0">
                  <c:v>Label D</c:v>
                </c:pt>
              </c:strCache>
            </c:strRef>
          </c:tx>
          <c:spPr>
            <a:solidFill>
              <a:srgbClr val="117096"/>
            </a:solidFill>
            <a:ln w="12700" cap="flat">
              <a:noFill/>
              <a:miter lim="400000"/>
            </a:ln>
            <a:effectLst/>
          </c:spPr>
          <c:invertIfNegative val="0"/>
          <c:dLbls>
            <c:numFmt formatCode="0" sourceLinked="0"/>
            <c:spPr>
              <a:noFill/>
              <a:ln>
                <a:noFill/>
              </a:ln>
              <a:effectLst/>
            </c:spPr>
            <c:txPr>
              <a:bodyPr/>
              <a:lstStyle/>
              <a:p>
                <a:pPr>
                  <a:defRPr sz="2100" b="0" i="0" u="none" strike="noStrike">
                    <a:solidFill>
                      <a:srgbClr val="53585F"/>
                    </a:solidFill>
                    <a:latin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Label 1</c:v>
                </c:pt>
                <c:pt idx="1">
                  <c:v>Label 2</c:v>
                </c:pt>
                <c:pt idx="2">
                  <c:v>Label 3</c:v>
                </c:pt>
              </c:strCache>
            </c:strRef>
          </c:cat>
          <c:val>
            <c:numRef>
              <c:f>Sheet1!$E$2:$E$4</c:f>
              <c:numCache>
                <c:formatCode>General</c:formatCode>
                <c:ptCount val="3"/>
                <c:pt idx="0">
                  <c:v>49.0</c:v>
                </c:pt>
                <c:pt idx="1">
                  <c:v>30.0</c:v>
                </c:pt>
                <c:pt idx="2">
                  <c:v>22.0</c:v>
                </c:pt>
              </c:numCache>
            </c:numRef>
          </c:val>
        </c:ser>
        <c:ser>
          <c:idx val="4"/>
          <c:order val="4"/>
          <c:tx>
            <c:strRef>
              <c:f>Sheet1!$F$1</c:f>
              <c:strCache>
                <c:ptCount val="1"/>
                <c:pt idx="0">
                  <c:v>Label E</c:v>
                </c:pt>
              </c:strCache>
            </c:strRef>
          </c:tx>
          <c:spPr>
            <a:solidFill>
              <a:srgbClr val="199DC5"/>
            </a:solidFill>
            <a:ln w="12700" cap="flat">
              <a:noFill/>
              <a:miter lim="400000"/>
            </a:ln>
            <a:effectLst/>
          </c:spPr>
          <c:invertIfNegative val="0"/>
          <c:dLbls>
            <c:numFmt formatCode="0" sourceLinked="0"/>
            <c:spPr>
              <a:noFill/>
              <a:ln>
                <a:noFill/>
              </a:ln>
              <a:effectLst/>
            </c:spPr>
            <c:txPr>
              <a:bodyPr/>
              <a:lstStyle/>
              <a:p>
                <a:pPr>
                  <a:defRPr sz="2100" b="0" i="0" u="none" strike="noStrike">
                    <a:solidFill>
                      <a:srgbClr val="53585F"/>
                    </a:solidFill>
                    <a:latin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Label 1</c:v>
                </c:pt>
                <c:pt idx="1">
                  <c:v>Label 2</c:v>
                </c:pt>
                <c:pt idx="2">
                  <c:v>Label 3</c:v>
                </c:pt>
              </c:strCache>
            </c:strRef>
          </c:cat>
          <c:val>
            <c:numRef>
              <c:f>Sheet1!$F$2:$F$4</c:f>
              <c:numCache>
                <c:formatCode>General</c:formatCode>
                <c:ptCount val="3"/>
                <c:pt idx="0">
                  <c:v>46.0</c:v>
                </c:pt>
                <c:pt idx="1">
                  <c:v>27.0</c:v>
                </c:pt>
                <c:pt idx="2">
                  <c:v>27.0</c:v>
                </c:pt>
              </c:numCache>
            </c:numRef>
          </c:val>
        </c:ser>
        <c:dLbls>
          <c:showLegendKey val="0"/>
          <c:showVal val="0"/>
          <c:showCatName val="0"/>
          <c:showSerName val="0"/>
          <c:showPercent val="0"/>
          <c:showBubbleSize val="0"/>
        </c:dLbls>
        <c:gapWidth val="160"/>
        <c:axId val="-2131107384"/>
        <c:axId val="-2131104040"/>
      </c:barChart>
      <c:catAx>
        <c:axId val="-2131107384"/>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2500" b="0" i="0" u="none" strike="noStrike">
                <a:solidFill>
                  <a:srgbClr val="53585F"/>
                </a:solidFill>
                <a:latin typeface="Open Sans"/>
              </a:defRPr>
            </a:pPr>
            <a:endParaRPr lang="en-US"/>
          </a:p>
        </c:txPr>
        <c:crossAx val="-2131104040"/>
        <c:crosses val="autoZero"/>
        <c:auto val="1"/>
        <c:lblAlgn val="ctr"/>
        <c:lblOffset val="100"/>
        <c:noMultiLvlLbl val="1"/>
      </c:catAx>
      <c:valAx>
        <c:axId val="-2131104040"/>
        <c:scaling>
          <c:orientation val="minMax"/>
        </c:scaling>
        <c:delete val="0"/>
        <c:axPos val="t"/>
        <c:majorGridlines>
          <c:spPr>
            <a:ln w="12700" cap="flat">
              <a:solidFill>
                <a:srgbClr val="929292"/>
              </a:solidFill>
              <a:custDash>
                <a:ds d="200000" sp="200000"/>
              </a:custDash>
              <a:miter lim="400000"/>
            </a:ln>
          </c:spPr>
        </c:majorGridlines>
        <c:numFmt formatCode="0" sourceLinked="0"/>
        <c:majorTickMark val="none"/>
        <c:minorTickMark val="none"/>
        <c:tickLblPos val="high"/>
        <c:spPr>
          <a:ln w="12700" cap="flat">
            <a:noFill/>
            <a:prstDash val="solid"/>
            <a:miter lim="400000"/>
          </a:ln>
        </c:spPr>
        <c:txPr>
          <a:bodyPr rot="0"/>
          <a:lstStyle/>
          <a:p>
            <a:pPr>
              <a:defRPr sz="2500" b="0" i="0" u="none" strike="noStrike">
                <a:solidFill>
                  <a:srgbClr val="53585F"/>
                </a:solidFill>
                <a:latin typeface="Open Sans"/>
              </a:defRPr>
            </a:pPr>
            <a:endParaRPr lang="en-US"/>
          </a:p>
        </c:txPr>
        <c:crossAx val="-2131107384"/>
        <c:crosses val="autoZero"/>
        <c:crossBetween val="between"/>
        <c:majorUnit val="20.0"/>
        <c:minorUnit val="10.0"/>
      </c:valAx>
      <c:spPr>
        <a:noFill/>
        <a:ln w="12700" cap="flat">
          <a:noFill/>
          <a:miter lim="400000"/>
        </a:ln>
        <a:effectLst/>
      </c:spPr>
    </c:plotArea>
    <c:legend>
      <c:legendPos val="r"/>
      <c:layout>
        <c:manualLayout>
          <c:xMode val="edge"/>
          <c:yMode val="edge"/>
          <c:x val="0.667987"/>
          <c:y val="0.710082"/>
          <c:w val="0.332013"/>
          <c:h val="0.114898"/>
        </c:manualLayout>
      </c:layout>
      <c:overlay val="1"/>
      <c:spPr>
        <a:noFill/>
        <a:ln w="12700" cap="flat">
          <a:noFill/>
          <a:miter lim="400000"/>
        </a:ln>
        <a:effectLst/>
      </c:spPr>
      <c:txPr>
        <a:bodyPr rot="0"/>
        <a:lstStyle/>
        <a:p>
          <a:pPr>
            <a:defRPr sz="2100" b="0" i="0" u="none" strike="noStrike">
              <a:solidFill>
                <a:srgbClr val="53585F"/>
              </a:solidFill>
              <a:latin typeface="Open Sans"/>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1143000" y="685800"/>
            <a:ext cx="4572000" cy="3429000"/>
          </a:xfrm>
          <a:prstGeom prst="rect">
            <a:avLst/>
          </a:prstGeom>
        </p:spPr>
        <p:txBody>
          <a:bodyPr/>
          <a:lstStyle/>
          <a:p>
            <a:endParaRPr/>
          </a:p>
        </p:txBody>
      </p:sp>
      <p:sp>
        <p:nvSpPr>
          <p:cNvPr id="243" name="Shape 24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8206244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967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Numbers do</a:t>
            </a:r>
            <a:r>
              <a:rPr lang="en-US" baseline="0" dirty="0" smtClean="0"/>
              <a:t> not include hardware and supporting components </a:t>
            </a:r>
            <a:endParaRPr lang="en-US" dirty="0"/>
          </a:p>
        </p:txBody>
      </p:sp>
    </p:spTree>
    <p:extLst>
      <p:ext uri="{BB962C8B-B14F-4D97-AF65-F5344CB8AC3E}">
        <p14:creationId xmlns:p14="http://schemas.microsoft.com/office/powerpoint/2010/main" val="344908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Red Cover">
    <p:bg>
      <p:bgPr>
        <a:solidFill>
          <a:srgbClr val="DA1A32"/>
        </a:solid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1244600" y="4813300"/>
            <a:ext cx="20828000" cy="4648200"/>
          </a:xfrm>
          <a:prstGeom prst="rect">
            <a:avLst/>
          </a:prstGeom>
        </p:spPr>
        <p:txBody>
          <a:bodyPr anchor="ctr"/>
          <a:lstStyle>
            <a:lvl1pPr>
              <a:defRPr sz="9000">
                <a:solidFill>
                  <a:srgbClr val="FFFFFF"/>
                </a:solidFill>
              </a:defRPr>
            </a:lvl1pPr>
          </a:lstStyle>
          <a:p>
            <a:r>
              <a:t>Title Text</a:t>
            </a:r>
          </a:p>
        </p:txBody>
      </p:sp>
      <p:pic>
        <p:nvPicPr>
          <p:cNvPr id="15" name="image2.png"/>
          <p:cNvPicPr>
            <a:picLocks noChangeAspect="1"/>
          </p:cNvPicPr>
          <p:nvPr/>
        </p:nvPicPr>
        <p:blipFill>
          <a:blip r:embed="rId2">
            <a:extLst/>
          </a:blip>
          <a:stretch>
            <a:fillRect/>
          </a:stretch>
        </p:blipFill>
        <p:spPr>
          <a:xfrm>
            <a:off x="1164258" y="725980"/>
            <a:ext cx="2863245" cy="508701"/>
          </a:xfrm>
          <a:prstGeom prst="rect">
            <a:avLst/>
          </a:prstGeom>
          <a:ln w="12700">
            <a:miter lim="400000"/>
          </a:ln>
        </p:spPr>
      </p:pic>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ntro, Title &amp; Text">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body" sz="quarter" idx="1"/>
          </p:nvPr>
        </p:nvSpPr>
        <p:spPr>
          <a:xfrm>
            <a:off x="1168400" y="4013200"/>
            <a:ext cx="10223500" cy="5765800"/>
          </a:xfrm>
          <a:prstGeom prst="rect">
            <a:avLst/>
          </a:prstGeom>
        </p:spPr>
        <p:txBody>
          <a:bodyPr anchor="t"/>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body" sz="quarter" idx="13"/>
          </p:nvPr>
        </p:nvSpPr>
        <p:spPr>
          <a:xfrm>
            <a:off x="1139553" y="2028525"/>
            <a:ext cx="22104894" cy="718148"/>
          </a:xfrm>
          <a:prstGeom prst="rect">
            <a:avLst/>
          </a:prstGeom>
        </p:spPr>
        <p:txBody>
          <a:bodyPr/>
          <a:lstStyle/>
          <a:p>
            <a:endParaRPr/>
          </a:p>
        </p:txBody>
      </p:sp>
      <p:sp>
        <p:nvSpPr>
          <p:cNvPr id="146" name="Shape 1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r>
              <a:t>Title Text</a:t>
            </a:r>
          </a:p>
        </p:txBody>
      </p:sp>
      <p:sp>
        <p:nvSpPr>
          <p:cNvPr id="154" name="Shape 15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Centered + Title ">
    <p:spTree>
      <p:nvGrpSpPr>
        <p:cNvPr id="1" name=""/>
        <p:cNvGrpSpPr/>
        <p:nvPr/>
      </p:nvGrpSpPr>
      <p:grpSpPr>
        <a:xfrm>
          <a:off x="0" y="0"/>
          <a:ext cx="0" cy="0"/>
          <a:chOff x="0" y="0"/>
          <a:chExt cx="0" cy="0"/>
        </a:xfrm>
      </p:grpSpPr>
      <p:sp>
        <p:nvSpPr>
          <p:cNvPr id="162" name="Shape 162"/>
          <p:cNvSpPr>
            <a:spLocks noGrp="1"/>
          </p:cNvSpPr>
          <p:nvPr>
            <p:ph type="title"/>
          </p:nvPr>
        </p:nvSpPr>
        <p:spPr>
          <a:xfrm>
            <a:off x="1139556" y="9858275"/>
            <a:ext cx="22104888" cy="1419325"/>
          </a:xfrm>
          <a:prstGeom prst="rect">
            <a:avLst/>
          </a:prstGeom>
        </p:spPr>
        <p:txBody>
          <a:bodyPr/>
          <a:lstStyle>
            <a:lvl1pPr algn="ctr">
              <a:lnSpc>
                <a:spcPct val="130000"/>
              </a:lnSpc>
              <a:defRPr sz="4800" b="0">
                <a:solidFill>
                  <a:srgbClr val="4E4540"/>
                </a:solidFill>
              </a:defRPr>
            </a:lvl1pPr>
          </a:lstStyle>
          <a:p>
            <a:r>
              <a:t>Title Text</a:t>
            </a:r>
          </a:p>
        </p:txBody>
      </p:sp>
      <p:sp>
        <p:nvSpPr>
          <p:cNvPr id="163" name="Shape 163"/>
          <p:cNvSpPr>
            <a:spLocks noGrp="1"/>
          </p:cNvSpPr>
          <p:nvPr>
            <p:ph type="body" sz="half" idx="1"/>
          </p:nvPr>
        </p:nvSpPr>
        <p:spPr>
          <a:xfrm>
            <a:off x="4638009" y="11480800"/>
            <a:ext cx="15107982" cy="5765800"/>
          </a:xfrm>
          <a:prstGeom prst="rect">
            <a:avLst/>
          </a:prstGeom>
        </p:spPr>
        <p:txBody>
          <a:bodyPr anchor="t"/>
          <a:lstStyle>
            <a:lvl1pPr marL="0" indent="0" algn="ctr">
              <a:lnSpc>
                <a:spcPct val="100000"/>
              </a:lnSpc>
              <a:spcBef>
                <a:spcPts val="0"/>
              </a:spcBef>
              <a:buSzTx/>
              <a:buNone/>
            </a:lvl1pPr>
            <a:lvl2pPr marL="0" indent="0" algn="ctr">
              <a:lnSpc>
                <a:spcPct val="100000"/>
              </a:lnSpc>
              <a:spcBef>
                <a:spcPts val="0"/>
              </a:spcBef>
              <a:buSzTx/>
              <a:buNone/>
            </a:lvl2pPr>
            <a:lvl3pPr marL="0" indent="0" algn="ctr">
              <a:lnSpc>
                <a:spcPct val="100000"/>
              </a:lnSpc>
              <a:spcBef>
                <a:spcPts val="0"/>
              </a:spcBef>
              <a:buSzTx/>
              <a:buNone/>
            </a:lvl3pPr>
            <a:lvl4pPr marL="0" indent="0" algn="ctr">
              <a:lnSpc>
                <a:spcPct val="100000"/>
              </a:lnSpc>
              <a:spcBef>
                <a:spcPts val="0"/>
              </a:spcBef>
              <a:buSzTx/>
              <a:buNone/>
            </a:lvl4pPr>
            <a:lvl5pPr marL="0" indent="0" algn="ctr">
              <a:lnSpc>
                <a:spcPct val="100000"/>
              </a:lnSpc>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pic" idx="13"/>
          </p:nvPr>
        </p:nvSpPr>
        <p:spPr>
          <a:xfrm>
            <a:off x="-38250" y="1838325"/>
            <a:ext cx="24464039" cy="8116987"/>
          </a:xfrm>
          <a:prstGeom prst="rect">
            <a:avLst/>
          </a:prstGeom>
        </p:spPr>
        <p:txBody>
          <a:bodyPr lIns="91439" tIns="45719" rIns="91439" bIns="45719" anchor="t">
            <a:noAutofit/>
          </a:bodyPr>
          <a:lstStyle/>
          <a:p>
            <a:endParaRPr/>
          </a:p>
        </p:txBody>
      </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72" name="Shape 17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73" name="Shape 173"/>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74" name="Shape 1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181" name="Shape 181"/>
          <p:cNvSpPr/>
          <p:nvPr/>
        </p:nvSpPr>
        <p:spPr>
          <a:xfrm>
            <a:off x="-2" y="-34305"/>
            <a:ext cx="4870595" cy="13784610"/>
          </a:xfrm>
          <a:prstGeom prst="rect">
            <a:avLst/>
          </a:prstGeom>
          <a:solidFill>
            <a:srgbClr val="194E6A"/>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2" name="Shape 182"/>
          <p:cNvSpPr/>
          <p:nvPr/>
        </p:nvSpPr>
        <p:spPr>
          <a:xfrm>
            <a:off x="4878350" y="-34305"/>
            <a:ext cx="4870594" cy="13784610"/>
          </a:xfrm>
          <a:prstGeom prst="rect">
            <a:avLst/>
          </a:prstGeom>
          <a:solidFill>
            <a:srgbClr val="195773"/>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3" name="Shape 183"/>
          <p:cNvSpPr/>
          <p:nvPr/>
        </p:nvSpPr>
        <p:spPr>
          <a:xfrm>
            <a:off x="9756702" y="-34305"/>
            <a:ext cx="4870594" cy="13784610"/>
          </a:xfrm>
          <a:prstGeom prst="rect">
            <a:avLst/>
          </a:prstGeom>
          <a:solidFill>
            <a:srgbClr val="26607B"/>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4" name="Shape 184"/>
          <p:cNvSpPr/>
          <p:nvPr/>
        </p:nvSpPr>
        <p:spPr>
          <a:xfrm>
            <a:off x="14635056" y="-34305"/>
            <a:ext cx="4870594" cy="13784610"/>
          </a:xfrm>
          <a:prstGeom prst="rect">
            <a:avLst/>
          </a:prstGeom>
          <a:solidFill>
            <a:srgbClr val="31688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5" name="Shape 185"/>
          <p:cNvSpPr/>
          <p:nvPr/>
        </p:nvSpPr>
        <p:spPr>
          <a:xfrm>
            <a:off x="19513407" y="-34305"/>
            <a:ext cx="4870594" cy="13784610"/>
          </a:xfrm>
          <a:prstGeom prst="rect">
            <a:avLst/>
          </a:prstGeom>
          <a:solidFill>
            <a:srgbClr val="3D7189"/>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6" name="Shape 186"/>
          <p:cNvSpPr/>
          <p:nvPr/>
        </p:nvSpPr>
        <p:spPr>
          <a:xfrm>
            <a:off x="1221947" y="4336553"/>
            <a:ext cx="2426698" cy="2426697"/>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87" name="Shape 187"/>
          <p:cNvSpPr>
            <a:spLocks noGrp="1"/>
          </p:cNvSpPr>
          <p:nvPr>
            <p:ph type="pic" sz="quarter" idx="13"/>
          </p:nvPr>
        </p:nvSpPr>
        <p:spPr>
          <a:xfrm>
            <a:off x="1856081" y="5075389"/>
            <a:ext cx="1158431" cy="1025224"/>
          </a:xfrm>
          <a:prstGeom prst="rect">
            <a:avLst/>
          </a:prstGeom>
        </p:spPr>
        <p:txBody>
          <a:bodyPr lIns="91439" tIns="45719" rIns="91439" bIns="45719" anchor="t">
            <a:noAutofit/>
          </a:bodyPr>
          <a:lstStyle/>
          <a:p>
            <a:endParaRPr/>
          </a:p>
        </p:txBody>
      </p:sp>
      <p:sp>
        <p:nvSpPr>
          <p:cNvPr id="188" name="Shape 188"/>
          <p:cNvSpPr>
            <a:spLocks noGrp="1"/>
          </p:cNvSpPr>
          <p:nvPr>
            <p:ph type="title"/>
          </p:nvPr>
        </p:nvSpPr>
        <p:spPr>
          <a:xfrm>
            <a:off x="671185" y="7296884"/>
            <a:ext cx="3528220" cy="1690690"/>
          </a:xfrm>
          <a:prstGeom prst="rect">
            <a:avLst/>
          </a:prstGeom>
        </p:spPr>
        <p:txBody>
          <a:bodyPr anchor="t"/>
          <a:lstStyle>
            <a:lvl1pPr algn="ctr">
              <a:spcBef>
                <a:spcPts val="2400"/>
              </a:spcBef>
              <a:defRPr sz="2600" b="0" cap="all">
                <a:solidFill>
                  <a:srgbClr val="FFFFFF"/>
                </a:solidFill>
                <a:latin typeface="Open Sans Extrabold"/>
                <a:ea typeface="Open Sans Extrabold"/>
                <a:cs typeface="Open Sans Extrabold"/>
                <a:sym typeface="Open Sans Extrabold"/>
              </a:defRPr>
            </a:lvl1pPr>
          </a:lstStyle>
          <a:p>
            <a:r>
              <a:t>Title Text</a:t>
            </a:r>
          </a:p>
        </p:txBody>
      </p:sp>
      <p:sp>
        <p:nvSpPr>
          <p:cNvPr id="189" name="Shape 189"/>
          <p:cNvSpPr/>
          <p:nvPr/>
        </p:nvSpPr>
        <p:spPr>
          <a:xfrm>
            <a:off x="6100300" y="4336553"/>
            <a:ext cx="2426697" cy="2426697"/>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90" name="Shape 190"/>
          <p:cNvSpPr>
            <a:spLocks noGrp="1"/>
          </p:cNvSpPr>
          <p:nvPr>
            <p:ph type="body" sz="quarter" idx="1"/>
          </p:nvPr>
        </p:nvSpPr>
        <p:spPr>
          <a:xfrm>
            <a:off x="5511438" y="7296884"/>
            <a:ext cx="3604420" cy="1575001"/>
          </a:xfrm>
          <a:prstGeom prst="rect">
            <a:avLst/>
          </a:prstGeom>
        </p:spPr>
        <p:txBody>
          <a:bodyPr anchor="t"/>
          <a:lstStyle>
            <a:lvl1pPr marL="0" indent="0" algn="ctr">
              <a:lnSpc>
                <a:spcPct val="100000"/>
              </a:lnSpc>
              <a:spcBef>
                <a:spcPts val="2400"/>
              </a:spcBef>
              <a:buSzTx/>
              <a:buNone/>
              <a:defRPr sz="2600" cap="all">
                <a:solidFill>
                  <a:srgbClr val="FFFFFF"/>
                </a:solidFill>
                <a:latin typeface="Open Sans Extrabold"/>
                <a:ea typeface="Open Sans Extrabold"/>
                <a:cs typeface="Open Sans Extrabold"/>
                <a:sym typeface="Open Sans Extrabold"/>
              </a:defRPr>
            </a:lvl1pPr>
            <a:lvl2pPr marL="952500" indent="-317500" algn="ctr">
              <a:lnSpc>
                <a:spcPct val="100000"/>
              </a:lnSpc>
              <a:spcBef>
                <a:spcPts val="2400"/>
              </a:spcBef>
              <a:defRPr sz="2600" cap="all">
                <a:solidFill>
                  <a:srgbClr val="FFFFFF"/>
                </a:solidFill>
                <a:latin typeface="Open Sans Extrabold"/>
                <a:ea typeface="Open Sans Extrabold"/>
                <a:cs typeface="Open Sans Extrabold"/>
                <a:sym typeface="Open Sans Extrabold"/>
              </a:defRPr>
            </a:lvl2pPr>
            <a:lvl3pPr marL="1587500" indent="-317500" algn="ctr">
              <a:lnSpc>
                <a:spcPct val="100000"/>
              </a:lnSpc>
              <a:spcBef>
                <a:spcPts val="2400"/>
              </a:spcBef>
              <a:defRPr sz="2600" cap="all">
                <a:solidFill>
                  <a:srgbClr val="FFFFFF"/>
                </a:solidFill>
                <a:latin typeface="Open Sans Extrabold"/>
                <a:ea typeface="Open Sans Extrabold"/>
                <a:cs typeface="Open Sans Extrabold"/>
                <a:sym typeface="Open Sans Extrabold"/>
              </a:defRPr>
            </a:lvl3pPr>
            <a:lvl4pPr marL="2222499" indent="-317499" algn="ctr">
              <a:lnSpc>
                <a:spcPct val="100000"/>
              </a:lnSpc>
              <a:spcBef>
                <a:spcPts val="2400"/>
              </a:spcBef>
              <a:defRPr sz="2600" cap="all">
                <a:solidFill>
                  <a:srgbClr val="FFFFFF"/>
                </a:solidFill>
                <a:latin typeface="Open Sans Extrabold"/>
                <a:ea typeface="Open Sans Extrabold"/>
                <a:cs typeface="Open Sans Extrabold"/>
                <a:sym typeface="Open Sans Extrabold"/>
              </a:defRPr>
            </a:lvl4pPr>
            <a:lvl5pPr marL="2857499" indent="-317499" algn="ctr">
              <a:lnSpc>
                <a:spcPct val="100000"/>
              </a:lnSpc>
              <a:spcBef>
                <a:spcPts val="2400"/>
              </a:spcBef>
              <a:defRPr sz="2600" cap="all">
                <a:solidFill>
                  <a:srgbClr val="FFFFFF"/>
                </a:solidFill>
                <a:latin typeface="Open Sans Extrabold"/>
                <a:ea typeface="Open Sans Extrabold"/>
                <a:cs typeface="Open Sans Extrabold"/>
                <a:sym typeface="Open Sans Extrabold"/>
              </a:defRPr>
            </a:lvl5pPr>
          </a:lstStyle>
          <a:p>
            <a:r>
              <a:t>Body Level One</a:t>
            </a:r>
          </a:p>
          <a:p>
            <a:pPr lvl="1"/>
            <a:r>
              <a:t>Body Level Two</a:t>
            </a:r>
          </a:p>
          <a:p>
            <a:pPr lvl="2"/>
            <a:r>
              <a:t>Body Level Three</a:t>
            </a:r>
          </a:p>
          <a:p>
            <a:pPr lvl="3"/>
            <a:r>
              <a:t>Body Level Four</a:t>
            </a:r>
          </a:p>
          <a:p>
            <a:pPr lvl="4"/>
            <a:r>
              <a:t>Body Level Five</a:t>
            </a:r>
          </a:p>
        </p:txBody>
      </p:sp>
      <p:sp>
        <p:nvSpPr>
          <p:cNvPr id="191" name="Shape 191"/>
          <p:cNvSpPr>
            <a:spLocks noGrp="1"/>
          </p:cNvSpPr>
          <p:nvPr>
            <p:ph type="pic" sz="quarter" idx="14"/>
          </p:nvPr>
        </p:nvSpPr>
        <p:spPr>
          <a:xfrm>
            <a:off x="6734408" y="4826746"/>
            <a:ext cx="1158431" cy="1395509"/>
          </a:xfrm>
          <a:prstGeom prst="rect">
            <a:avLst/>
          </a:prstGeom>
        </p:spPr>
        <p:txBody>
          <a:bodyPr lIns="91439" tIns="45719" rIns="91439" bIns="45719" anchor="t">
            <a:noAutofit/>
          </a:bodyPr>
          <a:lstStyle/>
          <a:p>
            <a:endParaRPr/>
          </a:p>
        </p:txBody>
      </p:sp>
      <p:sp>
        <p:nvSpPr>
          <p:cNvPr id="192" name="Shape 192"/>
          <p:cNvSpPr/>
          <p:nvPr/>
        </p:nvSpPr>
        <p:spPr>
          <a:xfrm>
            <a:off x="10978653" y="4336553"/>
            <a:ext cx="2426697" cy="2426697"/>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93" name="Shape 193"/>
          <p:cNvSpPr>
            <a:spLocks noGrp="1"/>
          </p:cNvSpPr>
          <p:nvPr>
            <p:ph type="body" sz="quarter" idx="15"/>
          </p:nvPr>
        </p:nvSpPr>
        <p:spPr>
          <a:xfrm>
            <a:off x="10389789" y="7296884"/>
            <a:ext cx="3604422" cy="1575001"/>
          </a:xfrm>
          <a:prstGeom prst="rect">
            <a:avLst/>
          </a:prstGeom>
        </p:spPr>
        <p:txBody>
          <a:bodyPr anchor="t"/>
          <a:lstStyle/>
          <a:p>
            <a:endParaRPr/>
          </a:p>
        </p:txBody>
      </p:sp>
      <p:sp>
        <p:nvSpPr>
          <p:cNvPr id="194" name="Shape 194"/>
          <p:cNvSpPr>
            <a:spLocks noGrp="1"/>
          </p:cNvSpPr>
          <p:nvPr>
            <p:ph type="pic" sz="quarter" idx="16"/>
          </p:nvPr>
        </p:nvSpPr>
        <p:spPr>
          <a:xfrm>
            <a:off x="11612760" y="4826746"/>
            <a:ext cx="1158431" cy="1395509"/>
          </a:xfrm>
          <a:prstGeom prst="rect">
            <a:avLst/>
          </a:prstGeom>
        </p:spPr>
        <p:txBody>
          <a:bodyPr lIns="91439" tIns="45719" rIns="91439" bIns="45719" anchor="t">
            <a:noAutofit/>
          </a:bodyPr>
          <a:lstStyle/>
          <a:p>
            <a:endParaRPr/>
          </a:p>
        </p:txBody>
      </p:sp>
      <p:sp>
        <p:nvSpPr>
          <p:cNvPr id="195" name="Shape 195"/>
          <p:cNvSpPr/>
          <p:nvPr/>
        </p:nvSpPr>
        <p:spPr>
          <a:xfrm>
            <a:off x="15857005" y="4336553"/>
            <a:ext cx="2426697" cy="2426697"/>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96" name="Shape 196"/>
          <p:cNvSpPr>
            <a:spLocks noGrp="1"/>
          </p:cNvSpPr>
          <p:nvPr>
            <p:ph type="body" sz="quarter" idx="17"/>
          </p:nvPr>
        </p:nvSpPr>
        <p:spPr>
          <a:xfrm>
            <a:off x="15268142" y="7296884"/>
            <a:ext cx="3604422" cy="1575001"/>
          </a:xfrm>
          <a:prstGeom prst="rect">
            <a:avLst/>
          </a:prstGeom>
        </p:spPr>
        <p:txBody>
          <a:bodyPr anchor="t"/>
          <a:lstStyle/>
          <a:p>
            <a:endParaRPr/>
          </a:p>
        </p:txBody>
      </p:sp>
      <p:sp>
        <p:nvSpPr>
          <p:cNvPr id="197" name="Shape 197"/>
          <p:cNvSpPr>
            <a:spLocks noGrp="1"/>
          </p:cNvSpPr>
          <p:nvPr>
            <p:ph type="pic" sz="quarter" idx="18"/>
          </p:nvPr>
        </p:nvSpPr>
        <p:spPr>
          <a:xfrm>
            <a:off x="16491111" y="4826746"/>
            <a:ext cx="1158431" cy="1395509"/>
          </a:xfrm>
          <a:prstGeom prst="rect">
            <a:avLst/>
          </a:prstGeom>
        </p:spPr>
        <p:txBody>
          <a:bodyPr lIns="91439" tIns="45719" rIns="91439" bIns="45719" anchor="t">
            <a:noAutofit/>
          </a:bodyPr>
          <a:lstStyle/>
          <a:p>
            <a:endParaRPr/>
          </a:p>
        </p:txBody>
      </p:sp>
      <p:sp>
        <p:nvSpPr>
          <p:cNvPr id="198" name="Shape 198"/>
          <p:cNvSpPr/>
          <p:nvPr/>
        </p:nvSpPr>
        <p:spPr>
          <a:xfrm>
            <a:off x="20735357" y="4336553"/>
            <a:ext cx="2426697" cy="2426697"/>
          </a:xfrm>
          <a:prstGeom prst="ellipse">
            <a:avLst/>
          </a:prstGeom>
          <a:ln w="63500">
            <a:solidFill>
              <a:srgbClr val="FFFFFF"/>
            </a:solidFill>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sp>
        <p:nvSpPr>
          <p:cNvPr id="199" name="Shape 199"/>
          <p:cNvSpPr>
            <a:spLocks noGrp="1"/>
          </p:cNvSpPr>
          <p:nvPr>
            <p:ph type="body" sz="quarter" idx="19"/>
          </p:nvPr>
        </p:nvSpPr>
        <p:spPr>
          <a:xfrm>
            <a:off x="20146494" y="7296884"/>
            <a:ext cx="3604422" cy="1575001"/>
          </a:xfrm>
          <a:prstGeom prst="rect">
            <a:avLst/>
          </a:prstGeom>
        </p:spPr>
        <p:txBody>
          <a:bodyPr anchor="t"/>
          <a:lstStyle/>
          <a:p>
            <a:endParaRPr/>
          </a:p>
        </p:txBody>
      </p:sp>
      <p:sp>
        <p:nvSpPr>
          <p:cNvPr id="200" name="Shape 200"/>
          <p:cNvSpPr>
            <a:spLocks noGrp="1"/>
          </p:cNvSpPr>
          <p:nvPr>
            <p:ph type="pic" sz="quarter" idx="20"/>
          </p:nvPr>
        </p:nvSpPr>
        <p:spPr>
          <a:xfrm>
            <a:off x="21369464" y="4826746"/>
            <a:ext cx="1158431" cy="1395509"/>
          </a:xfrm>
          <a:prstGeom prst="rect">
            <a:avLst/>
          </a:prstGeom>
        </p:spPr>
        <p:txBody>
          <a:bodyPr lIns="91439" tIns="45719" rIns="91439" bIns="45719" anchor="t">
            <a:noAutofit/>
          </a:bodyPr>
          <a:lstStyle/>
          <a:p>
            <a:endParaRPr/>
          </a:p>
        </p:txBody>
      </p:sp>
      <p:sp>
        <p:nvSpPr>
          <p:cNvPr id="201" name="Shape 2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08" name="Shape 2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iseño personalizado">
    <p:spTree>
      <p:nvGrpSpPr>
        <p:cNvPr id="1" name=""/>
        <p:cNvGrpSpPr/>
        <p:nvPr/>
      </p:nvGrpSpPr>
      <p:grpSpPr>
        <a:xfrm>
          <a:off x="0" y="0"/>
          <a:ext cx="0" cy="0"/>
          <a:chOff x="0" y="0"/>
          <a:chExt cx="0" cy="0"/>
        </a:xfrm>
      </p:grpSpPr>
      <p:graphicFrame>
        <p:nvGraphicFramePr>
          <p:cNvPr id="215" name="Chart 215"/>
          <p:cNvGraphicFramePr/>
          <p:nvPr/>
        </p:nvGraphicFramePr>
        <p:xfrm>
          <a:off x="3812659" y="4427706"/>
          <a:ext cx="18916827" cy="7976404"/>
        </p:xfrm>
        <a:graphic>
          <a:graphicData uri="http://schemas.openxmlformats.org/drawingml/2006/chart">
            <c:chart xmlns:c="http://schemas.openxmlformats.org/drawingml/2006/chart" xmlns:r="http://schemas.openxmlformats.org/officeDocument/2006/relationships" r:id="rId2"/>
          </a:graphicData>
        </a:graphic>
      </p:graphicFrame>
      <p:sp>
        <p:nvSpPr>
          <p:cNvPr id="216" name="Shape 216"/>
          <p:cNvSpPr>
            <a:spLocks noGrp="1"/>
          </p:cNvSpPr>
          <p:nvPr>
            <p:ph type="title"/>
          </p:nvPr>
        </p:nvSpPr>
        <p:spPr>
          <a:xfrm>
            <a:off x="1117600" y="2665191"/>
            <a:ext cx="21005800" cy="1290386"/>
          </a:xfrm>
          <a:prstGeom prst="rect">
            <a:avLst/>
          </a:prstGeom>
        </p:spPr>
        <p:txBody>
          <a:bodyPr anchor="ctr"/>
          <a:lstStyle/>
          <a:p>
            <a:r>
              <a:t>Title Text</a:t>
            </a:r>
          </a:p>
        </p:txBody>
      </p:sp>
      <p:sp>
        <p:nvSpPr>
          <p:cNvPr id="217" name="Shape 2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24" name="Shape 224"/>
          <p:cNvSpPr>
            <a:spLocks noGrp="1"/>
          </p:cNvSpPr>
          <p:nvPr>
            <p:ph type="body" sz="quarter" idx="1"/>
          </p:nvPr>
        </p:nvSpPr>
        <p:spPr>
          <a:xfrm>
            <a:off x="2387600" y="8953500"/>
            <a:ext cx="19621500" cy="927100"/>
          </a:xfrm>
          <a:prstGeom prst="rect">
            <a:avLst/>
          </a:prstGeom>
        </p:spPr>
        <p:txBody>
          <a:bodyPr anchor="t"/>
          <a:lstStyle>
            <a:lvl1pPr marL="0" indent="0" algn="ctr">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vl2pPr marL="1221153" indent="-586153" algn="ctr">
              <a:lnSpc>
                <a:spcPct val="100000"/>
              </a:lnSpc>
              <a:spcBef>
                <a:spcPts val="0"/>
              </a:spcBef>
              <a:defRPr sz="4800">
                <a:solidFill>
                  <a:srgbClr val="DA1A32"/>
                </a:solidFill>
                <a:latin typeface="Open Sans Semibold"/>
                <a:ea typeface="Open Sans Semibold"/>
                <a:cs typeface="Open Sans Semibold"/>
                <a:sym typeface="Open Sans Semibold"/>
              </a:defRPr>
            </a:lvl2pPr>
            <a:lvl3pPr marL="1856153" indent="-586153" algn="ctr">
              <a:lnSpc>
                <a:spcPct val="100000"/>
              </a:lnSpc>
              <a:spcBef>
                <a:spcPts val="0"/>
              </a:spcBef>
              <a:defRPr sz="4800">
                <a:solidFill>
                  <a:srgbClr val="DA1A32"/>
                </a:solidFill>
                <a:latin typeface="Open Sans Semibold"/>
                <a:ea typeface="Open Sans Semibold"/>
                <a:cs typeface="Open Sans Semibold"/>
                <a:sym typeface="Open Sans Semibold"/>
              </a:defRPr>
            </a:lvl3pPr>
            <a:lvl4pPr marL="2491151" indent="-586151" algn="ctr">
              <a:lnSpc>
                <a:spcPct val="100000"/>
              </a:lnSpc>
              <a:spcBef>
                <a:spcPts val="0"/>
              </a:spcBef>
              <a:defRPr sz="4800">
                <a:solidFill>
                  <a:srgbClr val="DA1A32"/>
                </a:solidFill>
                <a:latin typeface="Open Sans Semibold"/>
                <a:ea typeface="Open Sans Semibold"/>
                <a:cs typeface="Open Sans Semibold"/>
                <a:sym typeface="Open Sans Semibold"/>
              </a:defRPr>
            </a:lvl4pPr>
            <a:lvl5pPr marL="3126151" indent="-586151" algn="ctr">
              <a:lnSpc>
                <a:spcPct val="100000"/>
              </a:lnSpc>
              <a:spcBef>
                <a:spcPts val="0"/>
              </a:spcBef>
              <a:defRPr sz="4800">
                <a:solidFill>
                  <a:srgbClr val="DA1A32"/>
                </a:solidFill>
                <a:latin typeface="Open Sans Semibold"/>
                <a:ea typeface="Open Sans Semibold"/>
                <a:cs typeface="Open Sans Semibold"/>
                <a:sym typeface="Open Sans Semibold"/>
              </a:defRPr>
            </a:lvl5pPr>
          </a:lstStyle>
          <a:p>
            <a:r>
              <a:t>Body Level One</a:t>
            </a:r>
          </a:p>
          <a:p>
            <a:pPr lvl="1"/>
            <a:r>
              <a:t>Body Level Two</a:t>
            </a:r>
          </a:p>
          <a:p>
            <a:pPr lvl="2"/>
            <a:r>
              <a:t>Body Level Three</a:t>
            </a:r>
          </a:p>
          <a:p>
            <a:pPr lvl="3"/>
            <a:r>
              <a:t>Body Level Four</a:t>
            </a:r>
          </a:p>
          <a:p>
            <a:pPr lvl="4"/>
            <a:r>
              <a:t>Body Level Five</a:t>
            </a:r>
          </a:p>
        </p:txBody>
      </p:sp>
      <p:sp>
        <p:nvSpPr>
          <p:cNvPr id="225" name="Shape 225"/>
          <p:cNvSpPr>
            <a:spLocks noGrp="1"/>
          </p:cNvSpPr>
          <p:nvPr>
            <p:ph type="body" sz="quarter" idx="13"/>
          </p:nvPr>
        </p:nvSpPr>
        <p:spPr>
          <a:xfrm>
            <a:off x="2387600" y="6731000"/>
            <a:ext cx="19621500" cy="1041401"/>
          </a:xfrm>
          <a:prstGeom prst="rect">
            <a:avLst/>
          </a:prstGeom>
        </p:spPr>
        <p:txBody>
          <a:bodyPr/>
          <a:lstStyle/>
          <a:p>
            <a:endParaRPr/>
          </a:p>
        </p:txBody>
      </p:sp>
      <p:pic>
        <p:nvPicPr>
          <p:cNvPr id="226" name="image4.png"/>
          <p:cNvPicPr>
            <a:picLocks noChangeAspect="1"/>
          </p:cNvPicPr>
          <p:nvPr/>
        </p:nvPicPr>
        <p:blipFill>
          <a:blip r:embed="rId2">
            <a:extLst/>
          </a:blip>
          <a:stretch>
            <a:fillRect/>
          </a:stretch>
        </p:blipFill>
        <p:spPr>
          <a:xfrm>
            <a:off x="11150527" y="3744714"/>
            <a:ext cx="2082945" cy="1805186"/>
          </a:xfrm>
          <a:prstGeom prst="rect">
            <a:avLst/>
          </a:prstGeom>
          <a:ln w="12700">
            <a:miter lim="400000"/>
          </a:ln>
        </p:spPr>
      </p:pic>
      <p:sp>
        <p:nvSpPr>
          <p:cNvPr id="227" name="Shape 2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Red Cover + Info">
    <p:bg>
      <p:bgPr>
        <a:solidFill>
          <a:srgbClr val="DA1A32"/>
        </a:solid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1244600" y="2590800"/>
            <a:ext cx="20828000" cy="4648200"/>
          </a:xfrm>
          <a:prstGeom prst="rect">
            <a:avLst/>
          </a:prstGeom>
        </p:spPr>
        <p:txBody>
          <a:bodyPr/>
          <a:lstStyle>
            <a:lvl1pPr>
              <a:defRPr sz="9000">
                <a:solidFill>
                  <a:srgbClr val="FFFFFF"/>
                </a:solidFill>
              </a:defRPr>
            </a:lvl1pPr>
          </a:lstStyle>
          <a:p>
            <a:r>
              <a:t>Title Text</a:t>
            </a:r>
          </a:p>
        </p:txBody>
      </p:sp>
      <p:pic>
        <p:nvPicPr>
          <p:cNvPr id="24" name="image2.png"/>
          <p:cNvPicPr>
            <a:picLocks noChangeAspect="1"/>
          </p:cNvPicPr>
          <p:nvPr/>
        </p:nvPicPr>
        <p:blipFill>
          <a:blip r:embed="rId2">
            <a:extLst/>
          </a:blip>
          <a:stretch>
            <a:fillRect/>
          </a:stretch>
        </p:blipFill>
        <p:spPr>
          <a:xfrm>
            <a:off x="1164258" y="725980"/>
            <a:ext cx="2863245" cy="508701"/>
          </a:xfrm>
          <a:prstGeom prst="rect">
            <a:avLst/>
          </a:prstGeom>
          <a:ln w="12700">
            <a:miter lim="400000"/>
          </a:ln>
        </p:spPr>
      </p:pic>
      <p:sp>
        <p:nvSpPr>
          <p:cNvPr id="25" name="Shape 25"/>
          <p:cNvSpPr>
            <a:spLocks noGrp="1"/>
          </p:cNvSpPr>
          <p:nvPr>
            <p:ph type="body" sz="quarter" idx="1"/>
          </p:nvPr>
        </p:nvSpPr>
        <p:spPr>
          <a:xfrm>
            <a:off x="1248916" y="7232650"/>
            <a:ext cx="6054329" cy="927100"/>
          </a:xfrm>
          <a:prstGeom prst="rect">
            <a:avLst/>
          </a:prstGeom>
        </p:spPr>
        <p:txBody>
          <a:bodyPr anchor="t"/>
          <a:lstStyle>
            <a:lvl1pPr marL="0" indent="0">
              <a:lnSpc>
                <a:spcPct val="100000"/>
              </a:lnSpc>
              <a:spcBef>
                <a:spcPts val="0"/>
              </a:spcBef>
              <a:buSzTx/>
              <a:buNone/>
              <a:defRPr sz="4800">
                <a:solidFill>
                  <a:srgbClr val="FFFFFF"/>
                </a:solidFill>
              </a:defRPr>
            </a:lvl1pPr>
            <a:lvl2pPr marL="1221153" indent="-586153">
              <a:lnSpc>
                <a:spcPct val="100000"/>
              </a:lnSpc>
              <a:spcBef>
                <a:spcPts val="0"/>
              </a:spcBef>
              <a:defRPr sz="4800">
                <a:solidFill>
                  <a:srgbClr val="FFFFFF"/>
                </a:solidFill>
              </a:defRPr>
            </a:lvl2pPr>
            <a:lvl3pPr marL="1856153" indent="-586153">
              <a:lnSpc>
                <a:spcPct val="100000"/>
              </a:lnSpc>
              <a:spcBef>
                <a:spcPts val="0"/>
              </a:spcBef>
              <a:defRPr sz="4800">
                <a:solidFill>
                  <a:srgbClr val="FFFFFF"/>
                </a:solidFill>
              </a:defRPr>
            </a:lvl3pPr>
            <a:lvl4pPr marL="2491151" indent="-586151">
              <a:lnSpc>
                <a:spcPct val="100000"/>
              </a:lnSpc>
              <a:spcBef>
                <a:spcPts val="0"/>
              </a:spcBef>
              <a:defRPr sz="4800">
                <a:solidFill>
                  <a:srgbClr val="FFFFFF"/>
                </a:solidFill>
              </a:defRPr>
            </a:lvl4pPr>
            <a:lvl5pPr marL="3126151" indent="-586151">
              <a:lnSpc>
                <a:spcPct val="100000"/>
              </a:lnSpc>
              <a:spcBef>
                <a:spcPts val="0"/>
              </a:spcBef>
              <a:defRPr sz="4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p:nvPr/>
        </p:nvSpPr>
        <p:spPr>
          <a:xfrm>
            <a:off x="1285306" y="9169400"/>
            <a:ext cx="21813385" cy="0"/>
          </a:xfrm>
          <a:prstGeom prst="line">
            <a:avLst/>
          </a:prstGeom>
          <a:ln w="12700">
            <a:solidFill>
              <a:srgbClr val="FFFFFF"/>
            </a:solidFill>
            <a:miter lim="400000"/>
          </a:ln>
        </p:spPr>
        <p:txBody>
          <a:bodyPr lIns="45718" tIns="45718" rIns="45718" bIns="45718"/>
          <a:lstStyle/>
          <a:p>
            <a:endParaRPr/>
          </a:p>
        </p:txBody>
      </p:sp>
      <p:sp>
        <p:nvSpPr>
          <p:cNvPr id="27" name="Shape 27"/>
          <p:cNvSpPr>
            <a:spLocks noGrp="1"/>
          </p:cNvSpPr>
          <p:nvPr>
            <p:ph type="body" sz="quarter" idx="13"/>
          </p:nvPr>
        </p:nvSpPr>
        <p:spPr>
          <a:xfrm>
            <a:off x="1311143" y="9702799"/>
            <a:ext cx="3075947" cy="558804"/>
          </a:xfrm>
          <a:prstGeom prst="rect">
            <a:avLst/>
          </a:prstGeom>
        </p:spPr>
        <p:txBody>
          <a:bodyPr/>
          <a:lstStyle/>
          <a:p>
            <a:pPr marL="324826" indent="-324826" defTabSz="784225">
              <a:spcBef>
                <a:spcPts val="5600"/>
              </a:spcBef>
              <a:defRPr sz="2660"/>
            </a:pPr>
            <a:endParaRPr/>
          </a:p>
        </p:txBody>
      </p:sp>
      <p:sp>
        <p:nvSpPr>
          <p:cNvPr id="28" name="Shape 28"/>
          <p:cNvSpPr>
            <a:spLocks noGrp="1"/>
          </p:cNvSpPr>
          <p:nvPr>
            <p:ph type="body" sz="quarter" idx="14"/>
          </p:nvPr>
        </p:nvSpPr>
        <p:spPr>
          <a:xfrm>
            <a:off x="19714716" y="2628899"/>
            <a:ext cx="1930152" cy="584203"/>
          </a:xfrm>
          <a:prstGeom prst="rect">
            <a:avLst/>
          </a:prstGeom>
        </p:spPr>
        <p:txBody>
          <a:bodyPr/>
          <a:lstStyle/>
          <a:p>
            <a:endParaRPr/>
          </a:p>
        </p:txBody>
      </p:sp>
      <p:pic>
        <p:nvPicPr>
          <p:cNvPr id="29" name="image3.png"/>
          <p:cNvPicPr>
            <a:picLocks noChangeAspect="1"/>
          </p:cNvPicPr>
          <p:nvPr/>
        </p:nvPicPr>
        <p:blipFill>
          <a:blip r:embed="rId3">
            <a:extLst/>
          </a:blip>
          <a:stretch>
            <a:fillRect/>
          </a:stretch>
        </p:blipFill>
        <p:spPr>
          <a:xfrm>
            <a:off x="21901235" y="2349154"/>
            <a:ext cx="1143676" cy="1143694"/>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ue Cover + Info">
    <p:bg>
      <p:bgPr>
        <a:solidFill>
          <a:srgbClr val="0B4D6A"/>
        </a:solidFill>
        <a:effectLst/>
      </p:bgPr>
    </p:bg>
    <p:spTree>
      <p:nvGrpSpPr>
        <p:cNvPr id="1" name=""/>
        <p:cNvGrpSpPr/>
        <p:nvPr/>
      </p:nvGrpSpPr>
      <p:grpSpPr>
        <a:xfrm>
          <a:off x="0" y="0"/>
          <a:ext cx="0" cy="0"/>
          <a:chOff x="0" y="0"/>
          <a:chExt cx="0" cy="0"/>
        </a:xfrm>
      </p:grpSpPr>
      <p:sp>
        <p:nvSpPr>
          <p:cNvPr id="37" name="Shape 37"/>
          <p:cNvSpPr>
            <a:spLocks noGrp="1"/>
          </p:cNvSpPr>
          <p:nvPr>
            <p:ph type="title"/>
          </p:nvPr>
        </p:nvSpPr>
        <p:spPr>
          <a:xfrm>
            <a:off x="1244600" y="2590800"/>
            <a:ext cx="20828000" cy="4648200"/>
          </a:xfrm>
          <a:prstGeom prst="rect">
            <a:avLst/>
          </a:prstGeom>
        </p:spPr>
        <p:txBody>
          <a:bodyPr/>
          <a:lstStyle>
            <a:lvl1pPr>
              <a:defRPr sz="9000">
                <a:solidFill>
                  <a:srgbClr val="FFFFFF"/>
                </a:solidFill>
              </a:defRPr>
            </a:lvl1pPr>
          </a:lstStyle>
          <a:p>
            <a:r>
              <a:t>Title Text</a:t>
            </a:r>
          </a:p>
        </p:txBody>
      </p:sp>
      <p:pic>
        <p:nvPicPr>
          <p:cNvPr id="38" name="image2.png"/>
          <p:cNvPicPr>
            <a:picLocks noChangeAspect="1"/>
          </p:cNvPicPr>
          <p:nvPr/>
        </p:nvPicPr>
        <p:blipFill>
          <a:blip r:embed="rId2">
            <a:extLst/>
          </a:blip>
          <a:stretch>
            <a:fillRect/>
          </a:stretch>
        </p:blipFill>
        <p:spPr>
          <a:xfrm>
            <a:off x="1164258" y="725980"/>
            <a:ext cx="2863245" cy="508701"/>
          </a:xfrm>
          <a:prstGeom prst="rect">
            <a:avLst/>
          </a:prstGeom>
          <a:ln w="12700">
            <a:miter lim="400000"/>
          </a:ln>
        </p:spPr>
      </p:pic>
      <p:sp>
        <p:nvSpPr>
          <p:cNvPr id="39" name="Shape 39"/>
          <p:cNvSpPr>
            <a:spLocks noGrp="1"/>
          </p:cNvSpPr>
          <p:nvPr>
            <p:ph type="body" sz="quarter" idx="1"/>
          </p:nvPr>
        </p:nvSpPr>
        <p:spPr>
          <a:xfrm>
            <a:off x="1248916" y="7232650"/>
            <a:ext cx="6054329" cy="927100"/>
          </a:xfrm>
          <a:prstGeom prst="rect">
            <a:avLst/>
          </a:prstGeom>
        </p:spPr>
        <p:txBody>
          <a:bodyPr anchor="t"/>
          <a:lstStyle>
            <a:lvl1pPr marL="0" indent="0">
              <a:lnSpc>
                <a:spcPct val="100000"/>
              </a:lnSpc>
              <a:spcBef>
                <a:spcPts val="0"/>
              </a:spcBef>
              <a:buSzTx/>
              <a:buNone/>
              <a:defRPr sz="4800">
                <a:solidFill>
                  <a:srgbClr val="FFFFFF"/>
                </a:solidFill>
              </a:defRPr>
            </a:lvl1pPr>
            <a:lvl2pPr marL="1221153" indent="-586153">
              <a:lnSpc>
                <a:spcPct val="100000"/>
              </a:lnSpc>
              <a:spcBef>
                <a:spcPts val="0"/>
              </a:spcBef>
              <a:defRPr sz="4800">
                <a:solidFill>
                  <a:srgbClr val="FFFFFF"/>
                </a:solidFill>
              </a:defRPr>
            </a:lvl2pPr>
            <a:lvl3pPr marL="1856153" indent="-586153">
              <a:lnSpc>
                <a:spcPct val="100000"/>
              </a:lnSpc>
              <a:spcBef>
                <a:spcPts val="0"/>
              </a:spcBef>
              <a:defRPr sz="4800">
                <a:solidFill>
                  <a:srgbClr val="FFFFFF"/>
                </a:solidFill>
              </a:defRPr>
            </a:lvl3pPr>
            <a:lvl4pPr marL="2491151" indent="-586151">
              <a:lnSpc>
                <a:spcPct val="100000"/>
              </a:lnSpc>
              <a:spcBef>
                <a:spcPts val="0"/>
              </a:spcBef>
              <a:defRPr sz="4800">
                <a:solidFill>
                  <a:srgbClr val="FFFFFF"/>
                </a:solidFill>
              </a:defRPr>
            </a:lvl4pPr>
            <a:lvl5pPr marL="3126151" indent="-586151">
              <a:lnSpc>
                <a:spcPct val="100000"/>
              </a:lnSpc>
              <a:spcBef>
                <a:spcPts val="0"/>
              </a:spcBef>
              <a:defRPr sz="4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47" name="Shape 47"/>
          <p:cNvSpPr>
            <a:spLocks noGrp="1"/>
          </p:cNvSpPr>
          <p:nvPr>
            <p:ph type="title"/>
          </p:nvPr>
        </p:nvSpPr>
        <p:spPr>
          <a:xfrm>
            <a:off x="1117600" y="2466875"/>
            <a:ext cx="10223500" cy="1419325"/>
          </a:xfrm>
          <a:prstGeom prst="rect">
            <a:avLst/>
          </a:prstGeom>
        </p:spPr>
        <p:txBody>
          <a:bodyPr/>
          <a:lstStyle>
            <a:lvl1pPr>
              <a:lnSpc>
                <a:spcPct val="80000"/>
              </a:lnSpc>
            </a:lvl1pPr>
          </a:lstStyle>
          <a:p>
            <a:r>
              <a:t>Title Text</a:t>
            </a:r>
          </a:p>
        </p:txBody>
      </p:sp>
      <p:sp>
        <p:nvSpPr>
          <p:cNvPr id="48" name="Shape 48"/>
          <p:cNvSpPr>
            <a:spLocks noGrp="1"/>
          </p:cNvSpPr>
          <p:nvPr>
            <p:ph type="body" idx="1"/>
          </p:nvPr>
        </p:nvSpPr>
        <p:spPr>
          <a:xfrm>
            <a:off x="1168400" y="4521200"/>
            <a:ext cx="15893655" cy="8806658"/>
          </a:xfrm>
          <a:prstGeom prst="rect">
            <a:avLst/>
          </a:prstGeom>
        </p:spPr>
        <p:txBody>
          <a:bodyPr anchor="t"/>
          <a:lstStyle>
            <a:lvl1pPr marL="723900" indent="-723900">
              <a:lnSpc>
                <a:spcPct val="100000"/>
              </a:lnSpc>
              <a:spcBef>
                <a:spcPts val="3000"/>
              </a:spcBef>
              <a:buClr>
                <a:srgbClr val="DA1A32"/>
              </a:buClr>
              <a:buSzPct val="115000"/>
              <a:buFont typeface="Open Sans"/>
              <a:buChar char="➡"/>
              <a:defRPr sz="3800"/>
            </a:lvl1pPr>
            <a:lvl2pPr marL="685800" indent="-482600">
              <a:lnSpc>
                <a:spcPct val="100000"/>
              </a:lnSpc>
              <a:spcBef>
                <a:spcPts val="3000"/>
              </a:spcBef>
              <a:buClr>
                <a:srgbClr val="DA1A32"/>
              </a:buClr>
              <a:buSzPct val="150000"/>
              <a:buFont typeface="Open Sans"/>
              <a:defRPr sz="3800"/>
            </a:lvl2pPr>
            <a:lvl3pPr marL="1003300" indent="-368300">
              <a:lnSpc>
                <a:spcPct val="100000"/>
              </a:lnSpc>
              <a:spcBef>
                <a:spcPts val="3000"/>
              </a:spcBef>
              <a:buClr>
                <a:srgbClr val="DA1A32"/>
              </a:buClr>
              <a:buFont typeface="Open Sans"/>
              <a:defRPr sz="3800"/>
            </a:lvl3pPr>
            <a:lvl4pPr marL="1429236" indent="-464036">
              <a:lnSpc>
                <a:spcPct val="100000"/>
              </a:lnSpc>
              <a:spcBef>
                <a:spcPts val="3000"/>
              </a:spcBef>
              <a:buClr>
                <a:srgbClr val="DA1A32"/>
              </a:buClr>
              <a:buFont typeface="Open Sans"/>
              <a:defRPr sz="3800"/>
            </a:lvl4pPr>
            <a:lvl5pPr marL="1924536" indent="-464036">
              <a:lnSpc>
                <a:spcPct val="100000"/>
              </a:lnSpc>
              <a:spcBef>
                <a:spcPts val="3000"/>
              </a:spcBef>
              <a:buClr>
                <a:srgbClr val="DA1A32"/>
              </a:buClr>
              <a:buFont typeface="Open Sans"/>
              <a:defRPr sz="3800"/>
            </a:lvl5pPr>
          </a:lstStyle>
          <a:p>
            <a:r>
              <a:t>Body Level One</a:t>
            </a:r>
          </a:p>
          <a:p>
            <a:pPr lvl="1"/>
            <a:r>
              <a:t>Body Level Two</a:t>
            </a:r>
          </a:p>
          <a:p>
            <a:pPr lvl="2"/>
            <a:r>
              <a:t>Body Level Three</a:t>
            </a:r>
          </a:p>
          <a:p>
            <a:pPr lvl="3"/>
            <a:r>
              <a:t>Body Level Four</a:t>
            </a:r>
          </a:p>
          <a:p>
            <a:pPr lvl="4"/>
            <a:r>
              <a:t>Body Level Five</a:t>
            </a:r>
          </a:p>
        </p:txBody>
      </p:sp>
      <p:sp>
        <p:nvSpPr>
          <p:cNvPr id="49" name="Shape 49"/>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50" name="image1.png"/>
          <p:cNvPicPr>
            <a:picLocks noChangeAspect="1"/>
          </p:cNvPicPr>
          <p:nvPr/>
        </p:nvPicPr>
        <p:blipFill>
          <a:blip r:embed="rId2">
            <a:extLst/>
          </a:blip>
          <a:stretch>
            <a:fillRect/>
          </a:stretch>
        </p:blipFill>
        <p:spPr>
          <a:xfrm>
            <a:off x="1164258" y="726089"/>
            <a:ext cx="2863245" cy="508701"/>
          </a:xfrm>
          <a:prstGeom prst="rect">
            <a:avLst/>
          </a:prstGeom>
          <a:ln w="12700">
            <a:miter lim="400000"/>
          </a:ln>
        </p:spPr>
      </p:pic>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hort Agenda">
    <p:spTree>
      <p:nvGrpSpPr>
        <p:cNvPr id="1" name=""/>
        <p:cNvGrpSpPr/>
        <p:nvPr/>
      </p:nvGrpSpPr>
      <p:grpSpPr>
        <a:xfrm>
          <a:off x="0" y="0"/>
          <a:ext cx="0" cy="0"/>
          <a:chOff x="0" y="0"/>
          <a:chExt cx="0" cy="0"/>
        </a:xfrm>
      </p:grpSpPr>
      <p:sp>
        <p:nvSpPr>
          <p:cNvPr id="58" name="Shape 58"/>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59" name="image1.png"/>
          <p:cNvPicPr>
            <a:picLocks noChangeAspect="1"/>
          </p:cNvPicPr>
          <p:nvPr/>
        </p:nvPicPr>
        <p:blipFill>
          <a:blip r:embed="rId2">
            <a:extLst/>
          </a:blip>
          <a:stretch>
            <a:fillRect/>
          </a:stretch>
        </p:blipFill>
        <p:spPr>
          <a:xfrm>
            <a:off x="1164258" y="726089"/>
            <a:ext cx="2863245" cy="508701"/>
          </a:xfrm>
          <a:prstGeom prst="rect">
            <a:avLst/>
          </a:prstGeom>
          <a:ln w="12700">
            <a:miter lim="400000"/>
          </a:ln>
        </p:spPr>
      </p:pic>
      <p:sp>
        <p:nvSpPr>
          <p:cNvPr id="60" name="Shape 60"/>
          <p:cNvSpPr>
            <a:spLocks noGrp="1"/>
          </p:cNvSpPr>
          <p:nvPr>
            <p:ph type="body" sz="quarter" idx="1"/>
          </p:nvPr>
        </p:nvSpPr>
        <p:spPr>
          <a:xfrm>
            <a:off x="1104900" y="2499011"/>
            <a:ext cx="3343946" cy="1282701"/>
          </a:xfrm>
          <a:prstGeom prst="rect">
            <a:avLst/>
          </a:prstGeom>
        </p:spPr>
        <p:txBody>
          <a:bodyPr/>
          <a:lstStyle>
            <a:lvl1pPr marL="0" indent="0">
              <a:lnSpc>
                <a:spcPct val="100000"/>
              </a:lnSpc>
              <a:spcBef>
                <a:spcPts val="0"/>
              </a:spcBef>
              <a:buSzTx/>
              <a:buNone/>
              <a:defRPr sz="6800" b="1">
                <a:solidFill>
                  <a:srgbClr val="0B4D6A"/>
                </a:solidFill>
              </a:defRPr>
            </a:lvl1pPr>
            <a:lvl2pPr marL="1465384" indent="-830384">
              <a:lnSpc>
                <a:spcPct val="100000"/>
              </a:lnSpc>
              <a:spcBef>
                <a:spcPts val="0"/>
              </a:spcBef>
              <a:defRPr sz="6800" b="1">
                <a:solidFill>
                  <a:srgbClr val="0B4D6A"/>
                </a:solidFill>
              </a:defRPr>
            </a:lvl2pPr>
            <a:lvl3pPr marL="2100384" indent="-830384">
              <a:lnSpc>
                <a:spcPct val="100000"/>
              </a:lnSpc>
              <a:spcBef>
                <a:spcPts val="0"/>
              </a:spcBef>
              <a:defRPr sz="6800" b="1">
                <a:solidFill>
                  <a:srgbClr val="0B4D6A"/>
                </a:solidFill>
              </a:defRPr>
            </a:lvl3pPr>
            <a:lvl4pPr marL="2735381" indent="-830381">
              <a:lnSpc>
                <a:spcPct val="100000"/>
              </a:lnSpc>
              <a:spcBef>
                <a:spcPts val="0"/>
              </a:spcBef>
              <a:defRPr sz="6800" b="1">
                <a:solidFill>
                  <a:srgbClr val="0B4D6A"/>
                </a:solidFill>
              </a:defRPr>
            </a:lvl4pPr>
            <a:lvl5pPr marL="3370381" indent="-830381">
              <a:lnSpc>
                <a:spcPct val="100000"/>
              </a:lnSpc>
              <a:spcBef>
                <a:spcPts val="0"/>
              </a:spcBef>
              <a:defRPr sz="6800" b="1">
                <a:solidFill>
                  <a:srgbClr val="0B4D6A"/>
                </a:solidFill>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1149782" y="4324348"/>
            <a:ext cx="4336757" cy="927103"/>
          </a:xfrm>
          <a:prstGeom prst="rect">
            <a:avLst/>
          </a:prstGeom>
        </p:spPr>
        <p:txBody>
          <a:bodyPr/>
          <a:lstStyle/>
          <a:p>
            <a:endParaRPr/>
          </a:p>
        </p:txBody>
      </p:sp>
      <p:sp>
        <p:nvSpPr>
          <p:cNvPr id="62" name="Shape 62"/>
          <p:cNvSpPr>
            <a:spLocks noGrp="1"/>
          </p:cNvSpPr>
          <p:nvPr>
            <p:ph type="body" sz="quarter" idx="14"/>
          </p:nvPr>
        </p:nvSpPr>
        <p:spPr>
          <a:xfrm>
            <a:off x="1968499" y="5245098"/>
            <a:ext cx="19395011" cy="584203"/>
          </a:xfrm>
          <a:prstGeom prst="rect">
            <a:avLst/>
          </a:prstGeom>
        </p:spPr>
        <p:txBody>
          <a:bodyPr/>
          <a:lstStyle/>
          <a:p>
            <a:endParaRPr/>
          </a:p>
        </p:txBody>
      </p:sp>
      <p:sp>
        <p:nvSpPr>
          <p:cNvPr id="63" name="Shape 63"/>
          <p:cNvSpPr>
            <a:spLocks noGrp="1"/>
          </p:cNvSpPr>
          <p:nvPr>
            <p:ph type="body" sz="quarter" idx="15"/>
          </p:nvPr>
        </p:nvSpPr>
        <p:spPr>
          <a:xfrm>
            <a:off x="1149782" y="6229348"/>
            <a:ext cx="4336757" cy="927103"/>
          </a:xfrm>
          <a:prstGeom prst="rect">
            <a:avLst/>
          </a:prstGeom>
        </p:spPr>
        <p:txBody>
          <a:bodyPr/>
          <a:lstStyle/>
          <a:p>
            <a:endParaRPr/>
          </a:p>
        </p:txBody>
      </p:sp>
      <p:sp>
        <p:nvSpPr>
          <p:cNvPr id="64" name="Shape 64"/>
          <p:cNvSpPr>
            <a:spLocks noGrp="1"/>
          </p:cNvSpPr>
          <p:nvPr>
            <p:ph type="body" sz="quarter" idx="16"/>
          </p:nvPr>
        </p:nvSpPr>
        <p:spPr>
          <a:xfrm>
            <a:off x="1968499" y="7150099"/>
            <a:ext cx="19395011" cy="584203"/>
          </a:xfrm>
          <a:prstGeom prst="rect">
            <a:avLst/>
          </a:prstGeom>
        </p:spPr>
        <p:txBody>
          <a:bodyPr/>
          <a:lstStyle/>
          <a:p>
            <a:endParaRPr/>
          </a:p>
        </p:txBody>
      </p:sp>
      <p:sp>
        <p:nvSpPr>
          <p:cNvPr id="65" name="Shape 65"/>
          <p:cNvSpPr>
            <a:spLocks noGrp="1"/>
          </p:cNvSpPr>
          <p:nvPr>
            <p:ph type="body" sz="quarter" idx="17"/>
          </p:nvPr>
        </p:nvSpPr>
        <p:spPr>
          <a:xfrm>
            <a:off x="1149782" y="8134349"/>
            <a:ext cx="4336757" cy="927103"/>
          </a:xfrm>
          <a:prstGeom prst="rect">
            <a:avLst/>
          </a:prstGeom>
        </p:spPr>
        <p:txBody>
          <a:bodyPr/>
          <a:lstStyle/>
          <a:p>
            <a:endParaRPr/>
          </a:p>
        </p:txBody>
      </p:sp>
      <p:sp>
        <p:nvSpPr>
          <p:cNvPr id="66" name="Shape 66"/>
          <p:cNvSpPr>
            <a:spLocks noGrp="1"/>
          </p:cNvSpPr>
          <p:nvPr>
            <p:ph type="body" sz="quarter" idx="18"/>
          </p:nvPr>
        </p:nvSpPr>
        <p:spPr>
          <a:xfrm>
            <a:off x="1968499" y="9055099"/>
            <a:ext cx="19395011" cy="584203"/>
          </a:xfrm>
          <a:prstGeom prst="rect">
            <a:avLst/>
          </a:prstGeom>
        </p:spPr>
        <p:txBody>
          <a:bodyPr/>
          <a:lstStyle/>
          <a:p>
            <a:endParaRPr/>
          </a:p>
        </p:txBody>
      </p:sp>
      <p:sp>
        <p:nvSpPr>
          <p:cNvPr id="67" name="Shape 67"/>
          <p:cNvSpPr>
            <a:spLocks noGrp="1"/>
          </p:cNvSpPr>
          <p:nvPr>
            <p:ph type="body" sz="quarter" idx="19"/>
          </p:nvPr>
        </p:nvSpPr>
        <p:spPr>
          <a:xfrm>
            <a:off x="1149782" y="10220611"/>
            <a:ext cx="4336757" cy="927103"/>
          </a:xfrm>
          <a:prstGeom prst="rect">
            <a:avLst/>
          </a:prstGeom>
        </p:spPr>
        <p:txBody>
          <a:bodyPr/>
          <a:lstStyle/>
          <a:p>
            <a:endParaRPr/>
          </a:p>
        </p:txBody>
      </p:sp>
      <p:sp>
        <p:nvSpPr>
          <p:cNvPr id="68" name="Shape 68"/>
          <p:cNvSpPr>
            <a:spLocks noGrp="1"/>
          </p:cNvSpPr>
          <p:nvPr>
            <p:ph type="body" sz="quarter" idx="20"/>
          </p:nvPr>
        </p:nvSpPr>
        <p:spPr>
          <a:xfrm>
            <a:off x="1968499" y="11141361"/>
            <a:ext cx="19395011" cy="584203"/>
          </a:xfrm>
          <a:prstGeom prst="rect">
            <a:avLst/>
          </a:prstGeom>
        </p:spPr>
        <p:txBody>
          <a:bodyPr/>
          <a:lstStyle/>
          <a:p>
            <a:endParaRP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Agenda 2 Columns">
    <p:spTree>
      <p:nvGrpSpPr>
        <p:cNvPr id="1" name=""/>
        <p:cNvGrpSpPr/>
        <p:nvPr/>
      </p:nvGrpSpPr>
      <p:grpSpPr>
        <a:xfrm>
          <a:off x="0" y="0"/>
          <a:ext cx="0" cy="0"/>
          <a:chOff x="0" y="0"/>
          <a:chExt cx="0" cy="0"/>
        </a:xfrm>
      </p:grpSpPr>
      <p:sp>
        <p:nvSpPr>
          <p:cNvPr id="76" name="Shape 76"/>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77" name="image1.png"/>
          <p:cNvPicPr>
            <a:picLocks noChangeAspect="1"/>
          </p:cNvPicPr>
          <p:nvPr/>
        </p:nvPicPr>
        <p:blipFill>
          <a:blip r:embed="rId2">
            <a:extLst/>
          </a:blip>
          <a:stretch>
            <a:fillRect/>
          </a:stretch>
        </p:blipFill>
        <p:spPr>
          <a:xfrm>
            <a:off x="1164258" y="726089"/>
            <a:ext cx="2863245" cy="508701"/>
          </a:xfrm>
          <a:prstGeom prst="rect">
            <a:avLst/>
          </a:prstGeom>
          <a:ln w="12700">
            <a:miter lim="400000"/>
          </a:ln>
        </p:spPr>
      </p:pic>
      <p:sp>
        <p:nvSpPr>
          <p:cNvPr id="78" name="Shape 78"/>
          <p:cNvSpPr>
            <a:spLocks noGrp="1"/>
          </p:cNvSpPr>
          <p:nvPr>
            <p:ph type="body" sz="quarter" idx="1"/>
          </p:nvPr>
        </p:nvSpPr>
        <p:spPr>
          <a:xfrm>
            <a:off x="1149783" y="4197348"/>
            <a:ext cx="3600156" cy="927103"/>
          </a:xfrm>
          <a:prstGeom prst="rect">
            <a:avLst/>
          </a:prstGeom>
        </p:spPr>
        <p:txBody>
          <a:bodyPr/>
          <a:lstStyle>
            <a:lvl1pPr marL="0" indent="0">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vl2pPr marL="1221153" indent="-586153">
              <a:lnSpc>
                <a:spcPct val="100000"/>
              </a:lnSpc>
              <a:spcBef>
                <a:spcPts val="0"/>
              </a:spcBef>
              <a:defRPr sz="4800">
                <a:solidFill>
                  <a:srgbClr val="DA1A32"/>
                </a:solidFill>
                <a:latin typeface="Open Sans Semibold"/>
                <a:ea typeface="Open Sans Semibold"/>
                <a:cs typeface="Open Sans Semibold"/>
                <a:sym typeface="Open Sans Semibold"/>
              </a:defRPr>
            </a:lvl2pPr>
            <a:lvl3pPr marL="1856153" indent="-586153">
              <a:lnSpc>
                <a:spcPct val="100000"/>
              </a:lnSpc>
              <a:spcBef>
                <a:spcPts val="0"/>
              </a:spcBef>
              <a:defRPr sz="4800">
                <a:solidFill>
                  <a:srgbClr val="DA1A32"/>
                </a:solidFill>
                <a:latin typeface="Open Sans Semibold"/>
                <a:ea typeface="Open Sans Semibold"/>
                <a:cs typeface="Open Sans Semibold"/>
                <a:sym typeface="Open Sans Semibold"/>
              </a:defRPr>
            </a:lvl3pPr>
            <a:lvl4pPr marL="2491151" indent="-586151">
              <a:lnSpc>
                <a:spcPct val="100000"/>
              </a:lnSpc>
              <a:spcBef>
                <a:spcPts val="0"/>
              </a:spcBef>
              <a:defRPr sz="4800">
                <a:solidFill>
                  <a:srgbClr val="DA1A32"/>
                </a:solidFill>
                <a:latin typeface="Open Sans Semibold"/>
                <a:ea typeface="Open Sans Semibold"/>
                <a:cs typeface="Open Sans Semibold"/>
                <a:sym typeface="Open Sans Semibold"/>
              </a:defRPr>
            </a:lvl4pPr>
            <a:lvl5pPr marL="3126151" indent="-586151">
              <a:lnSpc>
                <a:spcPct val="100000"/>
              </a:lnSpc>
              <a:spcBef>
                <a:spcPts val="0"/>
              </a:spcBef>
              <a:defRPr sz="4800">
                <a:solidFill>
                  <a:srgbClr val="DA1A32"/>
                </a:solidFill>
                <a:latin typeface="Open Sans Semibold"/>
                <a:ea typeface="Open Sans Semibold"/>
                <a:cs typeface="Open Sans Semibold"/>
                <a:sym typeface="Open Sans Semibold"/>
              </a:defRPr>
            </a:lvl5pPr>
          </a:lstStyle>
          <a:p>
            <a:r>
              <a:t>Body Level One</a:t>
            </a:r>
          </a:p>
          <a:p>
            <a:pPr lvl="1"/>
            <a:r>
              <a:t>Body Level Two</a:t>
            </a:r>
          </a:p>
          <a:p>
            <a:pPr lvl="2"/>
            <a:r>
              <a:t>Body Level Three</a:t>
            </a:r>
          </a:p>
          <a:p>
            <a:pPr lvl="3"/>
            <a:r>
              <a:t>Body Level Four</a:t>
            </a:r>
          </a:p>
          <a:p>
            <a:pPr lvl="4"/>
            <a:r>
              <a:t>Body Level Five</a:t>
            </a:r>
          </a:p>
        </p:txBody>
      </p:sp>
      <p:sp>
        <p:nvSpPr>
          <p:cNvPr id="79" name="Shape 79"/>
          <p:cNvSpPr/>
          <p:nvPr/>
        </p:nvSpPr>
        <p:spPr>
          <a:xfrm>
            <a:off x="1234508" y="6350000"/>
            <a:ext cx="10056447" cy="0"/>
          </a:xfrm>
          <a:prstGeom prst="line">
            <a:avLst/>
          </a:prstGeom>
          <a:ln w="12700">
            <a:solidFill>
              <a:srgbClr val="DCDEE0"/>
            </a:solidFill>
            <a:miter lim="400000"/>
          </a:ln>
        </p:spPr>
        <p:txBody>
          <a:bodyPr lIns="45718" tIns="45718" rIns="45718" bIns="45718"/>
          <a:lstStyle/>
          <a:p>
            <a:endParaRPr/>
          </a:p>
        </p:txBody>
      </p:sp>
      <p:sp>
        <p:nvSpPr>
          <p:cNvPr id="80" name="Shape 80"/>
          <p:cNvSpPr>
            <a:spLocks noGrp="1"/>
          </p:cNvSpPr>
          <p:nvPr>
            <p:ph type="body" sz="quarter" idx="13"/>
          </p:nvPr>
        </p:nvSpPr>
        <p:spPr>
          <a:xfrm>
            <a:off x="1231899" y="5118098"/>
            <a:ext cx="10295957" cy="584203"/>
          </a:xfrm>
          <a:prstGeom prst="rect">
            <a:avLst/>
          </a:prstGeom>
        </p:spPr>
        <p:txBody>
          <a:bodyPr/>
          <a:lstStyle/>
          <a:p>
            <a:endParaRPr/>
          </a:p>
        </p:txBody>
      </p:sp>
      <p:sp>
        <p:nvSpPr>
          <p:cNvPr id="81" name="Shape 81"/>
          <p:cNvSpPr>
            <a:spLocks noGrp="1"/>
          </p:cNvSpPr>
          <p:nvPr>
            <p:ph type="body" sz="quarter" idx="14"/>
          </p:nvPr>
        </p:nvSpPr>
        <p:spPr>
          <a:xfrm>
            <a:off x="1149782" y="6737349"/>
            <a:ext cx="3600157" cy="927103"/>
          </a:xfrm>
          <a:prstGeom prst="rect">
            <a:avLst/>
          </a:prstGeom>
        </p:spPr>
        <p:txBody>
          <a:bodyPr/>
          <a:lstStyle/>
          <a:p>
            <a:endParaRPr/>
          </a:p>
        </p:txBody>
      </p:sp>
      <p:sp>
        <p:nvSpPr>
          <p:cNvPr id="82" name="Shape 82"/>
          <p:cNvSpPr/>
          <p:nvPr/>
        </p:nvSpPr>
        <p:spPr>
          <a:xfrm>
            <a:off x="1234508" y="8890000"/>
            <a:ext cx="10056447" cy="0"/>
          </a:xfrm>
          <a:prstGeom prst="line">
            <a:avLst/>
          </a:prstGeom>
          <a:ln w="12700">
            <a:solidFill>
              <a:srgbClr val="DCDEE0"/>
            </a:solidFill>
            <a:miter lim="400000"/>
          </a:ln>
        </p:spPr>
        <p:txBody>
          <a:bodyPr lIns="45718" tIns="45718" rIns="45718" bIns="45718"/>
          <a:lstStyle/>
          <a:p>
            <a:endParaRPr/>
          </a:p>
        </p:txBody>
      </p:sp>
      <p:sp>
        <p:nvSpPr>
          <p:cNvPr id="83" name="Shape 83"/>
          <p:cNvSpPr>
            <a:spLocks noGrp="1"/>
          </p:cNvSpPr>
          <p:nvPr>
            <p:ph type="body" sz="quarter" idx="15"/>
          </p:nvPr>
        </p:nvSpPr>
        <p:spPr>
          <a:xfrm>
            <a:off x="1231899" y="7658099"/>
            <a:ext cx="10295957" cy="584203"/>
          </a:xfrm>
          <a:prstGeom prst="rect">
            <a:avLst/>
          </a:prstGeom>
        </p:spPr>
        <p:txBody>
          <a:bodyPr/>
          <a:lstStyle/>
          <a:p>
            <a:endParaRPr/>
          </a:p>
        </p:txBody>
      </p:sp>
      <p:sp>
        <p:nvSpPr>
          <p:cNvPr id="84" name="Shape 84"/>
          <p:cNvSpPr>
            <a:spLocks noGrp="1"/>
          </p:cNvSpPr>
          <p:nvPr>
            <p:ph type="body" sz="quarter" idx="16"/>
          </p:nvPr>
        </p:nvSpPr>
        <p:spPr>
          <a:xfrm>
            <a:off x="1149782" y="9277349"/>
            <a:ext cx="3600157" cy="927103"/>
          </a:xfrm>
          <a:prstGeom prst="rect">
            <a:avLst/>
          </a:prstGeom>
        </p:spPr>
        <p:txBody>
          <a:bodyPr/>
          <a:lstStyle/>
          <a:p>
            <a:endParaRPr/>
          </a:p>
        </p:txBody>
      </p:sp>
      <p:sp>
        <p:nvSpPr>
          <p:cNvPr id="85" name="Shape 85"/>
          <p:cNvSpPr/>
          <p:nvPr/>
        </p:nvSpPr>
        <p:spPr>
          <a:xfrm>
            <a:off x="1234508" y="11430000"/>
            <a:ext cx="10056447" cy="0"/>
          </a:xfrm>
          <a:prstGeom prst="line">
            <a:avLst/>
          </a:prstGeom>
          <a:ln w="12700">
            <a:solidFill>
              <a:srgbClr val="DCDEE0"/>
            </a:solidFill>
            <a:miter lim="400000"/>
          </a:ln>
        </p:spPr>
        <p:txBody>
          <a:bodyPr lIns="45718" tIns="45718" rIns="45718" bIns="45718"/>
          <a:lstStyle/>
          <a:p>
            <a:endParaRPr/>
          </a:p>
        </p:txBody>
      </p:sp>
      <p:sp>
        <p:nvSpPr>
          <p:cNvPr id="86" name="Shape 86"/>
          <p:cNvSpPr>
            <a:spLocks noGrp="1"/>
          </p:cNvSpPr>
          <p:nvPr>
            <p:ph type="body" sz="quarter" idx="17"/>
          </p:nvPr>
        </p:nvSpPr>
        <p:spPr>
          <a:xfrm>
            <a:off x="1231899" y="10198099"/>
            <a:ext cx="10295957" cy="584203"/>
          </a:xfrm>
          <a:prstGeom prst="rect">
            <a:avLst/>
          </a:prstGeom>
        </p:spPr>
        <p:txBody>
          <a:bodyPr/>
          <a:lstStyle/>
          <a:p>
            <a:endParaRPr/>
          </a:p>
        </p:txBody>
      </p:sp>
      <p:sp>
        <p:nvSpPr>
          <p:cNvPr id="87" name="Shape 87"/>
          <p:cNvSpPr>
            <a:spLocks noGrp="1"/>
          </p:cNvSpPr>
          <p:nvPr>
            <p:ph type="body" sz="quarter" idx="18"/>
          </p:nvPr>
        </p:nvSpPr>
        <p:spPr>
          <a:xfrm>
            <a:off x="12743364" y="4197348"/>
            <a:ext cx="3600154" cy="927103"/>
          </a:xfrm>
          <a:prstGeom prst="rect">
            <a:avLst/>
          </a:prstGeom>
        </p:spPr>
        <p:txBody>
          <a:bodyPr/>
          <a:lstStyle/>
          <a:p>
            <a:endParaRPr/>
          </a:p>
        </p:txBody>
      </p:sp>
      <p:sp>
        <p:nvSpPr>
          <p:cNvPr id="88" name="Shape 88"/>
          <p:cNvSpPr/>
          <p:nvPr/>
        </p:nvSpPr>
        <p:spPr>
          <a:xfrm>
            <a:off x="12828089" y="6350000"/>
            <a:ext cx="10056447" cy="0"/>
          </a:xfrm>
          <a:prstGeom prst="line">
            <a:avLst/>
          </a:prstGeom>
          <a:ln w="12700">
            <a:solidFill>
              <a:srgbClr val="DCDEE0"/>
            </a:solidFill>
            <a:miter lim="400000"/>
          </a:ln>
        </p:spPr>
        <p:txBody>
          <a:bodyPr lIns="45718" tIns="45718" rIns="45718" bIns="45718"/>
          <a:lstStyle/>
          <a:p>
            <a:endParaRPr/>
          </a:p>
        </p:txBody>
      </p:sp>
      <p:sp>
        <p:nvSpPr>
          <p:cNvPr id="89" name="Shape 89"/>
          <p:cNvSpPr>
            <a:spLocks noGrp="1"/>
          </p:cNvSpPr>
          <p:nvPr>
            <p:ph type="body" sz="quarter" idx="19"/>
          </p:nvPr>
        </p:nvSpPr>
        <p:spPr>
          <a:xfrm>
            <a:off x="12825479" y="5118098"/>
            <a:ext cx="10295958" cy="584203"/>
          </a:xfrm>
          <a:prstGeom prst="rect">
            <a:avLst/>
          </a:prstGeom>
        </p:spPr>
        <p:txBody>
          <a:bodyPr/>
          <a:lstStyle/>
          <a:p>
            <a:endParaRPr/>
          </a:p>
        </p:txBody>
      </p:sp>
      <p:sp>
        <p:nvSpPr>
          <p:cNvPr id="90" name="Shape 90"/>
          <p:cNvSpPr>
            <a:spLocks noGrp="1"/>
          </p:cNvSpPr>
          <p:nvPr>
            <p:ph type="body" sz="quarter" idx="20"/>
          </p:nvPr>
        </p:nvSpPr>
        <p:spPr>
          <a:xfrm>
            <a:off x="12743364" y="6737349"/>
            <a:ext cx="3600154" cy="927103"/>
          </a:xfrm>
          <a:prstGeom prst="rect">
            <a:avLst/>
          </a:prstGeom>
        </p:spPr>
        <p:txBody>
          <a:bodyPr/>
          <a:lstStyle/>
          <a:p>
            <a:endParaRPr/>
          </a:p>
        </p:txBody>
      </p:sp>
      <p:sp>
        <p:nvSpPr>
          <p:cNvPr id="91" name="Shape 91"/>
          <p:cNvSpPr/>
          <p:nvPr/>
        </p:nvSpPr>
        <p:spPr>
          <a:xfrm>
            <a:off x="12828089" y="8890000"/>
            <a:ext cx="10056447" cy="0"/>
          </a:xfrm>
          <a:prstGeom prst="line">
            <a:avLst/>
          </a:prstGeom>
          <a:ln w="12700">
            <a:solidFill>
              <a:srgbClr val="DCDEE0"/>
            </a:solidFill>
            <a:miter lim="400000"/>
          </a:ln>
        </p:spPr>
        <p:txBody>
          <a:bodyPr lIns="45718" tIns="45718" rIns="45718" bIns="45718"/>
          <a:lstStyle/>
          <a:p>
            <a:endParaRPr/>
          </a:p>
        </p:txBody>
      </p:sp>
      <p:sp>
        <p:nvSpPr>
          <p:cNvPr id="92" name="Shape 92"/>
          <p:cNvSpPr>
            <a:spLocks noGrp="1"/>
          </p:cNvSpPr>
          <p:nvPr>
            <p:ph type="body" sz="quarter" idx="21"/>
          </p:nvPr>
        </p:nvSpPr>
        <p:spPr>
          <a:xfrm>
            <a:off x="12825479" y="7658099"/>
            <a:ext cx="10295958" cy="584203"/>
          </a:xfrm>
          <a:prstGeom prst="rect">
            <a:avLst/>
          </a:prstGeom>
        </p:spPr>
        <p:txBody>
          <a:bodyPr/>
          <a:lstStyle/>
          <a:p>
            <a:endParaRPr/>
          </a:p>
        </p:txBody>
      </p:sp>
      <p:sp>
        <p:nvSpPr>
          <p:cNvPr id="93" name="Shape 93"/>
          <p:cNvSpPr>
            <a:spLocks noGrp="1"/>
          </p:cNvSpPr>
          <p:nvPr>
            <p:ph type="body" sz="quarter" idx="22"/>
          </p:nvPr>
        </p:nvSpPr>
        <p:spPr>
          <a:xfrm>
            <a:off x="12743364" y="9277349"/>
            <a:ext cx="3600154" cy="927103"/>
          </a:xfrm>
          <a:prstGeom prst="rect">
            <a:avLst/>
          </a:prstGeom>
        </p:spPr>
        <p:txBody>
          <a:bodyPr/>
          <a:lstStyle/>
          <a:p>
            <a:endParaRPr/>
          </a:p>
        </p:txBody>
      </p:sp>
      <p:sp>
        <p:nvSpPr>
          <p:cNvPr id="94" name="Shape 94"/>
          <p:cNvSpPr/>
          <p:nvPr/>
        </p:nvSpPr>
        <p:spPr>
          <a:xfrm>
            <a:off x="12828089" y="11430000"/>
            <a:ext cx="10056447" cy="0"/>
          </a:xfrm>
          <a:prstGeom prst="line">
            <a:avLst/>
          </a:prstGeom>
          <a:ln w="12700">
            <a:solidFill>
              <a:srgbClr val="DCDEE0"/>
            </a:solidFill>
            <a:miter lim="400000"/>
          </a:ln>
        </p:spPr>
        <p:txBody>
          <a:bodyPr lIns="45718" tIns="45718" rIns="45718" bIns="45718"/>
          <a:lstStyle/>
          <a:p>
            <a:endParaRPr/>
          </a:p>
        </p:txBody>
      </p:sp>
      <p:sp>
        <p:nvSpPr>
          <p:cNvPr id="95" name="Shape 95"/>
          <p:cNvSpPr>
            <a:spLocks noGrp="1"/>
          </p:cNvSpPr>
          <p:nvPr>
            <p:ph type="body" sz="quarter" idx="23"/>
          </p:nvPr>
        </p:nvSpPr>
        <p:spPr>
          <a:xfrm>
            <a:off x="12825479" y="10198099"/>
            <a:ext cx="10295958" cy="584203"/>
          </a:xfrm>
          <a:prstGeom prst="rect">
            <a:avLst/>
          </a:prstGeom>
        </p:spPr>
        <p:txBody>
          <a:bodyPr/>
          <a:lstStyle/>
          <a:p>
            <a:endParaRPr/>
          </a:p>
        </p:txBody>
      </p:sp>
      <p:sp>
        <p:nvSpPr>
          <p:cNvPr id="96" name="Shape 96"/>
          <p:cNvSpPr>
            <a:spLocks noGrp="1"/>
          </p:cNvSpPr>
          <p:nvPr>
            <p:ph type="body" sz="quarter" idx="24"/>
          </p:nvPr>
        </p:nvSpPr>
        <p:spPr>
          <a:xfrm>
            <a:off x="1104899" y="2499010"/>
            <a:ext cx="3343948" cy="1282704"/>
          </a:xfrm>
          <a:prstGeom prst="rect">
            <a:avLst/>
          </a:prstGeom>
        </p:spPr>
        <p:txBody>
          <a:bodyPr/>
          <a:lstStyle/>
          <a:p>
            <a:endParaRP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umbered Agenda">
    <p:spTree>
      <p:nvGrpSpPr>
        <p:cNvPr id="1" name=""/>
        <p:cNvGrpSpPr/>
        <p:nvPr/>
      </p:nvGrpSpPr>
      <p:grpSpPr>
        <a:xfrm>
          <a:off x="0" y="0"/>
          <a:ext cx="0" cy="0"/>
          <a:chOff x="0" y="0"/>
          <a:chExt cx="0" cy="0"/>
        </a:xfrm>
      </p:grpSpPr>
      <p:sp>
        <p:nvSpPr>
          <p:cNvPr id="104" name="Shape 104"/>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105" name="image1.png"/>
          <p:cNvPicPr>
            <a:picLocks noChangeAspect="1"/>
          </p:cNvPicPr>
          <p:nvPr/>
        </p:nvPicPr>
        <p:blipFill>
          <a:blip r:embed="rId2">
            <a:extLst/>
          </a:blip>
          <a:stretch>
            <a:fillRect/>
          </a:stretch>
        </p:blipFill>
        <p:spPr>
          <a:xfrm>
            <a:off x="1164258" y="726089"/>
            <a:ext cx="2863245" cy="508701"/>
          </a:xfrm>
          <a:prstGeom prst="rect">
            <a:avLst/>
          </a:prstGeom>
          <a:ln w="12700">
            <a:miter lim="400000"/>
          </a:ln>
        </p:spPr>
      </p:pic>
      <p:sp>
        <p:nvSpPr>
          <p:cNvPr id="106" name="Shape 106"/>
          <p:cNvSpPr>
            <a:spLocks noGrp="1"/>
          </p:cNvSpPr>
          <p:nvPr>
            <p:ph type="body" sz="quarter" idx="1"/>
          </p:nvPr>
        </p:nvSpPr>
        <p:spPr>
          <a:xfrm>
            <a:off x="1149783" y="4705348"/>
            <a:ext cx="3431979" cy="927103"/>
          </a:xfrm>
          <a:prstGeom prst="rect">
            <a:avLst/>
          </a:prstGeom>
        </p:spPr>
        <p:txBody>
          <a:bodyPr/>
          <a:lstStyle>
            <a:lvl1pPr marL="0" indent="0" algn="ctr">
              <a:lnSpc>
                <a:spcPct val="100000"/>
              </a:lnSpc>
              <a:spcBef>
                <a:spcPts val="0"/>
              </a:spcBef>
              <a:buSzTx/>
              <a:buNone/>
              <a:defRPr sz="4800"/>
            </a:lvl1pPr>
            <a:lvl2pPr marL="1221153" indent="-586153" algn="ctr">
              <a:lnSpc>
                <a:spcPct val="100000"/>
              </a:lnSpc>
              <a:spcBef>
                <a:spcPts val="0"/>
              </a:spcBef>
              <a:defRPr sz="4800"/>
            </a:lvl2pPr>
            <a:lvl3pPr marL="1856153" indent="-586153" algn="ctr">
              <a:lnSpc>
                <a:spcPct val="100000"/>
              </a:lnSpc>
              <a:spcBef>
                <a:spcPts val="0"/>
              </a:spcBef>
              <a:defRPr sz="4800"/>
            </a:lvl3pPr>
            <a:lvl4pPr marL="2491151" indent="-586151" algn="ctr">
              <a:lnSpc>
                <a:spcPct val="100000"/>
              </a:lnSpc>
              <a:spcBef>
                <a:spcPts val="0"/>
              </a:spcBef>
              <a:defRPr sz="4800"/>
            </a:lvl4pPr>
            <a:lvl5pPr marL="3126151" indent="-586151" algn="ctr">
              <a:lnSpc>
                <a:spcPct val="100000"/>
              </a:lnSpc>
              <a:spcBef>
                <a:spcPts val="0"/>
              </a:spcBef>
              <a:defRPr sz="4800"/>
            </a:lvl5pPr>
          </a:lstStyle>
          <a:p>
            <a:r>
              <a:t>Body Level One</a:t>
            </a:r>
          </a:p>
          <a:p>
            <a:pPr lvl="1"/>
            <a:r>
              <a:t>Body Level Two</a:t>
            </a:r>
          </a:p>
          <a:p>
            <a:pPr lvl="2"/>
            <a:r>
              <a:t>Body Level Three</a:t>
            </a:r>
          </a:p>
          <a:p>
            <a:pPr lvl="3"/>
            <a:r>
              <a:t>Body Level Four</a:t>
            </a:r>
          </a:p>
          <a:p>
            <a:pPr lvl="4"/>
            <a:r>
              <a:t>Body Level Five</a:t>
            </a:r>
          </a:p>
        </p:txBody>
      </p:sp>
      <p:sp>
        <p:nvSpPr>
          <p:cNvPr id="107" name="Shape 107"/>
          <p:cNvSpPr/>
          <p:nvPr/>
        </p:nvSpPr>
        <p:spPr>
          <a:xfrm>
            <a:off x="1234506" y="6858000"/>
            <a:ext cx="21813385" cy="0"/>
          </a:xfrm>
          <a:prstGeom prst="line">
            <a:avLst/>
          </a:prstGeom>
          <a:ln w="12700">
            <a:solidFill>
              <a:srgbClr val="DCDEE0"/>
            </a:solidFill>
            <a:miter lim="400000"/>
          </a:ln>
        </p:spPr>
        <p:txBody>
          <a:bodyPr lIns="45718" tIns="45718" rIns="45718" bIns="45718"/>
          <a:lstStyle/>
          <a:p>
            <a:endParaRPr/>
          </a:p>
        </p:txBody>
      </p:sp>
      <p:sp>
        <p:nvSpPr>
          <p:cNvPr id="108" name="Shape 108"/>
          <p:cNvSpPr>
            <a:spLocks noGrp="1"/>
          </p:cNvSpPr>
          <p:nvPr>
            <p:ph type="body" sz="quarter" idx="13"/>
          </p:nvPr>
        </p:nvSpPr>
        <p:spPr>
          <a:xfrm>
            <a:off x="1231899" y="5626098"/>
            <a:ext cx="19395011" cy="584203"/>
          </a:xfrm>
          <a:prstGeom prst="rect">
            <a:avLst/>
          </a:prstGeom>
        </p:spPr>
        <p:txBody>
          <a:bodyPr/>
          <a:lstStyle/>
          <a:p>
            <a:endParaRPr/>
          </a:p>
        </p:txBody>
      </p:sp>
      <p:sp>
        <p:nvSpPr>
          <p:cNvPr id="109" name="Shape 109"/>
          <p:cNvSpPr>
            <a:spLocks noGrp="1"/>
          </p:cNvSpPr>
          <p:nvPr>
            <p:ph type="body" sz="quarter" idx="14"/>
          </p:nvPr>
        </p:nvSpPr>
        <p:spPr>
          <a:xfrm>
            <a:off x="1149784" y="7245349"/>
            <a:ext cx="3431977" cy="927103"/>
          </a:xfrm>
          <a:prstGeom prst="rect">
            <a:avLst/>
          </a:prstGeom>
        </p:spPr>
        <p:txBody>
          <a:bodyPr/>
          <a:lstStyle/>
          <a:p>
            <a:endParaRPr/>
          </a:p>
        </p:txBody>
      </p:sp>
      <p:sp>
        <p:nvSpPr>
          <p:cNvPr id="110" name="Shape 110"/>
          <p:cNvSpPr/>
          <p:nvPr/>
        </p:nvSpPr>
        <p:spPr>
          <a:xfrm>
            <a:off x="1234506" y="9398000"/>
            <a:ext cx="21813385" cy="0"/>
          </a:xfrm>
          <a:prstGeom prst="line">
            <a:avLst/>
          </a:prstGeom>
          <a:ln w="12700">
            <a:solidFill>
              <a:srgbClr val="DCDEE0"/>
            </a:solidFill>
            <a:miter lim="400000"/>
          </a:ln>
        </p:spPr>
        <p:txBody>
          <a:bodyPr lIns="45718" tIns="45718" rIns="45718" bIns="45718"/>
          <a:lstStyle/>
          <a:p>
            <a:endParaRPr/>
          </a:p>
        </p:txBody>
      </p:sp>
      <p:sp>
        <p:nvSpPr>
          <p:cNvPr id="111" name="Shape 111"/>
          <p:cNvSpPr>
            <a:spLocks noGrp="1"/>
          </p:cNvSpPr>
          <p:nvPr>
            <p:ph type="body" sz="quarter" idx="15"/>
          </p:nvPr>
        </p:nvSpPr>
        <p:spPr>
          <a:xfrm>
            <a:off x="1231899" y="8166099"/>
            <a:ext cx="19395011" cy="584203"/>
          </a:xfrm>
          <a:prstGeom prst="rect">
            <a:avLst/>
          </a:prstGeom>
        </p:spPr>
        <p:txBody>
          <a:bodyPr/>
          <a:lstStyle/>
          <a:p>
            <a:endParaRPr/>
          </a:p>
        </p:txBody>
      </p:sp>
      <p:sp>
        <p:nvSpPr>
          <p:cNvPr id="112" name="Shape 112"/>
          <p:cNvSpPr>
            <a:spLocks noGrp="1"/>
          </p:cNvSpPr>
          <p:nvPr>
            <p:ph type="body" sz="quarter" idx="16"/>
          </p:nvPr>
        </p:nvSpPr>
        <p:spPr>
          <a:xfrm>
            <a:off x="1149784" y="9785349"/>
            <a:ext cx="3431977" cy="927103"/>
          </a:xfrm>
          <a:prstGeom prst="rect">
            <a:avLst/>
          </a:prstGeom>
        </p:spPr>
        <p:txBody>
          <a:bodyPr/>
          <a:lstStyle/>
          <a:p>
            <a:endParaRPr/>
          </a:p>
        </p:txBody>
      </p:sp>
      <p:sp>
        <p:nvSpPr>
          <p:cNvPr id="113" name="Shape 113"/>
          <p:cNvSpPr/>
          <p:nvPr/>
        </p:nvSpPr>
        <p:spPr>
          <a:xfrm>
            <a:off x="1234506" y="11938000"/>
            <a:ext cx="21813385" cy="0"/>
          </a:xfrm>
          <a:prstGeom prst="line">
            <a:avLst/>
          </a:prstGeom>
          <a:ln w="12700">
            <a:solidFill>
              <a:srgbClr val="DCDEE0"/>
            </a:solidFill>
            <a:miter lim="400000"/>
          </a:ln>
        </p:spPr>
        <p:txBody>
          <a:bodyPr lIns="45718" tIns="45718" rIns="45718" bIns="45718"/>
          <a:lstStyle/>
          <a:p>
            <a:endParaRPr/>
          </a:p>
        </p:txBody>
      </p:sp>
      <p:sp>
        <p:nvSpPr>
          <p:cNvPr id="114" name="Shape 114"/>
          <p:cNvSpPr/>
          <p:nvPr/>
        </p:nvSpPr>
        <p:spPr>
          <a:xfrm>
            <a:off x="1231899" y="10706099"/>
            <a:ext cx="1939501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10000"/>
              </a:lnSpc>
              <a:spcBef>
                <a:spcPts val="5900"/>
              </a:spcBef>
              <a:defRPr sz="2800">
                <a:latin typeface="Open Sans"/>
                <a:ea typeface="Open Sans"/>
                <a:cs typeface="Open Sans"/>
                <a:sym typeface="Open Sans"/>
              </a:defRPr>
            </a:lvl1pPr>
          </a:lstStyle>
          <a:p>
            <a:r>
              <a:t>Vivamus mollis vulputate quam, id mollis libero dignissim eu.</a:t>
            </a:r>
          </a:p>
        </p:txBody>
      </p:sp>
      <p:sp>
        <p:nvSpPr>
          <p:cNvPr id="115" name="Shape 115"/>
          <p:cNvSpPr>
            <a:spLocks noGrp="1"/>
          </p:cNvSpPr>
          <p:nvPr>
            <p:ph type="body" sz="quarter" idx="17"/>
          </p:nvPr>
        </p:nvSpPr>
        <p:spPr>
          <a:xfrm>
            <a:off x="1104899" y="2499010"/>
            <a:ext cx="3343948" cy="1282704"/>
          </a:xfrm>
          <a:prstGeom prst="rect">
            <a:avLst/>
          </a:prstGeom>
        </p:spPr>
        <p:txBody>
          <a:bodyPr/>
          <a:lstStyle/>
          <a:p>
            <a:endParaRPr/>
          </a:p>
        </p:txBody>
      </p:sp>
      <p:sp>
        <p:nvSpPr>
          <p:cNvPr id="116" name="Shape 1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23" name="Shape 123"/>
          <p:cNvSpPr>
            <a:spLocks noGrp="1"/>
          </p:cNvSpPr>
          <p:nvPr>
            <p:ph type="title"/>
          </p:nvPr>
        </p:nvSpPr>
        <p:spPr>
          <a:xfrm>
            <a:off x="1371600" y="4533900"/>
            <a:ext cx="20828000" cy="4648200"/>
          </a:xfrm>
          <a:prstGeom prst="rect">
            <a:avLst/>
          </a:prstGeom>
        </p:spPr>
        <p:txBody>
          <a:bodyPr anchor="ctr"/>
          <a:lstStyle>
            <a:lvl1pPr>
              <a:defRPr sz="9000"/>
            </a:lvl1pPr>
          </a:lstStyle>
          <a:p>
            <a:r>
              <a:t>Title Text</a:t>
            </a:r>
          </a:p>
        </p:txBody>
      </p:sp>
      <p:sp>
        <p:nvSpPr>
          <p:cNvPr id="124" name="Shape 124"/>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125" name="image1.png"/>
          <p:cNvPicPr>
            <a:picLocks noChangeAspect="1"/>
          </p:cNvPicPr>
          <p:nvPr/>
        </p:nvPicPr>
        <p:blipFill>
          <a:blip r:embed="rId2">
            <a:extLst/>
          </a:blip>
          <a:stretch>
            <a:fillRect/>
          </a:stretch>
        </p:blipFill>
        <p:spPr>
          <a:xfrm>
            <a:off x="1164258" y="726089"/>
            <a:ext cx="2863245" cy="508701"/>
          </a:xfrm>
          <a:prstGeom prst="rect">
            <a:avLst/>
          </a:prstGeom>
          <a:ln w="12700">
            <a:miter lim="400000"/>
          </a:ln>
        </p:spPr>
      </p:pic>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133" name="Shape 133"/>
          <p:cNvSpPr>
            <a:spLocks noGrp="1"/>
          </p:cNvSpPr>
          <p:nvPr>
            <p:ph type="pic" sz="half" idx="13"/>
          </p:nvPr>
        </p:nvSpPr>
        <p:spPr>
          <a:xfrm>
            <a:off x="12858301" y="2333325"/>
            <a:ext cx="10400708" cy="10277776"/>
          </a:xfrm>
          <a:prstGeom prst="rect">
            <a:avLst/>
          </a:prstGeom>
        </p:spPr>
        <p:txBody>
          <a:bodyPr lIns="91439" tIns="45719" rIns="91439" bIns="45719" anchor="t">
            <a:noAutofit/>
          </a:bodyPr>
          <a:lstStyle/>
          <a:p>
            <a:endParaRPr/>
          </a:p>
        </p:txBody>
      </p:sp>
      <p:sp>
        <p:nvSpPr>
          <p:cNvPr id="134" name="Shape 134"/>
          <p:cNvSpPr>
            <a:spLocks noGrp="1"/>
          </p:cNvSpPr>
          <p:nvPr>
            <p:ph type="title"/>
          </p:nvPr>
        </p:nvSpPr>
        <p:spPr>
          <a:xfrm>
            <a:off x="1117600" y="2466875"/>
            <a:ext cx="10223500" cy="1419325"/>
          </a:xfrm>
          <a:prstGeom prst="rect">
            <a:avLst/>
          </a:prstGeom>
        </p:spPr>
        <p:txBody>
          <a:bodyPr/>
          <a:lstStyle/>
          <a:p>
            <a:r>
              <a:t>Title Text</a:t>
            </a:r>
          </a:p>
        </p:txBody>
      </p:sp>
      <p:sp>
        <p:nvSpPr>
          <p:cNvPr id="135" name="Shape 135"/>
          <p:cNvSpPr>
            <a:spLocks noGrp="1"/>
          </p:cNvSpPr>
          <p:nvPr>
            <p:ph type="body" sz="half" idx="1"/>
          </p:nvPr>
        </p:nvSpPr>
        <p:spPr>
          <a:xfrm>
            <a:off x="1168400" y="4013200"/>
            <a:ext cx="10223500" cy="8596315"/>
          </a:xfrm>
          <a:prstGeom prst="rect">
            <a:avLst/>
          </a:prstGeom>
        </p:spPr>
        <p:txBody>
          <a:bodyPr anchor="t"/>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17600" y="2466875"/>
            <a:ext cx="13127734" cy="14193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a:bodyPr>
          <a:lstStyle/>
          <a:p>
            <a:r>
              <a:t>Title Text</a:t>
            </a:r>
          </a:p>
        </p:txBody>
      </p:sp>
      <p:sp>
        <p:nvSpPr>
          <p:cNvPr id="3" name="Shape 3"/>
          <p:cNvSpPr/>
          <p:nvPr/>
        </p:nvSpPr>
        <p:spPr>
          <a:xfrm>
            <a:off x="0" y="-38100"/>
            <a:ext cx="24384000" cy="201712"/>
          </a:xfrm>
          <a:prstGeom prst="rect">
            <a:avLst/>
          </a:prstGeom>
          <a:solidFill>
            <a:srgbClr val="DA1A32"/>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p>
        </p:txBody>
      </p:sp>
      <p:pic>
        <p:nvPicPr>
          <p:cNvPr id="4" name="image1.png"/>
          <p:cNvPicPr>
            <a:picLocks noChangeAspect="1"/>
          </p:cNvPicPr>
          <p:nvPr/>
        </p:nvPicPr>
        <p:blipFill>
          <a:blip r:embed="rId19">
            <a:extLst/>
          </a:blip>
          <a:stretch>
            <a:fillRect/>
          </a:stretch>
        </p:blipFill>
        <p:spPr>
          <a:xfrm>
            <a:off x="1164258" y="726089"/>
            <a:ext cx="2863245" cy="508701"/>
          </a:xfrm>
          <a:prstGeom prst="rect">
            <a:avLst/>
          </a:prstGeom>
          <a:ln w="12700">
            <a:miter lim="400000"/>
          </a:ln>
        </p:spPr>
      </p:pic>
      <p:sp>
        <p:nvSpPr>
          <p:cNvPr id="5" name="Shape 5"/>
          <p:cNvSpPr/>
          <p:nvPr/>
        </p:nvSpPr>
        <p:spPr>
          <a:xfrm>
            <a:off x="1139555" y="1828800"/>
            <a:ext cx="22104891" cy="0"/>
          </a:xfrm>
          <a:prstGeom prst="line">
            <a:avLst/>
          </a:prstGeom>
          <a:ln w="12700">
            <a:solidFill>
              <a:srgbClr val="4E4540"/>
            </a:solidFill>
            <a:miter lim="400000"/>
          </a:ln>
        </p:spPr>
        <p:txBody>
          <a:bodyPr lIns="45718" tIns="45718" rIns="45718" bIns="45718"/>
          <a:lstStyle/>
          <a:p>
            <a:endParaRPr/>
          </a:p>
        </p:txBody>
      </p:sp>
      <p:sp>
        <p:nvSpPr>
          <p:cNvPr id="6" name="Shape 6"/>
          <p:cNvSpPr>
            <a:spLocks noGrp="1"/>
          </p:cNvSpPr>
          <p:nvPr>
            <p:ph type="body" idx="1"/>
          </p:nvPr>
        </p:nvSpPr>
        <p:spPr>
          <a:xfrm>
            <a:off x="1160262" y="3926978"/>
            <a:ext cx="21982909" cy="92137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11959031" y="13081000"/>
            <a:ext cx="453239" cy="469900"/>
          </a:xfrm>
          <a:prstGeom prst="rect">
            <a:avLst/>
          </a:prstGeom>
          <a:ln w="12700">
            <a:miter lim="400000"/>
          </a:ln>
        </p:spPr>
        <p:txBody>
          <a:bodyPr wrap="none" lIns="50800" tIns="50800" rIns="50800" bIns="50800">
            <a:spAutoFit/>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xmlns:p14="http://schemas.microsoft.com/office/powerpoint/2010/main" spd="med"/>
  <p:txStyles>
    <p:titleStyle>
      <a:lvl1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1pPr>
      <a:lvl2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2pPr>
      <a:lvl3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3pPr>
      <a:lvl4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4pPr>
      <a:lvl5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5pPr>
      <a:lvl6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6pPr>
      <a:lvl7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7pPr>
      <a:lvl8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8pPr>
      <a:lvl9pPr marL="0" marR="0" indent="0" algn="l" defTabSz="825500" rtl="0" latinLnBrk="0">
        <a:lnSpc>
          <a:spcPct val="100000"/>
        </a:lnSpc>
        <a:spcBef>
          <a:spcPts val="0"/>
        </a:spcBef>
        <a:spcAft>
          <a:spcPts val="0"/>
        </a:spcAft>
        <a:buClrTx/>
        <a:buSzTx/>
        <a:buFontTx/>
        <a:buNone/>
        <a:tabLst/>
        <a:defRPr sz="6800" b="1" i="0" u="none" strike="noStrike" cap="none" spc="0" baseline="0">
          <a:ln>
            <a:noFill/>
          </a:ln>
          <a:solidFill>
            <a:srgbClr val="0B4D6A"/>
          </a:solidFill>
          <a:uFillTx/>
          <a:latin typeface="Open Sans"/>
          <a:ea typeface="Open Sans"/>
          <a:cs typeface="Open Sans"/>
          <a:sym typeface="Open Sans"/>
        </a:defRPr>
      </a:lvl9pPr>
    </p:titleStyle>
    <p:bodyStyle>
      <a:lvl1pPr marL="341923" marR="0" indent="-341923"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1pPr>
      <a:lvl2pPr marL="976923" marR="0" indent="-341923"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2pPr>
      <a:lvl3pPr marL="1611923" marR="0" indent="-341923"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3pPr>
      <a:lvl4pPr marL="2246921" marR="0" indent="-341921"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4pPr>
      <a:lvl5pPr marL="2881921" marR="0" indent="-341921"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5pPr>
      <a:lvl6pPr marL="3516922" marR="0" indent="-341920"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6pPr>
      <a:lvl7pPr marL="4151922" marR="0" indent="-341922"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7pPr>
      <a:lvl8pPr marL="4786922" marR="0" indent="-341922"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8pPr>
      <a:lvl9pPr marL="5421922" marR="0" indent="-341922" algn="l" defTabSz="825500" rtl="0" latinLnBrk="0">
        <a:lnSpc>
          <a:spcPct val="110000"/>
        </a:lnSpc>
        <a:spcBef>
          <a:spcPts val="5900"/>
        </a:spcBef>
        <a:spcAft>
          <a:spcPts val="0"/>
        </a:spcAft>
        <a:buClrTx/>
        <a:buSzPct val="75000"/>
        <a:buFontTx/>
        <a:buChar char="•"/>
        <a:tabLst/>
        <a:defRPr sz="2800" b="0" i="0" u="none" strike="noStrike" cap="none" spc="0" baseline="0">
          <a:ln>
            <a:noFill/>
          </a:ln>
          <a:solidFill>
            <a:srgbClr val="4E4540"/>
          </a:solidFill>
          <a:uFillTx/>
          <a:latin typeface="Open Sans"/>
          <a:ea typeface="Open Sans"/>
          <a:cs typeface="Open Sans"/>
          <a:sym typeface="Open Sans"/>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pn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jpeg"/><Relationship Id="rId3" Type="http://schemas.openxmlformats.org/officeDocument/2006/relationships/hyperlink" Target="http://www.openstack.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openstack.org/user-survey" TargetMode="External"/><Relationship Id="rId4" Type="http://schemas.openxmlformats.org/officeDocument/2006/relationships/hyperlink" Target="http://www.openstack.org/analytics" TargetMode="External"/><Relationship Id="rId5" Type="http://schemas.openxmlformats.org/officeDocument/2006/relationships/hyperlink" Target="http://www.openstack.org/analysts" TargetMode="External"/><Relationship Id="rId6" Type="http://schemas.openxmlformats.org/officeDocument/2006/relationships/hyperlink" Target="http://www.openstack.org/news" TargetMode="External"/><Relationship Id="rId7" Type="http://schemas.openxmlformats.org/officeDocument/2006/relationships/hyperlink" Target="http://www.openstack.org/software/project-navigator" TargetMode="External"/><Relationship Id="rId8" Type="http://schemas.openxmlformats.org/officeDocument/2006/relationships/hyperlink" Target="http://www.openstack.org/software/ocata" TargetMode="External"/><Relationship Id="rId9" Type="http://schemas.openxmlformats.org/officeDocument/2006/relationships/hyperlink" Target="http://www.openstack.org/software/roadmap" TargetMode="External"/><Relationship Id="rId1" Type="http://schemas.openxmlformats.org/officeDocument/2006/relationships/slideLayout" Target="../slideLayouts/slideLayout11.xml"/><Relationship Id="rId2" Type="http://schemas.openxmlformats.org/officeDocument/2006/relationships/hyperlink" Target="http://www.openstack.org/user-stor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prstGeom prst="rect">
            <a:avLst/>
          </a:prstGeom>
        </p:spPr>
        <p:txBody>
          <a:bodyPr/>
          <a:lstStyle/>
          <a:p>
            <a:r>
              <a:rPr dirty="0"/>
              <a:t>OpenStack Highlights</a:t>
            </a:r>
          </a:p>
        </p:txBody>
      </p:sp>
      <p:sp>
        <p:nvSpPr>
          <p:cNvPr id="246" name="Shape 246"/>
          <p:cNvSpPr>
            <a:spLocks noGrp="1"/>
          </p:cNvSpPr>
          <p:nvPr>
            <p:ph type="body" sz="quarter" idx="1"/>
          </p:nvPr>
        </p:nvSpPr>
        <p:spPr>
          <a:xfrm>
            <a:off x="1299715" y="7232649"/>
            <a:ext cx="16587876" cy="841258"/>
          </a:xfrm>
          <a:prstGeom prst="rect">
            <a:avLst/>
          </a:prstGeom>
        </p:spPr>
        <p:txBody>
          <a:bodyPr/>
          <a:lstStyle>
            <a:lvl1pPr defTabSz="726440">
              <a:defRPr sz="4200"/>
            </a:lvl1pPr>
          </a:lstStyle>
          <a:p>
            <a:r>
              <a:t>Key points about our technology, community, and growth</a:t>
            </a:r>
          </a:p>
        </p:txBody>
      </p:sp>
      <p:sp>
        <p:nvSpPr>
          <p:cNvPr id="247" name="Shape 247"/>
          <p:cNvSpPr>
            <a:spLocks noGrp="1"/>
          </p:cNvSpPr>
          <p:nvPr>
            <p:ph type="body" idx="13"/>
          </p:nvPr>
        </p:nvSpPr>
        <p:spPr>
          <a:xfrm>
            <a:off x="1367742" y="9530795"/>
            <a:ext cx="11687499" cy="902811"/>
          </a:xfrm>
          <a:prstGeom prst="rect">
            <a:avLst/>
          </a:prstGeom>
          <a:extLst>
            <a:ext uri="{C572A759-6A51-4108-AA02-DFA0A04FC94B}">
              <ma14:wrappingTextBoxFlag xmlns:ma14="http://schemas.microsoft.com/office/mac/drawingml/2011/main" val="1"/>
            </a:ext>
          </a:extLst>
        </p:spPr>
        <p:txBody>
          <a:bodyPr/>
          <a:lstStyle/>
          <a:p>
            <a:pPr marL="0" indent="0" defTabSz="726440">
              <a:lnSpc>
                <a:spcPct val="100000"/>
              </a:lnSpc>
              <a:spcBef>
                <a:spcPts val="2100"/>
              </a:spcBef>
              <a:buSzTx/>
              <a:buNone/>
              <a:defRPr sz="2200" cap="all">
                <a:solidFill>
                  <a:srgbClr val="FFFFFF"/>
                </a:solidFill>
                <a:latin typeface="Open Sans Extrabold"/>
                <a:ea typeface="Open Sans Extrabold"/>
                <a:cs typeface="Open Sans Extrabold"/>
                <a:sym typeface="Open Sans Extrabold"/>
              </a:defRPr>
            </a:pPr>
            <a:r>
              <a:t>PROVIDED FOR THE BOARD OF DIRECTORS, OPENSTACK FOUNDATION</a:t>
            </a:r>
            <a:br/>
            <a:r>
              <a:t>March 8, 2016</a:t>
            </a:r>
          </a:p>
        </p:txBody>
      </p:sp>
      <p:sp>
        <p:nvSpPr>
          <p:cNvPr id="248" name="Shape 248"/>
          <p:cNvSpPr>
            <a:spLocks noGrp="1"/>
          </p:cNvSpPr>
          <p:nvPr>
            <p:ph type="body" idx="14"/>
          </p:nvPr>
        </p:nvSpPr>
        <p:spPr>
          <a:prstGeom prst="rect">
            <a:avLst/>
          </a:prstGeom>
          <a:extLst>
            <a:ext uri="{C572A759-6A51-4108-AA02-DFA0A04FC94B}">
              <ma14:wrappingTextBoxFlag xmlns:ma14="http://schemas.microsoft.com/office/mac/drawingml/2011/main" val="1"/>
            </a:ext>
          </a:extLst>
        </p:spPr>
        <p:txBody>
          <a:bodyPr/>
          <a:lstStyle>
            <a:lvl1pPr marL="0" indent="0">
              <a:buSzTx/>
              <a:buNone/>
              <a:defRPr>
                <a:solidFill>
                  <a:srgbClr val="FFFFFF"/>
                </a:solidFill>
              </a:defRPr>
            </a:lvl1pPr>
          </a:lstStyle>
          <a:p>
            <a:r>
              <a:rPr dirty="0" smtClean="0"/>
              <a:t>0</a:t>
            </a:r>
            <a:r>
              <a:rPr lang="en-US" dirty="0" smtClean="0"/>
              <a:t>3</a:t>
            </a:r>
            <a:r>
              <a:rPr dirty="0" smtClean="0"/>
              <a:t>.</a:t>
            </a:r>
            <a:r>
              <a:rPr lang="en-US" dirty="0" smtClean="0"/>
              <a:t>08</a:t>
            </a:r>
            <a:r>
              <a:rPr dirty="0" smtClean="0"/>
              <a:t>.2017</a:t>
            </a:r>
            <a:endParaRPr dirty="0"/>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E0E47087-2223-48D3-A980-6AFAC2F986DD.jpeg"/>
          <p:cNvPicPr>
            <a:picLocks noChangeAspect="1"/>
          </p:cNvPicPr>
          <p:nvPr/>
        </p:nvPicPr>
        <p:blipFill>
          <a:blip r:embed="rId2">
            <a:extLst/>
          </a:blip>
          <a:stretch>
            <a:fillRect/>
          </a:stretch>
        </p:blipFill>
        <p:spPr>
          <a:xfrm>
            <a:off x="-51396" y="-11609"/>
            <a:ext cx="24479676" cy="13739218"/>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title"/>
          </p:nvPr>
        </p:nvSpPr>
        <p:spPr>
          <a:xfrm>
            <a:off x="1117599" y="1821414"/>
            <a:ext cx="22025572" cy="1419328"/>
          </a:xfrm>
          <a:prstGeom prst="rect">
            <a:avLst/>
          </a:prstGeom>
        </p:spPr>
        <p:txBody>
          <a:bodyPr/>
          <a:lstStyle>
            <a:lvl1pPr>
              <a:defRPr sz="6600"/>
            </a:lvl1pPr>
          </a:lstStyle>
          <a:p>
            <a:r>
              <a:t>More than 70,000 registered community members</a:t>
            </a:r>
          </a:p>
        </p:txBody>
      </p:sp>
      <p:pic>
        <p:nvPicPr>
          <p:cNvPr id="297" name="image4.jpeg"/>
          <p:cNvPicPr>
            <a:picLocks noChangeAspect="1"/>
          </p:cNvPicPr>
          <p:nvPr/>
        </p:nvPicPr>
        <p:blipFill>
          <a:blip r:embed="rId2">
            <a:extLst/>
          </a:blip>
          <a:stretch>
            <a:fillRect/>
          </a:stretch>
        </p:blipFill>
        <p:spPr>
          <a:xfrm>
            <a:off x="10354233" y="4009690"/>
            <a:ext cx="12904776" cy="8599825"/>
          </a:xfrm>
          <a:prstGeom prst="rect">
            <a:avLst/>
          </a:prstGeom>
          <a:ln w="12700">
            <a:miter lim="400000"/>
          </a:ln>
        </p:spPr>
      </p:pic>
      <p:sp>
        <p:nvSpPr>
          <p:cNvPr id="298" name="Shape 298"/>
          <p:cNvSpPr/>
          <p:nvPr/>
        </p:nvSpPr>
        <p:spPr>
          <a:xfrm>
            <a:off x="1168400" y="4013198"/>
            <a:ext cx="10223500" cy="3876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marL="441157" indent="-441157" algn="l">
              <a:spcBef>
                <a:spcPts val="5900"/>
              </a:spcBef>
              <a:buSzPct val="100000"/>
              <a:buChar char="•"/>
              <a:defRPr sz="4400">
                <a:latin typeface="Open Sans"/>
                <a:ea typeface="Open Sans"/>
                <a:cs typeface="Open Sans"/>
                <a:sym typeface="Open Sans"/>
              </a:defRPr>
            </a:pPr>
            <a:r>
              <a:t>649 supporting organizations</a:t>
            </a:r>
            <a:endParaRPr sz="2800"/>
          </a:p>
          <a:p>
            <a:pPr marL="441157" indent="-441157" algn="l">
              <a:spcBef>
                <a:spcPts val="5900"/>
              </a:spcBef>
              <a:buSzPct val="100000"/>
              <a:buChar char="•"/>
              <a:defRPr sz="4400">
                <a:latin typeface="Open Sans"/>
                <a:ea typeface="Open Sans"/>
                <a:cs typeface="Open Sans"/>
                <a:sym typeface="Open Sans"/>
              </a:defRPr>
            </a:pPr>
            <a:r>
              <a:t>181 countries represented</a:t>
            </a:r>
            <a:endParaRPr sz="2800"/>
          </a:p>
          <a:p>
            <a:pPr marL="441157" indent="-441157" algn="l">
              <a:spcBef>
                <a:spcPts val="5900"/>
              </a:spcBef>
              <a:buSzPct val="100000"/>
              <a:buChar char="•"/>
              <a:defRPr sz="4400">
                <a:latin typeface="Open Sans"/>
                <a:ea typeface="Open Sans"/>
                <a:cs typeface="Open Sans"/>
                <a:sym typeface="Open Sans"/>
              </a:defRPr>
            </a:pPr>
            <a:r>
              <a:t>116 global user groups</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17600" y="2027348"/>
            <a:ext cx="23266401" cy="1419325"/>
          </a:xfrm>
        </p:spPr>
        <p:txBody>
          <a:bodyPr>
            <a:normAutofit/>
          </a:bodyPr>
          <a:lstStyle/>
          <a:p>
            <a:r>
              <a:rPr lang="en-US" sz="6600" dirty="0" smtClean="0"/>
              <a:t>Developers and contributions growing </a:t>
            </a:r>
            <a:r>
              <a:rPr lang="en-US" sz="6600" dirty="0" err="1" smtClean="0"/>
              <a:t>YoY</a:t>
            </a:r>
            <a:endParaRPr lang="en-US" dirty="0"/>
          </a:p>
        </p:txBody>
      </p:sp>
      <p:pic>
        <p:nvPicPr>
          <p:cNvPr id="2" name="Picture 1" descr="Screen Shot 2017-03-08 at 10.48.14 AM.png"/>
          <p:cNvPicPr>
            <a:picLocks noChangeAspect="1"/>
          </p:cNvPicPr>
          <p:nvPr/>
        </p:nvPicPr>
        <p:blipFill rotWithShape="1">
          <a:blip r:embed="rId3">
            <a:extLst>
              <a:ext uri="{28A0092B-C50C-407E-A947-70E740481C1C}">
                <a14:useLocalDpi xmlns:a14="http://schemas.microsoft.com/office/drawing/2010/main" val="0"/>
              </a:ext>
            </a:extLst>
          </a:blip>
          <a:srcRect t="11002"/>
          <a:stretch/>
        </p:blipFill>
        <p:spPr>
          <a:xfrm>
            <a:off x="1101616" y="4358917"/>
            <a:ext cx="16436347" cy="8228293"/>
          </a:xfrm>
          <a:prstGeom prst="rect">
            <a:avLst/>
          </a:prstGeom>
        </p:spPr>
      </p:pic>
      <p:sp>
        <p:nvSpPr>
          <p:cNvPr id="3" name="TextBox 2"/>
          <p:cNvSpPr txBox="1"/>
          <p:nvPr/>
        </p:nvSpPr>
        <p:spPr>
          <a:xfrm>
            <a:off x="18013958" y="3948849"/>
            <a:ext cx="5306050" cy="2749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3600" dirty="0" smtClean="0"/>
              <a:t>In 2016 alone, there were </a:t>
            </a:r>
            <a:r>
              <a:rPr lang="en-US" sz="3600" b="1" dirty="0" smtClean="0"/>
              <a:t>3,479 developers </a:t>
            </a:r>
            <a:r>
              <a:rPr lang="en-US" sz="3600" dirty="0" smtClean="0"/>
              <a:t>who contributed to OpenStack </a:t>
            </a:r>
          </a:p>
          <a:p>
            <a:pPr marL="0" marR="0" indent="0" algn="ctr" defTabSz="8255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4E4540"/>
              </a:solidFill>
              <a:effectLst/>
              <a:uFillTx/>
              <a:sym typeface="Open Sans"/>
            </a:endParaRPr>
          </a:p>
        </p:txBody>
      </p:sp>
      <p:sp>
        <p:nvSpPr>
          <p:cNvPr id="4" name="Rectangle 3"/>
          <p:cNvSpPr/>
          <p:nvPr/>
        </p:nvSpPr>
        <p:spPr>
          <a:xfrm>
            <a:off x="17861558" y="8365820"/>
            <a:ext cx="5458450" cy="3416320"/>
          </a:xfrm>
          <a:prstGeom prst="rect">
            <a:avLst/>
          </a:prstGeom>
        </p:spPr>
        <p:txBody>
          <a:bodyPr wrap="square">
            <a:spAutoFit/>
          </a:bodyPr>
          <a:lstStyle/>
          <a:p>
            <a:pPr algn="l"/>
            <a:r>
              <a:rPr lang="en-US" sz="3600" dirty="0" smtClean="0"/>
              <a:t>And in 2016, OpenStack added the greatest number of new contributors with </a:t>
            </a:r>
            <a:r>
              <a:rPr lang="en-US" sz="3600" b="1" dirty="0" smtClean="0"/>
              <a:t>1,631 new developers</a:t>
            </a:r>
            <a:r>
              <a:rPr lang="en-US" sz="3600" dirty="0" smtClean="0"/>
              <a:t> out of the 3,479</a:t>
            </a:r>
            <a:endParaRPr lang="en-US" sz="3600" dirty="0"/>
          </a:p>
        </p:txBody>
      </p:sp>
      <p:sp>
        <p:nvSpPr>
          <p:cNvPr id="9" name="TextBox 8"/>
          <p:cNvSpPr txBox="1"/>
          <p:nvPr/>
        </p:nvSpPr>
        <p:spPr>
          <a:xfrm>
            <a:off x="18013958" y="6447346"/>
            <a:ext cx="5458450"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825500" rtl="0" fontAlgn="auto" latinLnBrk="0" hangingPunct="0">
              <a:lnSpc>
                <a:spcPct val="100000"/>
              </a:lnSpc>
              <a:spcBef>
                <a:spcPts val="0"/>
              </a:spcBef>
              <a:spcAft>
                <a:spcPts val="0"/>
              </a:spcAft>
              <a:buClrTx/>
              <a:buSzTx/>
              <a:tabLst/>
            </a:pPr>
            <a:r>
              <a:rPr lang="en-US" sz="3600" dirty="0" smtClean="0"/>
              <a:t>The number of </a:t>
            </a:r>
            <a:r>
              <a:rPr lang="en-US" sz="3600" b="1" dirty="0" smtClean="0"/>
              <a:t>merged changes grew 26% </a:t>
            </a:r>
            <a:r>
              <a:rPr lang="en-US" sz="3600" dirty="0" smtClean="0"/>
              <a:t>in 2016</a:t>
            </a:r>
          </a:p>
          <a:p>
            <a:pPr marL="0" marR="0" indent="0" algn="ctr" defTabSz="8255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4E4540"/>
              </a:solidFill>
              <a:effectLst/>
              <a:uFillTx/>
              <a:sym typeface="Open Sans"/>
            </a:endParaRPr>
          </a:p>
        </p:txBody>
      </p:sp>
    </p:spTree>
    <p:extLst>
      <p:ext uri="{BB962C8B-B14F-4D97-AF65-F5344CB8AC3E}">
        <p14:creationId xmlns:p14="http://schemas.microsoft.com/office/powerpoint/2010/main" val="1868997257"/>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xfrm>
            <a:off x="1117599" y="2267600"/>
            <a:ext cx="22025572" cy="1419328"/>
          </a:xfrm>
          <a:prstGeom prst="rect">
            <a:avLst/>
          </a:prstGeom>
        </p:spPr>
        <p:txBody>
          <a:bodyPr/>
          <a:lstStyle>
            <a:lvl1pPr>
              <a:defRPr sz="6600"/>
            </a:lvl1pPr>
          </a:lstStyle>
          <a:p>
            <a:r>
              <a:rPr dirty="0"/>
              <a:t>Collaboration with other open source communities</a:t>
            </a:r>
          </a:p>
        </p:txBody>
      </p:sp>
      <p:pic>
        <p:nvPicPr>
          <p:cNvPr id="301" name="collaboration.png"/>
          <p:cNvPicPr>
            <a:picLocks noChangeAspect="1"/>
          </p:cNvPicPr>
          <p:nvPr/>
        </p:nvPicPr>
        <p:blipFill>
          <a:blip r:embed="rId2">
            <a:extLst/>
          </a:blip>
          <a:stretch>
            <a:fillRect/>
          </a:stretch>
        </p:blipFill>
        <p:spPr>
          <a:xfrm>
            <a:off x="1149350" y="4463095"/>
            <a:ext cx="22085300" cy="6921501"/>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17600" y="1821416"/>
            <a:ext cx="23266401" cy="1419325"/>
          </a:xfrm>
        </p:spPr>
        <p:txBody>
          <a:bodyPr>
            <a:normAutofit/>
          </a:bodyPr>
          <a:lstStyle/>
          <a:p>
            <a:r>
              <a:rPr lang="en-US" sz="6600" dirty="0" smtClean="0"/>
              <a:t>OpenStack adoption continues to grow</a:t>
            </a:r>
            <a:endParaRPr lang="en-US" dirty="0"/>
          </a:p>
        </p:txBody>
      </p:sp>
      <p:sp>
        <p:nvSpPr>
          <p:cNvPr id="5" name="TextBox 4"/>
          <p:cNvSpPr txBox="1"/>
          <p:nvPr/>
        </p:nvSpPr>
        <p:spPr>
          <a:xfrm>
            <a:off x="10623177" y="13182521"/>
            <a:ext cx="137608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4E4540"/>
                </a:solidFill>
                <a:effectLst/>
                <a:uFillTx/>
                <a:latin typeface="+mn-lt"/>
                <a:ea typeface="+mn-ea"/>
                <a:cs typeface="+mn-cs"/>
                <a:sym typeface="Open Sans"/>
              </a:rPr>
              <a:t>Source:</a:t>
            </a:r>
            <a:r>
              <a:rPr kumimoji="0" lang="en-US" sz="2800" b="0" i="0" u="none" strike="noStrike" cap="none" spc="0" normalizeH="0" dirty="0" smtClean="0">
                <a:ln>
                  <a:noFill/>
                </a:ln>
                <a:solidFill>
                  <a:srgbClr val="4E4540"/>
                </a:solidFill>
                <a:effectLst/>
                <a:uFillTx/>
                <a:latin typeface="+mn-lt"/>
                <a:ea typeface="+mn-ea"/>
                <a:cs typeface="+mn-cs"/>
                <a:sym typeface="Open Sans"/>
              </a:rPr>
              <a:t> </a:t>
            </a:r>
            <a:r>
              <a:rPr kumimoji="0" lang="en-US" sz="2800" b="0" i="0" u="none" strike="noStrike" cap="none" spc="0" normalizeH="0" dirty="0" smtClean="0">
                <a:ln>
                  <a:noFill/>
                </a:ln>
                <a:solidFill>
                  <a:srgbClr val="4E4540"/>
                </a:solidFill>
                <a:effectLst/>
                <a:uFillTx/>
                <a:latin typeface="+mn-lt"/>
                <a:ea typeface="+mn-ea"/>
                <a:cs typeface="+mn-cs"/>
                <a:sym typeface="Open Sans"/>
              </a:rPr>
              <a:t>OpenStack Pulse Report, 451 Research, October 2016</a:t>
            </a:r>
            <a:endParaRPr kumimoji="0" lang="en-US" sz="2800" b="0" i="0" u="none" strike="noStrike" cap="none" spc="0" normalizeH="0" baseline="0" dirty="0">
              <a:ln>
                <a:noFill/>
              </a:ln>
              <a:solidFill>
                <a:srgbClr val="4E4540"/>
              </a:solidFill>
              <a:effectLst/>
              <a:uFillTx/>
              <a:latin typeface="+mn-lt"/>
              <a:ea typeface="+mn-ea"/>
              <a:cs typeface="+mn-cs"/>
              <a:sym typeface="Open Sans"/>
            </a:endParaRPr>
          </a:p>
        </p:txBody>
      </p:sp>
      <p:pic>
        <p:nvPicPr>
          <p:cNvPr id="3" name="Picture 2" descr="Screen Shot 2017-03-08 at 11.13.57 AM.png"/>
          <p:cNvPicPr>
            <a:picLocks noChangeAspect="1"/>
          </p:cNvPicPr>
          <p:nvPr/>
        </p:nvPicPr>
        <p:blipFill rotWithShape="1">
          <a:blip r:embed="rId2">
            <a:extLst>
              <a:ext uri="{28A0092B-C50C-407E-A947-70E740481C1C}">
                <a14:useLocalDpi xmlns:a14="http://schemas.microsoft.com/office/drawing/2010/main" val="0"/>
              </a:ext>
            </a:extLst>
          </a:blip>
          <a:srcRect t="13369"/>
          <a:stretch/>
        </p:blipFill>
        <p:spPr>
          <a:xfrm>
            <a:off x="3179629" y="3240741"/>
            <a:ext cx="18193198" cy="9941780"/>
          </a:xfrm>
          <a:prstGeom prst="rect">
            <a:avLst/>
          </a:prstGeom>
        </p:spPr>
      </p:pic>
    </p:spTree>
    <p:extLst>
      <p:ext uri="{BB962C8B-B14F-4D97-AF65-F5344CB8AC3E}">
        <p14:creationId xmlns:p14="http://schemas.microsoft.com/office/powerpoint/2010/main" val="2823187229"/>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title"/>
          </p:nvPr>
        </p:nvSpPr>
        <p:spPr>
          <a:xfrm>
            <a:off x="1117599" y="1821414"/>
            <a:ext cx="22025572" cy="1419328"/>
          </a:xfrm>
          <a:prstGeom prst="rect">
            <a:avLst/>
          </a:prstGeom>
        </p:spPr>
        <p:txBody>
          <a:bodyPr/>
          <a:lstStyle>
            <a:lvl1pPr>
              <a:defRPr sz="6600"/>
            </a:lvl1pPr>
          </a:lstStyle>
          <a:p>
            <a:r>
              <a:rPr lang="en-US" dirty="0" smtClean="0"/>
              <a:t>OpenStack users span industries</a:t>
            </a:r>
            <a:endParaRPr dirty="0"/>
          </a:p>
        </p:txBody>
      </p:sp>
      <p:pic>
        <p:nvPicPr>
          <p:cNvPr id="304" name="image10.png"/>
          <p:cNvPicPr>
            <a:picLocks noChangeAspect="1"/>
          </p:cNvPicPr>
          <p:nvPr/>
        </p:nvPicPr>
        <p:blipFill>
          <a:blip r:embed="rId2">
            <a:extLst/>
          </a:blip>
          <a:srcRect l="5515" t="27254" r="5089" b="13725"/>
          <a:stretch>
            <a:fillRect/>
          </a:stretch>
        </p:blipFill>
        <p:spPr>
          <a:xfrm>
            <a:off x="1127447" y="4080434"/>
            <a:ext cx="22015725" cy="8175814"/>
          </a:xfrm>
          <a:prstGeom prst="rect">
            <a:avLst/>
          </a:prstGeom>
          <a:ln w="12700">
            <a:miter lim="400000"/>
          </a:ln>
        </p:spPr>
      </p:pic>
      <p:sp>
        <p:nvSpPr>
          <p:cNvPr id="305" name="Shape 305"/>
          <p:cNvSpPr/>
          <p:nvPr/>
        </p:nvSpPr>
        <p:spPr>
          <a:xfrm>
            <a:off x="1204007" y="12839580"/>
            <a:ext cx="13760827"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See more at openstack.org/user-stories</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image11.png"/>
          <p:cNvPicPr>
            <a:picLocks noChangeAspect="1"/>
          </p:cNvPicPr>
          <p:nvPr/>
        </p:nvPicPr>
        <p:blipFill>
          <a:blip r:embed="rId2">
            <a:extLst/>
          </a:blip>
          <a:stretch>
            <a:fillRect/>
          </a:stretch>
        </p:blipFill>
        <p:spPr>
          <a:xfrm>
            <a:off x="9471931" y="1938528"/>
            <a:ext cx="12365533" cy="10356360"/>
          </a:xfrm>
          <a:prstGeom prst="rect">
            <a:avLst/>
          </a:prstGeom>
          <a:ln w="12700">
            <a:miter lim="400000"/>
          </a:ln>
        </p:spPr>
      </p:pic>
      <p:grpSp>
        <p:nvGrpSpPr>
          <p:cNvPr id="312" name="Group 312"/>
          <p:cNvGrpSpPr/>
          <p:nvPr/>
        </p:nvGrpSpPr>
        <p:grpSpPr>
          <a:xfrm>
            <a:off x="3016060" y="2032893"/>
            <a:ext cx="6326957" cy="10167629"/>
            <a:chOff x="0" y="-1"/>
            <a:chExt cx="6326955" cy="10167628"/>
          </a:xfrm>
        </p:grpSpPr>
        <p:pic>
          <p:nvPicPr>
            <p:cNvPr id="308" name="image12.png"/>
            <p:cNvPicPr>
              <a:picLocks noChangeAspect="1"/>
            </p:cNvPicPr>
            <p:nvPr/>
          </p:nvPicPr>
          <p:blipFill>
            <a:blip r:embed="rId3">
              <a:extLst/>
            </a:blip>
            <a:srcRect l="7998" t="15033" r="43819" b="31731"/>
            <a:stretch>
              <a:fillRect/>
            </a:stretch>
          </p:blipFill>
          <p:spPr>
            <a:xfrm>
              <a:off x="-1" y="-2"/>
              <a:ext cx="6311058" cy="2972225"/>
            </a:xfrm>
            <a:prstGeom prst="rect">
              <a:avLst/>
            </a:prstGeom>
            <a:ln w="12700" cap="flat">
              <a:noFill/>
              <a:miter lim="400000"/>
            </a:ln>
            <a:effectLst/>
          </p:spPr>
        </p:pic>
        <p:pic>
          <p:nvPicPr>
            <p:cNvPr id="309" name="image13.png"/>
            <p:cNvPicPr>
              <a:picLocks noChangeAspect="1"/>
            </p:cNvPicPr>
            <p:nvPr/>
          </p:nvPicPr>
          <p:blipFill>
            <a:blip r:embed="rId4">
              <a:extLst/>
            </a:blip>
            <a:stretch>
              <a:fillRect/>
            </a:stretch>
          </p:blipFill>
          <p:spPr>
            <a:xfrm>
              <a:off x="15896" y="3119126"/>
              <a:ext cx="6295162" cy="2251566"/>
            </a:xfrm>
            <a:prstGeom prst="rect">
              <a:avLst/>
            </a:prstGeom>
            <a:ln w="12700" cap="flat">
              <a:noFill/>
              <a:miter lim="400000"/>
            </a:ln>
            <a:effectLst/>
          </p:spPr>
        </p:pic>
        <p:pic>
          <p:nvPicPr>
            <p:cNvPr id="310" name="image14.png"/>
            <p:cNvPicPr>
              <a:picLocks noChangeAspect="1"/>
            </p:cNvPicPr>
            <p:nvPr/>
          </p:nvPicPr>
          <p:blipFill>
            <a:blip r:embed="rId5">
              <a:extLst/>
            </a:blip>
            <a:stretch>
              <a:fillRect/>
            </a:stretch>
          </p:blipFill>
          <p:spPr>
            <a:xfrm>
              <a:off x="7286" y="5517595"/>
              <a:ext cx="6312383" cy="2251565"/>
            </a:xfrm>
            <a:prstGeom prst="rect">
              <a:avLst/>
            </a:prstGeom>
            <a:ln w="12700" cap="flat">
              <a:noFill/>
              <a:miter lim="400000"/>
            </a:ln>
            <a:effectLst/>
          </p:spPr>
        </p:pic>
        <p:pic>
          <p:nvPicPr>
            <p:cNvPr id="311" name="image15.png"/>
            <p:cNvPicPr>
              <a:picLocks noChangeAspect="1"/>
            </p:cNvPicPr>
            <p:nvPr/>
          </p:nvPicPr>
          <p:blipFill>
            <a:blip r:embed="rId6">
              <a:extLst/>
            </a:blip>
            <a:stretch>
              <a:fillRect/>
            </a:stretch>
          </p:blipFill>
          <p:spPr>
            <a:xfrm>
              <a:off x="0" y="7916063"/>
              <a:ext cx="6326955" cy="2251564"/>
            </a:xfrm>
            <a:prstGeom prst="rect">
              <a:avLst/>
            </a:prstGeom>
            <a:ln w="12700" cap="flat">
              <a:noFill/>
              <a:miter lim="400000"/>
            </a:ln>
            <a:effectLst/>
          </p:spPr>
        </p:pic>
      </p:grpSp>
      <p:sp>
        <p:nvSpPr>
          <p:cNvPr id="313" name="Shape 313"/>
          <p:cNvSpPr/>
          <p:nvPr/>
        </p:nvSpPr>
        <p:spPr>
          <a:xfrm>
            <a:off x="1204007" y="12862624"/>
            <a:ext cx="13760827" cy="4873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rPr dirty="0"/>
              <a:t>See more at openstack.org/</a:t>
            </a:r>
            <a:r>
              <a:rPr dirty="0" smtClean="0"/>
              <a:t>users</a:t>
            </a:r>
            <a:endParaRPr dirty="0"/>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xfrm>
            <a:off x="1117599" y="1821414"/>
            <a:ext cx="22025572" cy="1419328"/>
          </a:xfrm>
          <a:prstGeom prst="rect">
            <a:avLst/>
          </a:prstGeom>
        </p:spPr>
        <p:txBody>
          <a:bodyPr/>
          <a:lstStyle>
            <a:lvl1pPr>
              <a:defRPr sz="6600"/>
            </a:lvl1pPr>
          </a:lstStyle>
          <a:p>
            <a:r>
              <a:t>User satisfaction (NPS) is increasing</a:t>
            </a:r>
          </a:p>
        </p:txBody>
      </p:sp>
      <p:pic>
        <p:nvPicPr>
          <p:cNvPr id="335" name="image20.png"/>
          <p:cNvPicPr>
            <a:picLocks noChangeAspect="1"/>
          </p:cNvPicPr>
          <p:nvPr/>
        </p:nvPicPr>
        <p:blipFill>
          <a:blip r:embed="rId2">
            <a:extLst/>
          </a:blip>
          <a:stretch>
            <a:fillRect/>
          </a:stretch>
        </p:blipFill>
        <p:spPr>
          <a:xfrm>
            <a:off x="3943822" y="3278477"/>
            <a:ext cx="16373126" cy="9106101"/>
          </a:xfrm>
          <a:prstGeom prst="rect">
            <a:avLst/>
          </a:prstGeom>
          <a:ln w="12700">
            <a:miter lim="400000"/>
          </a:ln>
        </p:spPr>
      </p:pic>
      <p:sp>
        <p:nvSpPr>
          <p:cNvPr id="336" name="Shape 336"/>
          <p:cNvSpPr/>
          <p:nvPr/>
        </p:nvSpPr>
        <p:spPr>
          <a:xfrm>
            <a:off x="1204007" y="12839580"/>
            <a:ext cx="13760827"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User Survey, October 2016</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p:nvPr/>
        </p:nvSpPr>
        <p:spPr>
          <a:xfrm>
            <a:off x="9056165" y="4172953"/>
            <a:ext cx="6208965" cy="3656470"/>
          </a:xfrm>
          <a:prstGeom prst="rect">
            <a:avLst/>
          </a:pr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39" name="Shape 339"/>
          <p:cNvSpPr/>
          <p:nvPr/>
        </p:nvSpPr>
        <p:spPr>
          <a:xfrm>
            <a:off x="16943931" y="4172953"/>
            <a:ext cx="6208965" cy="3656470"/>
          </a:xfrm>
          <a:prstGeom prst="rect">
            <a:avLst/>
          </a:pr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40" name="Shape 340"/>
          <p:cNvSpPr/>
          <p:nvPr/>
        </p:nvSpPr>
        <p:spPr>
          <a:xfrm>
            <a:off x="1155699" y="10614531"/>
            <a:ext cx="6208965" cy="1990091"/>
          </a:xfrm>
          <a:prstGeom prst="rect">
            <a:avLst/>
          </a:pr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41" name="Shape 341"/>
          <p:cNvSpPr/>
          <p:nvPr/>
        </p:nvSpPr>
        <p:spPr>
          <a:xfrm>
            <a:off x="9056165" y="10614531"/>
            <a:ext cx="6208965" cy="1990091"/>
          </a:xfrm>
          <a:prstGeom prst="rect">
            <a:avLst/>
          </a:pr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42" name="Shape 342"/>
          <p:cNvSpPr/>
          <p:nvPr/>
        </p:nvSpPr>
        <p:spPr>
          <a:xfrm>
            <a:off x="16943931" y="10614531"/>
            <a:ext cx="6208965" cy="1990091"/>
          </a:xfrm>
          <a:prstGeom prst="rect">
            <a:avLst/>
          </a:pr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43" name="Shape 343"/>
          <p:cNvSpPr/>
          <p:nvPr/>
        </p:nvSpPr>
        <p:spPr>
          <a:xfrm>
            <a:off x="1155699" y="4172953"/>
            <a:ext cx="6208965" cy="3656470"/>
          </a:xfrm>
          <a:prstGeom prst="rect">
            <a:avLst/>
          </a:pr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pic>
        <p:nvPicPr>
          <p:cNvPr id="344" name="image21.png" descr="imgres-1.png"/>
          <p:cNvPicPr>
            <a:picLocks noChangeAspect="1"/>
          </p:cNvPicPr>
          <p:nvPr/>
        </p:nvPicPr>
        <p:blipFill>
          <a:blip r:embed="rId2">
            <a:extLst/>
          </a:blip>
          <a:stretch>
            <a:fillRect/>
          </a:stretch>
        </p:blipFill>
        <p:spPr>
          <a:xfrm>
            <a:off x="19206866" y="2144360"/>
            <a:ext cx="1683094" cy="1743081"/>
          </a:xfrm>
          <a:prstGeom prst="rect">
            <a:avLst/>
          </a:prstGeom>
          <a:ln w="12700">
            <a:miter lim="400000"/>
          </a:ln>
        </p:spPr>
      </p:pic>
      <p:sp>
        <p:nvSpPr>
          <p:cNvPr id="345" name="Shape 345"/>
          <p:cNvSpPr/>
          <p:nvPr/>
        </p:nvSpPr>
        <p:spPr>
          <a:xfrm>
            <a:off x="16955191" y="4482267"/>
            <a:ext cx="6186443" cy="3012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500">
                <a:latin typeface="Open Sans"/>
                <a:ea typeface="Open Sans"/>
                <a:cs typeface="Open Sans"/>
                <a:sym typeface="Open Sans"/>
              </a:defRPr>
            </a:pPr>
            <a:r>
              <a:rPr dirty="0"/>
              <a:t>“86% of Global Telecoms report OpenStack is </a:t>
            </a:r>
            <a:r>
              <a:rPr b="1" dirty="0"/>
              <a:t>important or essential</a:t>
            </a:r>
          </a:p>
          <a:p>
            <a:pPr>
              <a:defRPr sz="2500" b="1">
                <a:latin typeface="Open Sans"/>
                <a:ea typeface="Open Sans"/>
                <a:cs typeface="Open Sans"/>
                <a:sym typeface="Open Sans"/>
              </a:defRPr>
            </a:pPr>
            <a:r>
              <a:rPr dirty="0"/>
              <a:t>to their success</a:t>
            </a:r>
            <a:r>
              <a:rPr b="0" dirty="0"/>
              <a:t>.”</a:t>
            </a:r>
          </a:p>
          <a:p>
            <a:pPr>
              <a:spcBef>
                <a:spcPts val="2600"/>
              </a:spcBef>
              <a:defRPr sz="2500">
                <a:latin typeface="Open Sans"/>
                <a:ea typeface="Open Sans"/>
                <a:cs typeface="Open Sans"/>
                <a:sym typeface="Open Sans"/>
              </a:defRPr>
            </a:pPr>
            <a:r>
              <a:rPr dirty="0"/>
              <a:t>“Telecoms are already using or currently testing OpenStack for </a:t>
            </a:r>
            <a:r>
              <a:rPr b="1" dirty="0"/>
              <a:t>NFV</a:t>
            </a:r>
            <a:r>
              <a:rPr dirty="0"/>
              <a:t> (98%)</a:t>
            </a:r>
          </a:p>
          <a:p>
            <a:pPr>
              <a:defRPr sz="2500" b="1">
                <a:latin typeface="Open Sans"/>
                <a:ea typeface="Open Sans"/>
                <a:cs typeface="Open Sans"/>
                <a:sym typeface="Open Sans"/>
              </a:defRPr>
            </a:pPr>
            <a:r>
              <a:rPr dirty="0"/>
              <a:t>Internet of Things </a:t>
            </a:r>
            <a:r>
              <a:rPr b="0" dirty="0"/>
              <a:t>(91%) and </a:t>
            </a:r>
            <a:r>
              <a:rPr dirty="0"/>
              <a:t>5G </a:t>
            </a:r>
            <a:r>
              <a:rPr b="0" dirty="0"/>
              <a:t>(80%).”</a:t>
            </a:r>
          </a:p>
        </p:txBody>
      </p:sp>
      <p:sp>
        <p:nvSpPr>
          <p:cNvPr id="346" name="Shape 346"/>
          <p:cNvSpPr/>
          <p:nvPr/>
        </p:nvSpPr>
        <p:spPr>
          <a:xfrm>
            <a:off x="1070172" y="10916156"/>
            <a:ext cx="6416978" cy="1386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500">
                <a:latin typeface="Open Sans"/>
                <a:ea typeface="Open Sans"/>
                <a:cs typeface="Open Sans"/>
                <a:sym typeface="Open Sans"/>
              </a:defRPr>
            </a:pPr>
            <a:r>
              <a:t>“80% of CIOs polled </a:t>
            </a:r>
            <a:r>
              <a:rPr b="1"/>
              <a:t>expecting to use </a:t>
            </a:r>
            <a:r>
              <a:t>OpenStack in three years, up from 60% using the technology today.” </a:t>
            </a:r>
          </a:p>
        </p:txBody>
      </p:sp>
      <p:sp>
        <p:nvSpPr>
          <p:cNvPr id="347" name="Shape 347"/>
          <p:cNvSpPr/>
          <p:nvPr/>
        </p:nvSpPr>
        <p:spPr>
          <a:xfrm>
            <a:off x="1551803" y="4388749"/>
            <a:ext cx="5416756" cy="303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4000"/>
              </a:spcBef>
              <a:defRPr sz="2500">
                <a:latin typeface="Open Sans"/>
                <a:ea typeface="Open Sans"/>
                <a:cs typeface="Open Sans"/>
                <a:sym typeface="Open Sans"/>
              </a:defRPr>
            </a:pPr>
            <a:r>
              <a:rPr dirty="0"/>
              <a:t>“Today, OpenStack </a:t>
            </a:r>
            <a:r>
              <a:rPr b="1" dirty="0"/>
              <a:t>compatibility is a requirement</a:t>
            </a:r>
            <a:r>
              <a:rPr dirty="0"/>
              <a:t> for all private cloud solutions.”</a:t>
            </a:r>
          </a:p>
          <a:p>
            <a:pPr>
              <a:spcBef>
                <a:spcPts val="2800"/>
              </a:spcBef>
              <a:defRPr sz="2500">
                <a:latin typeface="Open Sans"/>
                <a:ea typeface="Open Sans"/>
                <a:cs typeface="Open Sans"/>
                <a:sym typeface="Open Sans"/>
              </a:defRPr>
            </a:pPr>
            <a:r>
              <a:rPr dirty="0"/>
              <a:t>“OpenStack’s powerful ecosystem ... [has] driven </a:t>
            </a:r>
            <a:r>
              <a:rPr b="1" dirty="0"/>
              <a:t>customer demand </a:t>
            </a:r>
            <a:r>
              <a:rPr dirty="0"/>
              <a:t>for OpenStack API support.” </a:t>
            </a:r>
          </a:p>
        </p:txBody>
      </p:sp>
      <p:pic>
        <p:nvPicPr>
          <p:cNvPr id="348" name="image22.png" descr="forrester-RGB_logo.png"/>
          <p:cNvPicPr>
            <a:picLocks noChangeAspect="1"/>
          </p:cNvPicPr>
          <p:nvPr/>
        </p:nvPicPr>
        <p:blipFill>
          <a:blip r:embed="rId3">
            <a:extLst/>
          </a:blip>
          <a:stretch>
            <a:fillRect/>
          </a:stretch>
        </p:blipFill>
        <p:spPr>
          <a:xfrm>
            <a:off x="2059059" y="2852593"/>
            <a:ext cx="4642404" cy="751804"/>
          </a:xfrm>
          <a:prstGeom prst="rect">
            <a:avLst/>
          </a:prstGeom>
          <a:ln w="12700">
            <a:miter lim="400000"/>
          </a:ln>
        </p:spPr>
      </p:pic>
      <p:sp>
        <p:nvSpPr>
          <p:cNvPr id="349" name="Shape 349"/>
          <p:cNvSpPr/>
          <p:nvPr/>
        </p:nvSpPr>
        <p:spPr>
          <a:xfrm>
            <a:off x="9364316" y="10712956"/>
            <a:ext cx="5655367" cy="181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500">
                <a:latin typeface="Open Sans"/>
                <a:ea typeface="Open Sans"/>
                <a:cs typeface="Open Sans"/>
                <a:sym typeface="Open Sans"/>
              </a:defRPr>
            </a:pPr>
            <a:r>
              <a:t>“One of the most important open source projects and </a:t>
            </a:r>
            <a:r>
              <a:rPr b="1"/>
              <a:t>de-facto standard</a:t>
            </a:r>
            <a:r>
              <a:t> when implementing an infrastructure-as-a-service.”</a:t>
            </a:r>
          </a:p>
        </p:txBody>
      </p:sp>
      <p:sp>
        <p:nvSpPr>
          <p:cNvPr id="350" name="Shape 350"/>
          <p:cNvSpPr/>
          <p:nvPr/>
        </p:nvSpPr>
        <p:spPr>
          <a:xfrm>
            <a:off x="9746025" y="4716779"/>
            <a:ext cx="4891951" cy="311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500">
                <a:latin typeface="Open Sans"/>
                <a:ea typeface="Open Sans"/>
                <a:cs typeface="Open Sans"/>
                <a:sym typeface="Open Sans"/>
              </a:defRPr>
            </a:pPr>
            <a:r>
              <a:rPr dirty="0"/>
              <a:t>“80% of private cloud </a:t>
            </a:r>
            <a:r>
              <a:rPr b="1" dirty="0"/>
              <a:t>users run OpenStack</a:t>
            </a:r>
            <a:r>
              <a:rPr dirty="0"/>
              <a:t>.”</a:t>
            </a:r>
          </a:p>
          <a:p>
            <a:pPr>
              <a:defRPr sz="2500">
                <a:latin typeface="Open Sans"/>
                <a:ea typeface="Open Sans"/>
                <a:cs typeface="Open Sans"/>
                <a:sym typeface="Open Sans"/>
              </a:defRPr>
            </a:pPr>
            <a:endParaRPr dirty="0"/>
          </a:p>
          <a:p>
            <a:pPr>
              <a:defRPr sz="2500">
                <a:latin typeface="Open Sans"/>
                <a:ea typeface="Open Sans"/>
                <a:cs typeface="Open Sans"/>
                <a:sym typeface="Open Sans"/>
              </a:defRPr>
            </a:pPr>
            <a:r>
              <a:rPr dirty="0"/>
              <a:t>“5% of OpenStack clouds among </a:t>
            </a:r>
            <a:br>
              <a:rPr dirty="0"/>
            </a:br>
            <a:r>
              <a:rPr dirty="0"/>
              <a:t>enterprises </a:t>
            </a:r>
            <a:r>
              <a:rPr b="1" dirty="0"/>
              <a:t>top the 100,000 core mark</a:t>
            </a:r>
            <a:r>
              <a:rPr dirty="0"/>
              <a:t>.”</a:t>
            </a:r>
          </a:p>
        </p:txBody>
      </p:sp>
      <p:sp>
        <p:nvSpPr>
          <p:cNvPr id="351" name="Shape 351"/>
          <p:cNvSpPr/>
          <p:nvPr/>
        </p:nvSpPr>
        <p:spPr>
          <a:xfrm>
            <a:off x="16943931" y="10966956"/>
            <a:ext cx="6208964" cy="1386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500">
                <a:latin typeface="Open Sans"/>
                <a:ea typeface="Open Sans"/>
                <a:cs typeface="Open Sans"/>
                <a:sym typeface="Open Sans"/>
              </a:defRPr>
            </a:pPr>
            <a:r>
              <a:t>“OpenStack … has </a:t>
            </a:r>
            <a:r>
              <a:rPr b="1"/>
              <a:t>lowered the barrier</a:t>
            </a:r>
            <a:r>
              <a:t> for creation and set up of new cloud services.” </a:t>
            </a:r>
          </a:p>
        </p:txBody>
      </p:sp>
      <p:pic>
        <p:nvPicPr>
          <p:cNvPr id="352" name="image23.png" descr="imgres.png"/>
          <p:cNvPicPr>
            <a:picLocks noChangeAspect="1"/>
          </p:cNvPicPr>
          <p:nvPr/>
        </p:nvPicPr>
        <p:blipFill>
          <a:blip r:embed="rId4">
            <a:extLst/>
          </a:blip>
          <a:stretch>
            <a:fillRect/>
          </a:stretch>
        </p:blipFill>
        <p:spPr>
          <a:xfrm>
            <a:off x="10188863" y="2465978"/>
            <a:ext cx="4006275" cy="1585177"/>
          </a:xfrm>
          <a:prstGeom prst="rect">
            <a:avLst/>
          </a:prstGeom>
          <a:ln w="12700">
            <a:miter lim="400000"/>
          </a:ln>
        </p:spPr>
      </p:pic>
      <p:pic>
        <p:nvPicPr>
          <p:cNvPr id="353" name="image24.png"/>
          <p:cNvPicPr>
            <a:picLocks noChangeAspect="1"/>
          </p:cNvPicPr>
          <p:nvPr/>
        </p:nvPicPr>
        <p:blipFill>
          <a:blip r:embed="rId5">
            <a:extLst/>
          </a:blip>
          <a:stretch>
            <a:fillRect/>
          </a:stretch>
        </p:blipFill>
        <p:spPr>
          <a:xfrm>
            <a:off x="10370966" y="8700403"/>
            <a:ext cx="3642069" cy="1521903"/>
          </a:xfrm>
          <a:prstGeom prst="rect">
            <a:avLst/>
          </a:prstGeom>
          <a:ln w="12700">
            <a:miter lim="400000"/>
          </a:ln>
        </p:spPr>
      </p:pic>
      <p:pic>
        <p:nvPicPr>
          <p:cNvPr id="354" name="image25.png"/>
          <p:cNvPicPr>
            <a:picLocks noChangeAspect="1"/>
          </p:cNvPicPr>
          <p:nvPr/>
        </p:nvPicPr>
        <p:blipFill>
          <a:blip r:embed="rId6">
            <a:extLst/>
          </a:blip>
          <a:stretch>
            <a:fillRect/>
          </a:stretch>
        </p:blipFill>
        <p:spPr>
          <a:xfrm>
            <a:off x="2805881" y="8637185"/>
            <a:ext cx="3148760" cy="1763307"/>
          </a:xfrm>
          <a:prstGeom prst="rect">
            <a:avLst/>
          </a:prstGeom>
          <a:ln w="12700">
            <a:miter lim="400000"/>
          </a:ln>
        </p:spPr>
      </p:pic>
      <p:pic>
        <p:nvPicPr>
          <p:cNvPr id="355" name="image26.png"/>
          <p:cNvPicPr>
            <a:picLocks noChangeAspect="1"/>
          </p:cNvPicPr>
          <p:nvPr/>
        </p:nvPicPr>
        <p:blipFill>
          <a:blip r:embed="rId7">
            <a:extLst/>
          </a:blip>
          <a:stretch>
            <a:fillRect/>
          </a:stretch>
        </p:blipFill>
        <p:spPr>
          <a:xfrm>
            <a:off x="18332338" y="8822869"/>
            <a:ext cx="3432151" cy="1616366"/>
          </a:xfrm>
          <a:prstGeom prst="rect">
            <a:avLst/>
          </a:prstGeom>
          <a:ln w="12700">
            <a:miter lim="400000"/>
          </a:ln>
        </p:spPr>
      </p:pic>
      <p:sp>
        <p:nvSpPr>
          <p:cNvPr id="356" name="Shape 356"/>
          <p:cNvSpPr/>
          <p:nvPr/>
        </p:nvSpPr>
        <p:spPr>
          <a:xfrm>
            <a:off x="1600336" y="3927288"/>
            <a:ext cx="544492" cy="2655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57" name="Shape 357"/>
          <p:cNvSpPr/>
          <p:nvPr/>
        </p:nvSpPr>
        <p:spPr>
          <a:xfrm>
            <a:off x="9532155" y="3927288"/>
            <a:ext cx="544491" cy="2655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58" name="Shape 358"/>
          <p:cNvSpPr/>
          <p:nvPr/>
        </p:nvSpPr>
        <p:spPr>
          <a:xfrm>
            <a:off x="17682537" y="3927288"/>
            <a:ext cx="544492" cy="2655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59" name="Shape 359"/>
          <p:cNvSpPr/>
          <p:nvPr/>
        </p:nvSpPr>
        <p:spPr>
          <a:xfrm>
            <a:off x="1600336" y="10393388"/>
            <a:ext cx="544492" cy="2655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60" name="Shape 360"/>
          <p:cNvSpPr/>
          <p:nvPr/>
        </p:nvSpPr>
        <p:spPr>
          <a:xfrm>
            <a:off x="9532155" y="10393388"/>
            <a:ext cx="544491" cy="2655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361" name="Shape 361"/>
          <p:cNvSpPr/>
          <p:nvPr/>
        </p:nvSpPr>
        <p:spPr>
          <a:xfrm>
            <a:off x="17682537" y="10393388"/>
            <a:ext cx="544492" cy="26556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0F1F2"/>
          </a:solidFill>
          <a:ln w="12700">
            <a:miter lim="400000"/>
          </a:ln>
        </p:spPr>
        <p:txBody>
          <a:bodyPr lIns="50800" tIns="50800" rIns="50800" bIns="50800" anchor="ctr"/>
          <a:lstStyle/>
          <a:p>
            <a:pPr>
              <a:defRPr>
                <a:latin typeface="Open Sans"/>
                <a:ea typeface="Open Sans"/>
                <a:cs typeface="Open Sans"/>
                <a:sym typeface="Open Sans"/>
              </a:defRPr>
            </a:pPr>
            <a:endParaRP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p:cNvSpPr>
          <p:nvPr>
            <p:ph type="title"/>
          </p:nvPr>
        </p:nvSpPr>
        <p:spPr>
          <a:xfrm>
            <a:off x="1117598" y="1821414"/>
            <a:ext cx="23266406" cy="1419328"/>
          </a:xfrm>
          <a:prstGeom prst="rect">
            <a:avLst/>
          </a:prstGeom>
        </p:spPr>
        <p:txBody>
          <a:bodyPr/>
          <a:lstStyle>
            <a:lvl1pPr>
              <a:defRPr sz="6600"/>
            </a:lvl1pPr>
          </a:lstStyle>
          <a:p>
            <a:r>
              <a:t>Private clouds make up 2/3 of cloud platforms</a:t>
            </a:r>
          </a:p>
        </p:txBody>
      </p:sp>
      <p:pic>
        <p:nvPicPr>
          <p:cNvPr id="364" name="image27.png"/>
          <p:cNvPicPr>
            <a:picLocks noChangeAspect="1"/>
          </p:cNvPicPr>
          <p:nvPr/>
        </p:nvPicPr>
        <p:blipFill>
          <a:blip r:embed="rId2">
            <a:extLst/>
          </a:blip>
          <a:stretch>
            <a:fillRect/>
          </a:stretch>
        </p:blipFill>
        <p:spPr>
          <a:xfrm>
            <a:off x="1117600" y="3476064"/>
            <a:ext cx="21769295" cy="8688339"/>
          </a:xfrm>
          <a:prstGeom prst="rect">
            <a:avLst/>
          </a:prstGeom>
          <a:ln w="12700">
            <a:miter lim="400000"/>
          </a:ln>
        </p:spPr>
      </p:pic>
      <p:sp>
        <p:nvSpPr>
          <p:cNvPr id="365" name="Shape 365"/>
          <p:cNvSpPr/>
          <p:nvPr/>
        </p:nvSpPr>
        <p:spPr>
          <a:xfrm>
            <a:off x="1204007" y="12839580"/>
            <a:ext cx="13760827"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Forrester Research, 2017</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body" sz="quarter" idx="1"/>
          </p:nvPr>
        </p:nvSpPr>
        <p:spPr>
          <a:xfrm>
            <a:off x="1149782" y="4197348"/>
            <a:ext cx="8525845" cy="927103"/>
          </a:xfrm>
          <a:prstGeom prst="rect">
            <a:avLst/>
          </a:prstGeom>
        </p:spPr>
        <p:txBody>
          <a:bodyPr>
            <a:normAutofit/>
          </a:bodyPr>
          <a:lstStyle/>
          <a:p>
            <a:r>
              <a:rPr lang="en-US" smtClean="0"/>
              <a:t>Adoption momentum</a:t>
            </a:r>
            <a:endParaRPr dirty="0"/>
          </a:p>
        </p:txBody>
      </p:sp>
      <p:sp>
        <p:nvSpPr>
          <p:cNvPr id="251" name="Shape 251"/>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SzTx/>
              <a:buNone/>
            </a:lvl1pPr>
          </a:lstStyle>
          <a:p>
            <a:r>
              <a:rPr lang="en-US" dirty="0" smtClean="0"/>
              <a:t>Scale is increasing rapidly.</a:t>
            </a:r>
            <a:endParaRPr dirty="0"/>
          </a:p>
        </p:txBody>
      </p:sp>
      <p:sp>
        <p:nvSpPr>
          <p:cNvPr id="252" name="Shape 252"/>
          <p:cNvSpPr>
            <a:spLocks noGrp="1"/>
          </p:cNvSpPr>
          <p:nvPr>
            <p:ph type="body" idx="14"/>
          </p:nvPr>
        </p:nvSpPr>
        <p:spPr>
          <a:xfrm>
            <a:off x="1149784" y="6737349"/>
            <a:ext cx="7505118" cy="927103"/>
          </a:xfrm>
          <a:prstGeom prst="rect">
            <a:avLst/>
          </a:prstGeom>
          <a:extLst>
            <a:ext uri="{C572A759-6A51-4108-AA02-DFA0A04FC94B}">
              <ma14:wrappingTextBoxFlag xmlns:ma14="http://schemas.microsoft.com/office/mac/drawingml/2011/main" val="1"/>
            </a:ext>
          </a:extLst>
        </p:spPr>
        <p:txBody>
          <a:bodyPr>
            <a:normAutofit/>
          </a:bodyPr>
          <a:lstStyle>
            <a:lvl1pPr marL="0" indent="0">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stStyle>
          <a:p>
            <a:r>
              <a:rPr lang="en-US" smtClean="0"/>
              <a:t>Business drivers</a:t>
            </a:r>
            <a:endParaRPr dirty="0"/>
          </a:p>
        </p:txBody>
      </p:sp>
      <p:sp>
        <p:nvSpPr>
          <p:cNvPr id="253" name="Shape 253"/>
          <p:cNvSpPr>
            <a:spLocks noGrp="1"/>
          </p:cNvSpPr>
          <p:nvPr>
            <p:ph type="body" idx="15"/>
          </p:nvPr>
        </p:nvSpPr>
        <p:spPr>
          <a:prstGeom prst="rect">
            <a:avLst/>
          </a:prstGeom>
          <a:extLst>
            <a:ext uri="{C572A759-6A51-4108-AA02-DFA0A04FC94B}">
              <ma14:wrappingTextBoxFlag xmlns:ma14="http://schemas.microsoft.com/office/mac/drawingml/2011/main" val="1"/>
            </a:ext>
          </a:extLst>
        </p:spPr>
        <p:txBody>
          <a:bodyPr/>
          <a:lstStyle>
            <a:lvl1pPr marL="0" indent="0">
              <a:buSzTx/>
              <a:buNone/>
            </a:lvl1pPr>
          </a:lstStyle>
          <a:p>
            <a:r>
              <a:rPr lang="en-US" dirty="0" smtClean="0"/>
              <a:t>Why users choose OpenStack.</a:t>
            </a:r>
            <a:endParaRPr dirty="0"/>
          </a:p>
        </p:txBody>
      </p:sp>
      <p:sp>
        <p:nvSpPr>
          <p:cNvPr id="254" name="Shape 254"/>
          <p:cNvSpPr>
            <a:spLocks noGrp="1"/>
          </p:cNvSpPr>
          <p:nvPr>
            <p:ph type="body" idx="16"/>
          </p:nvPr>
        </p:nvSpPr>
        <p:spPr>
          <a:xfrm>
            <a:off x="1149783" y="9277349"/>
            <a:ext cx="4790483" cy="927103"/>
          </a:xfrm>
          <a:prstGeom prst="rect">
            <a:avLst/>
          </a:prstGeom>
          <a:extLst>
            <a:ext uri="{C572A759-6A51-4108-AA02-DFA0A04FC94B}">
              <ma14:wrappingTextBoxFlag xmlns:ma14="http://schemas.microsoft.com/office/mac/drawingml/2011/main" val="1"/>
            </a:ext>
          </a:extLst>
        </p:spPr>
        <p:txBody>
          <a:bodyPr/>
          <a:lstStyle>
            <a:lvl1pPr marL="0" indent="0">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stStyle>
          <a:p>
            <a:r>
              <a:rPr dirty="0"/>
              <a:t>The </a:t>
            </a:r>
            <a:r>
              <a:rPr lang="en-US" dirty="0" smtClean="0"/>
              <a:t>c</a:t>
            </a:r>
            <a:r>
              <a:rPr dirty="0" smtClean="0"/>
              <a:t>ommunity</a:t>
            </a:r>
            <a:endParaRPr dirty="0"/>
          </a:p>
        </p:txBody>
      </p:sp>
      <p:sp>
        <p:nvSpPr>
          <p:cNvPr id="255" name="Shape 255"/>
          <p:cNvSpPr>
            <a:spLocks noGrp="1"/>
          </p:cNvSpPr>
          <p:nvPr>
            <p:ph type="body" idx="17"/>
          </p:nvPr>
        </p:nvSpPr>
        <p:spPr>
          <a:prstGeom prst="rect">
            <a:avLst/>
          </a:prstGeom>
          <a:extLst>
            <a:ext uri="{C572A759-6A51-4108-AA02-DFA0A04FC94B}">
              <ma14:wrappingTextBoxFlag xmlns:ma14="http://schemas.microsoft.com/office/mac/drawingml/2011/main" val="1"/>
            </a:ext>
          </a:extLst>
        </p:spPr>
        <p:txBody>
          <a:bodyPr/>
          <a:lstStyle>
            <a:lvl1pPr marL="0" indent="0">
              <a:buSzTx/>
              <a:buNone/>
            </a:lvl1pPr>
          </a:lstStyle>
          <a:p>
            <a:r>
              <a:rPr lang="en-US" dirty="0" smtClean="0"/>
              <a:t>A healthy and growing ecosystem.</a:t>
            </a:r>
            <a:endParaRPr dirty="0"/>
          </a:p>
        </p:txBody>
      </p:sp>
      <p:sp>
        <p:nvSpPr>
          <p:cNvPr id="256" name="Shape 256"/>
          <p:cNvSpPr>
            <a:spLocks noGrp="1"/>
          </p:cNvSpPr>
          <p:nvPr>
            <p:ph type="body" idx="18"/>
          </p:nvPr>
        </p:nvSpPr>
        <p:spPr>
          <a:xfrm>
            <a:off x="12743364" y="4197348"/>
            <a:ext cx="7905064" cy="927103"/>
          </a:xfrm>
          <a:prstGeom prst="rect">
            <a:avLst/>
          </a:prstGeom>
          <a:extLst>
            <a:ext uri="{C572A759-6A51-4108-AA02-DFA0A04FC94B}">
              <ma14:wrappingTextBoxFlag xmlns:ma14="http://schemas.microsoft.com/office/mac/drawingml/2011/main" val="1"/>
            </a:ext>
          </a:extLst>
        </p:spPr>
        <p:txBody>
          <a:bodyPr>
            <a:normAutofit/>
          </a:bodyPr>
          <a:lstStyle>
            <a:lvl1pPr marL="0" indent="0">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stStyle>
          <a:p>
            <a:r>
              <a:rPr lang="en-US" smtClean="0"/>
              <a:t>OpenStack Users</a:t>
            </a:r>
            <a:endParaRPr dirty="0"/>
          </a:p>
        </p:txBody>
      </p:sp>
      <p:sp>
        <p:nvSpPr>
          <p:cNvPr id="257" name="Shape 257"/>
          <p:cNvSpPr>
            <a:spLocks noGrp="1"/>
          </p:cNvSpPr>
          <p:nvPr>
            <p:ph type="body" idx="19"/>
          </p:nvPr>
        </p:nvSpPr>
        <p:spPr>
          <a:prstGeom prst="rect">
            <a:avLst/>
          </a:prstGeom>
          <a:extLst>
            <a:ext uri="{C572A759-6A51-4108-AA02-DFA0A04FC94B}">
              <ma14:wrappingTextBoxFlag xmlns:ma14="http://schemas.microsoft.com/office/mac/drawingml/2011/main" val="1"/>
            </a:ext>
          </a:extLst>
        </p:spPr>
        <p:txBody>
          <a:bodyPr/>
          <a:lstStyle>
            <a:lvl1pPr marL="0" indent="0">
              <a:buSzTx/>
              <a:buNone/>
            </a:lvl1pPr>
          </a:lstStyle>
          <a:p>
            <a:r>
              <a:rPr lang="en-US" dirty="0" smtClean="0"/>
              <a:t>How OpenStack creates a competitive advantage.</a:t>
            </a:r>
            <a:endParaRPr dirty="0"/>
          </a:p>
        </p:txBody>
      </p:sp>
      <p:sp>
        <p:nvSpPr>
          <p:cNvPr id="258" name="Shape 258"/>
          <p:cNvSpPr>
            <a:spLocks noGrp="1"/>
          </p:cNvSpPr>
          <p:nvPr>
            <p:ph type="body" idx="20"/>
          </p:nvPr>
        </p:nvSpPr>
        <p:spPr>
          <a:xfrm>
            <a:off x="12743364" y="6737349"/>
            <a:ext cx="9436152" cy="927103"/>
          </a:xfrm>
          <a:prstGeom prst="rect">
            <a:avLst/>
          </a:prstGeom>
          <a:extLst>
            <a:ext uri="{C572A759-6A51-4108-AA02-DFA0A04FC94B}">
              <ma14:wrappingTextBoxFlag xmlns:ma14="http://schemas.microsoft.com/office/mac/drawingml/2011/main" val="1"/>
            </a:ext>
          </a:extLst>
        </p:spPr>
        <p:txBody>
          <a:bodyPr>
            <a:normAutofit/>
          </a:bodyPr>
          <a:lstStyle>
            <a:lvl1pPr marL="0" indent="0">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stStyle>
          <a:p>
            <a:r>
              <a:rPr lang="en-US" dirty="0" smtClean="0"/>
              <a:t>Analyst &amp; media views</a:t>
            </a:r>
            <a:endParaRPr dirty="0"/>
          </a:p>
        </p:txBody>
      </p:sp>
      <p:sp>
        <p:nvSpPr>
          <p:cNvPr id="259" name="Shape 259"/>
          <p:cNvSpPr>
            <a:spLocks noGrp="1"/>
          </p:cNvSpPr>
          <p:nvPr>
            <p:ph type="body" idx="21"/>
          </p:nvPr>
        </p:nvSpPr>
        <p:spPr>
          <a:prstGeom prst="rect">
            <a:avLst/>
          </a:prstGeom>
          <a:extLst>
            <a:ext uri="{C572A759-6A51-4108-AA02-DFA0A04FC94B}">
              <ma14:wrappingTextBoxFlag xmlns:ma14="http://schemas.microsoft.com/office/mac/drawingml/2011/main" val="1"/>
            </a:ext>
          </a:extLst>
        </p:spPr>
        <p:txBody>
          <a:bodyPr/>
          <a:lstStyle>
            <a:lvl1pPr marL="0" indent="0">
              <a:buSzTx/>
              <a:buNone/>
            </a:lvl1pPr>
          </a:lstStyle>
          <a:p>
            <a:r>
              <a:rPr lang="en-US" dirty="0" smtClean="0"/>
              <a:t>Opinions &amp; </a:t>
            </a:r>
            <a:r>
              <a:rPr lang="en-US" dirty="0" err="1" smtClean="0"/>
              <a:t>Ocata</a:t>
            </a:r>
            <a:r>
              <a:rPr lang="en-US" dirty="0" smtClean="0"/>
              <a:t> software release coverage.</a:t>
            </a:r>
            <a:endParaRPr dirty="0"/>
          </a:p>
        </p:txBody>
      </p:sp>
      <p:sp>
        <p:nvSpPr>
          <p:cNvPr id="260" name="Shape 260"/>
          <p:cNvSpPr>
            <a:spLocks noGrp="1"/>
          </p:cNvSpPr>
          <p:nvPr>
            <p:ph type="body" idx="22"/>
          </p:nvPr>
        </p:nvSpPr>
        <p:spPr>
          <a:xfrm>
            <a:off x="12743364" y="9277349"/>
            <a:ext cx="6756748" cy="927103"/>
          </a:xfrm>
          <a:prstGeom prst="rect">
            <a:avLst/>
          </a:prstGeom>
          <a:extLst>
            <a:ext uri="{C572A759-6A51-4108-AA02-DFA0A04FC94B}">
              <ma14:wrappingTextBoxFlag xmlns:ma14="http://schemas.microsoft.com/office/mac/drawingml/2011/main" val="1"/>
            </a:ext>
          </a:extLst>
        </p:spPr>
        <p:txBody>
          <a:bodyPr>
            <a:normAutofit/>
          </a:bodyPr>
          <a:lstStyle>
            <a:lvl1pPr marL="0" indent="0">
              <a:lnSpc>
                <a:spcPct val="100000"/>
              </a:lnSpc>
              <a:spcBef>
                <a:spcPts val="0"/>
              </a:spcBef>
              <a:buSzTx/>
              <a:buNone/>
              <a:defRPr sz="4800">
                <a:solidFill>
                  <a:srgbClr val="DA1A32"/>
                </a:solidFill>
                <a:latin typeface="Open Sans Semibold"/>
                <a:ea typeface="Open Sans Semibold"/>
                <a:cs typeface="Open Sans Semibold"/>
                <a:sym typeface="Open Sans Semibold"/>
              </a:defRPr>
            </a:lvl1pPr>
          </a:lstStyle>
          <a:p>
            <a:r>
              <a:rPr lang="en-US" smtClean="0"/>
              <a:t>Resources</a:t>
            </a:r>
            <a:endParaRPr/>
          </a:p>
        </p:txBody>
      </p:sp>
      <p:sp>
        <p:nvSpPr>
          <p:cNvPr id="261" name="Shape 261"/>
          <p:cNvSpPr>
            <a:spLocks noGrp="1"/>
          </p:cNvSpPr>
          <p:nvPr>
            <p:ph type="body" idx="23"/>
          </p:nvPr>
        </p:nvSpPr>
        <p:spPr>
          <a:prstGeom prst="rect">
            <a:avLst/>
          </a:prstGeom>
          <a:extLst>
            <a:ext uri="{C572A759-6A51-4108-AA02-DFA0A04FC94B}">
              <ma14:wrappingTextBoxFlag xmlns:ma14="http://schemas.microsoft.com/office/mac/drawingml/2011/main" val="1"/>
            </a:ext>
          </a:extLst>
        </p:spPr>
        <p:txBody>
          <a:bodyPr/>
          <a:lstStyle>
            <a:lvl1pPr marL="0" indent="0">
              <a:buSzTx/>
              <a:buNone/>
            </a:lvl1pPr>
          </a:lstStyle>
          <a:p>
            <a:r>
              <a:rPr lang="en-US" dirty="0" smtClean="0"/>
              <a:t>About OpenStack software, organization, and quick links.</a:t>
            </a:r>
            <a:endParaRPr dirty="0"/>
          </a:p>
        </p:txBody>
      </p:sp>
      <p:sp>
        <p:nvSpPr>
          <p:cNvPr id="262" name="Shape 262"/>
          <p:cNvSpPr>
            <a:spLocks noGrp="1"/>
          </p:cNvSpPr>
          <p:nvPr>
            <p:ph type="body" idx="24"/>
          </p:nvPr>
        </p:nvSpPr>
        <p:spPr>
          <a:xfrm>
            <a:off x="1092198" y="2012650"/>
            <a:ext cx="6988545" cy="1282704"/>
          </a:xfrm>
          <a:prstGeom prst="rect">
            <a:avLst/>
          </a:prstGeom>
          <a:extLst>
            <a:ext uri="{C572A759-6A51-4108-AA02-DFA0A04FC94B}">
              <ma14:wrappingTextBoxFlag xmlns:ma14="http://schemas.microsoft.com/office/mac/drawingml/2011/main" val="1"/>
            </a:ext>
          </a:extLst>
        </p:spPr>
        <p:txBody>
          <a:bodyPr>
            <a:normAutofit/>
          </a:bodyPr>
          <a:lstStyle>
            <a:lvl1pPr marL="0" indent="0">
              <a:lnSpc>
                <a:spcPct val="100000"/>
              </a:lnSpc>
              <a:spcBef>
                <a:spcPts val="0"/>
              </a:spcBef>
              <a:buSzTx/>
              <a:buNone/>
              <a:defRPr sz="6800" b="1">
                <a:solidFill>
                  <a:srgbClr val="0B4D6A"/>
                </a:solidFill>
              </a:defRPr>
            </a:lvl1pPr>
          </a:lstStyle>
          <a:p>
            <a:r>
              <a:rPr lang="en-US" smtClean="0"/>
              <a:t>Overview</a:t>
            </a:r>
            <a:endParaRP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p:nvPr>
        </p:nvSpPr>
        <p:spPr>
          <a:xfrm>
            <a:off x="1117598" y="1821414"/>
            <a:ext cx="23266406" cy="1419328"/>
          </a:xfrm>
          <a:prstGeom prst="rect">
            <a:avLst/>
          </a:prstGeom>
        </p:spPr>
        <p:txBody>
          <a:bodyPr/>
          <a:lstStyle>
            <a:lvl1pPr>
              <a:defRPr sz="6600"/>
            </a:lvl1pPr>
          </a:lstStyle>
          <a:p>
            <a:r>
              <a:rPr lang="en-US" dirty="0" smtClean="0"/>
              <a:t>Private cloud solutions topping $25B in 2021</a:t>
            </a:r>
            <a:endParaRPr dirty="0"/>
          </a:p>
        </p:txBody>
      </p:sp>
      <p:pic>
        <p:nvPicPr>
          <p:cNvPr id="368" name="image28.png"/>
          <p:cNvPicPr>
            <a:picLocks noChangeAspect="1"/>
          </p:cNvPicPr>
          <p:nvPr/>
        </p:nvPicPr>
        <p:blipFill>
          <a:blip r:embed="rId2">
            <a:extLst/>
          </a:blip>
          <a:stretch>
            <a:fillRect/>
          </a:stretch>
        </p:blipFill>
        <p:spPr>
          <a:xfrm>
            <a:off x="2833841" y="4151207"/>
            <a:ext cx="18231892" cy="7330628"/>
          </a:xfrm>
          <a:prstGeom prst="rect">
            <a:avLst/>
          </a:prstGeom>
          <a:ln w="12700">
            <a:miter lim="400000"/>
          </a:ln>
        </p:spPr>
      </p:pic>
      <p:sp>
        <p:nvSpPr>
          <p:cNvPr id="369" name="Shape 369"/>
          <p:cNvSpPr/>
          <p:nvPr/>
        </p:nvSpPr>
        <p:spPr>
          <a:xfrm>
            <a:off x="1204007" y="12839580"/>
            <a:ext cx="13760827"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Forrester Research, 2017</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17600" y="1821416"/>
            <a:ext cx="23266401" cy="1419325"/>
          </a:xfrm>
        </p:spPr>
        <p:txBody>
          <a:bodyPr>
            <a:normAutofit/>
          </a:bodyPr>
          <a:lstStyle/>
          <a:p>
            <a:r>
              <a:rPr lang="en-US" sz="6600" dirty="0" smtClean="0"/>
              <a:t>OpenStack is the de facto standard for private cloud</a:t>
            </a:r>
            <a:endParaRPr lang="en-US" dirty="0"/>
          </a:p>
        </p:txBody>
      </p:sp>
      <p:sp>
        <p:nvSpPr>
          <p:cNvPr id="2" name="Rectangle 1"/>
          <p:cNvSpPr/>
          <p:nvPr/>
        </p:nvSpPr>
        <p:spPr>
          <a:xfrm>
            <a:off x="10637666" y="9765956"/>
            <a:ext cx="11566711" cy="769441"/>
          </a:xfrm>
          <a:prstGeom prst="rect">
            <a:avLst/>
          </a:prstGeom>
        </p:spPr>
        <p:txBody>
          <a:bodyPr wrap="none">
            <a:spAutoFit/>
          </a:bodyPr>
          <a:lstStyle/>
          <a:p>
            <a:pPr algn="r"/>
            <a:r>
              <a:rPr lang="en-US" sz="4400" dirty="0"/>
              <a:t>“80% of private cloud users run OpenStack.</a:t>
            </a:r>
            <a:r>
              <a:rPr lang="en-US" sz="4400" dirty="0" smtClean="0"/>
              <a:t>”</a:t>
            </a:r>
          </a:p>
        </p:txBody>
      </p:sp>
      <p:sp>
        <p:nvSpPr>
          <p:cNvPr id="4" name="Rectangle 3"/>
          <p:cNvSpPr/>
          <p:nvPr/>
        </p:nvSpPr>
        <p:spPr>
          <a:xfrm>
            <a:off x="1603995" y="4683472"/>
            <a:ext cx="15799049" cy="2123658"/>
          </a:xfrm>
          <a:prstGeom prst="rect">
            <a:avLst/>
          </a:prstGeom>
        </p:spPr>
        <p:txBody>
          <a:bodyPr wrap="square">
            <a:spAutoFit/>
          </a:bodyPr>
          <a:lstStyle/>
          <a:p>
            <a:pPr algn="l"/>
            <a:r>
              <a:rPr lang="en-US" sz="4400" dirty="0" smtClean="0"/>
              <a:t>“OpenStack </a:t>
            </a:r>
            <a:r>
              <a:rPr lang="en-US" sz="4400" dirty="0"/>
              <a:t>has “grown into a de facto standard platform for the private cloud market and now serves as the foundation for public clouds, particularly in Europe and China.”</a:t>
            </a:r>
            <a:r>
              <a:rPr lang="en-US" sz="4400" dirty="0"/>
              <a:t> </a:t>
            </a:r>
            <a:endParaRPr lang="en-US" sz="4400" dirty="0" smtClean="0"/>
          </a:p>
        </p:txBody>
      </p:sp>
      <p:pic>
        <p:nvPicPr>
          <p:cNvPr id="5" name="image22.png" descr="forrester-RGB_logo.png"/>
          <p:cNvPicPr>
            <a:picLocks noChangeAspect="1"/>
          </p:cNvPicPr>
          <p:nvPr/>
        </p:nvPicPr>
        <p:blipFill>
          <a:blip r:embed="rId2">
            <a:extLst/>
          </a:blip>
          <a:stretch>
            <a:fillRect/>
          </a:stretch>
        </p:blipFill>
        <p:spPr>
          <a:xfrm>
            <a:off x="2977017" y="7452037"/>
            <a:ext cx="4642404" cy="751804"/>
          </a:xfrm>
          <a:prstGeom prst="rect">
            <a:avLst/>
          </a:prstGeom>
          <a:ln w="12700">
            <a:miter lim="400000"/>
          </a:ln>
        </p:spPr>
      </p:pic>
      <p:pic>
        <p:nvPicPr>
          <p:cNvPr id="6" name="image23.png" descr="imgres.png"/>
          <p:cNvPicPr>
            <a:picLocks noChangeAspect="1"/>
          </p:cNvPicPr>
          <p:nvPr/>
        </p:nvPicPr>
        <p:blipFill>
          <a:blip r:embed="rId3">
            <a:extLst/>
          </a:blip>
          <a:stretch>
            <a:fillRect/>
          </a:stretch>
        </p:blipFill>
        <p:spPr>
          <a:xfrm>
            <a:off x="17403044" y="11115167"/>
            <a:ext cx="4006275" cy="1585177"/>
          </a:xfrm>
          <a:prstGeom prst="rect">
            <a:avLst/>
          </a:prstGeom>
          <a:ln w="12700">
            <a:miter lim="400000"/>
          </a:ln>
        </p:spPr>
      </p:pic>
    </p:spTree>
    <p:extLst>
      <p:ext uri="{BB962C8B-B14F-4D97-AF65-F5344CB8AC3E}">
        <p14:creationId xmlns:p14="http://schemas.microsoft.com/office/powerpoint/2010/main" val="3272379358"/>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17600" y="2184275"/>
            <a:ext cx="22431829" cy="2133727"/>
          </a:xfrm>
        </p:spPr>
        <p:txBody>
          <a:bodyPr>
            <a:normAutofit/>
          </a:bodyPr>
          <a:lstStyle/>
          <a:p>
            <a:r>
              <a:rPr lang="en-US" sz="6600" dirty="0" smtClean="0"/>
              <a:t>There are also 30+ OpenStack public cloud providers around the world</a:t>
            </a:r>
            <a:endParaRPr lang="en-US" dirty="0"/>
          </a:p>
        </p:txBody>
      </p:sp>
      <p:pic>
        <p:nvPicPr>
          <p:cNvPr id="3" name="Picture 2" descr="Screen Shot 2017-03-09 at 8.27.25 AM.png"/>
          <p:cNvPicPr>
            <a:picLocks noChangeAspect="1"/>
          </p:cNvPicPr>
          <p:nvPr/>
        </p:nvPicPr>
        <p:blipFill rotWithShape="1">
          <a:blip r:embed="rId2">
            <a:extLst>
              <a:ext uri="{28A0092B-C50C-407E-A947-70E740481C1C}">
                <a14:useLocalDpi xmlns:a14="http://schemas.microsoft.com/office/drawing/2010/main" val="0"/>
              </a:ext>
            </a:extLst>
          </a:blip>
          <a:srcRect l="1094" t="3244" r="4640" b="5351"/>
          <a:stretch/>
        </p:blipFill>
        <p:spPr>
          <a:xfrm>
            <a:off x="1371600" y="4789712"/>
            <a:ext cx="21379543" cy="7438572"/>
          </a:xfrm>
          <a:prstGeom prst="rect">
            <a:avLst/>
          </a:prstGeom>
        </p:spPr>
      </p:pic>
    </p:spTree>
    <p:extLst>
      <p:ext uri="{BB962C8B-B14F-4D97-AF65-F5344CB8AC3E}">
        <p14:creationId xmlns:p14="http://schemas.microsoft.com/office/powerpoint/2010/main" val="4001243457"/>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17600" y="1821416"/>
            <a:ext cx="23266401" cy="1419325"/>
          </a:xfrm>
        </p:spPr>
        <p:txBody>
          <a:bodyPr>
            <a:normAutofit fontScale="90000"/>
          </a:bodyPr>
          <a:lstStyle/>
          <a:p>
            <a:r>
              <a:rPr lang="en-US" sz="6600" dirty="0" smtClean="0"/>
              <a:t>OpenStack software market opportunity exceeds $5b in 2020</a:t>
            </a:r>
            <a:endParaRPr lang="en-US" dirty="0"/>
          </a:p>
        </p:txBody>
      </p:sp>
      <p:pic>
        <p:nvPicPr>
          <p:cNvPr id="2" name="Picture 1" descr="Sadowski_Openst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283" y="3376946"/>
            <a:ext cx="13656231" cy="10339054"/>
          </a:xfrm>
          <a:prstGeom prst="rect">
            <a:avLst/>
          </a:prstGeom>
        </p:spPr>
      </p:pic>
      <p:sp>
        <p:nvSpPr>
          <p:cNvPr id="6" name="TextBox 5"/>
          <p:cNvSpPr txBox="1"/>
          <p:nvPr/>
        </p:nvSpPr>
        <p:spPr>
          <a:xfrm>
            <a:off x="10623177" y="13182521"/>
            <a:ext cx="137608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4E4540"/>
                </a:solidFill>
                <a:effectLst/>
                <a:uFillTx/>
                <a:latin typeface="+mn-lt"/>
                <a:ea typeface="+mn-ea"/>
                <a:cs typeface="+mn-cs"/>
                <a:sym typeface="Open Sans"/>
              </a:rPr>
              <a:t>Source:</a:t>
            </a:r>
            <a:r>
              <a:rPr kumimoji="0" lang="en-US" sz="2800" b="0" i="0" u="none" strike="noStrike" cap="none" spc="0" normalizeH="0" dirty="0" smtClean="0">
                <a:ln>
                  <a:noFill/>
                </a:ln>
                <a:solidFill>
                  <a:srgbClr val="4E4540"/>
                </a:solidFill>
                <a:effectLst/>
                <a:uFillTx/>
                <a:latin typeface="+mn-lt"/>
                <a:ea typeface="+mn-ea"/>
                <a:cs typeface="+mn-cs"/>
                <a:sym typeface="Open Sans"/>
              </a:rPr>
              <a:t> </a:t>
            </a:r>
            <a:r>
              <a:rPr kumimoji="0" lang="en-US" sz="2800" b="0" i="0" u="none" strike="noStrike" cap="none" spc="0" normalizeH="0" dirty="0" smtClean="0">
                <a:ln>
                  <a:noFill/>
                </a:ln>
                <a:solidFill>
                  <a:srgbClr val="4E4540"/>
                </a:solidFill>
                <a:effectLst/>
                <a:uFillTx/>
                <a:latin typeface="+mn-lt"/>
                <a:ea typeface="+mn-ea"/>
                <a:cs typeface="+mn-cs"/>
                <a:sym typeface="Open Sans"/>
              </a:rPr>
              <a:t>451 Research, October 2016</a:t>
            </a:r>
            <a:endParaRPr kumimoji="0" lang="en-US" sz="2800" b="0" i="0" u="none" strike="noStrike" cap="none" spc="0" normalizeH="0" baseline="0" dirty="0">
              <a:ln>
                <a:noFill/>
              </a:ln>
              <a:solidFill>
                <a:srgbClr val="4E4540"/>
              </a:solidFill>
              <a:effectLst/>
              <a:uFillTx/>
              <a:latin typeface="+mn-lt"/>
              <a:ea typeface="+mn-ea"/>
              <a:cs typeface="+mn-cs"/>
              <a:sym typeface="Open Sans"/>
            </a:endParaRPr>
          </a:p>
        </p:txBody>
      </p:sp>
    </p:spTree>
    <p:extLst>
      <p:ext uri="{BB962C8B-B14F-4D97-AF65-F5344CB8AC3E}">
        <p14:creationId xmlns:p14="http://schemas.microsoft.com/office/powerpoint/2010/main" val="2980400102"/>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xfrm>
            <a:off x="1117599" y="1821414"/>
            <a:ext cx="22025572" cy="1419328"/>
          </a:xfrm>
          <a:prstGeom prst="rect">
            <a:avLst/>
          </a:prstGeom>
        </p:spPr>
        <p:txBody>
          <a:bodyPr/>
          <a:lstStyle>
            <a:lvl1pPr>
              <a:defRPr sz="6600"/>
            </a:lvl1pPr>
          </a:lstStyle>
          <a:p>
            <a:r>
              <a:t>Ocata software release coverage</a:t>
            </a:r>
          </a:p>
        </p:txBody>
      </p:sp>
      <p:pic>
        <p:nvPicPr>
          <p:cNvPr id="372" name="image29.png"/>
          <p:cNvPicPr>
            <a:picLocks noChangeAspect="1"/>
          </p:cNvPicPr>
          <p:nvPr/>
        </p:nvPicPr>
        <p:blipFill>
          <a:blip r:embed="rId2">
            <a:extLst/>
          </a:blip>
          <a:stretch>
            <a:fillRect/>
          </a:stretch>
        </p:blipFill>
        <p:spPr>
          <a:xfrm>
            <a:off x="1191949" y="3493988"/>
            <a:ext cx="21876872" cy="9391275"/>
          </a:xfrm>
          <a:prstGeom prst="rect">
            <a:avLst/>
          </a:prstGeom>
          <a:ln w="12700">
            <a:miter lim="400000"/>
          </a:ln>
        </p:spPr>
      </p:pic>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xfrm>
            <a:off x="1117599" y="1821414"/>
            <a:ext cx="22025572" cy="1419328"/>
          </a:xfrm>
          <a:prstGeom prst="rect">
            <a:avLst/>
          </a:prstGeom>
        </p:spPr>
        <p:txBody>
          <a:bodyPr/>
          <a:lstStyle>
            <a:lvl1pPr>
              <a:defRPr sz="6600"/>
            </a:lvl1pPr>
          </a:lstStyle>
          <a:p>
            <a:r>
              <a:t>One platform for bare metal, VMs and containers</a:t>
            </a:r>
          </a:p>
        </p:txBody>
      </p:sp>
      <p:pic>
        <p:nvPicPr>
          <p:cNvPr id="375" name="overview-diagram-01.png"/>
          <p:cNvPicPr>
            <a:picLocks noChangeAspect="1"/>
          </p:cNvPicPr>
          <p:nvPr/>
        </p:nvPicPr>
        <p:blipFill>
          <a:blip r:embed="rId2">
            <a:extLst/>
          </a:blip>
          <a:stretch>
            <a:fillRect/>
          </a:stretch>
        </p:blipFill>
        <p:spPr>
          <a:xfrm>
            <a:off x="3073595" y="3300327"/>
            <a:ext cx="18236810" cy="7699546"/>
          </a:xfrm>
          <a:prstGeom prst="rect">
            <a:avLst/>
          </a:prstGeom>
          <a:ln w="12700">
            <a:miter lim="400000"/>
          </a:ln>
        </p:spPr>
      </p:pic>
      <p:sp>
        <p:nvSpPr>
          <p:cNvPr id="376" name="Shape 376"/>
          <p:cNvSpPr>
            <a:spLocks noGrp="1"/>
          </p:cNvSpPr>
          <p:nvPr>
            <p:ph type="body" sz="quarter" idx="1"/>
          </p:nvPr>
        </p:nvSpPr>
        <p:spPr>
          <a:xfrm>
            <a:off x="2639679" y="10764370"/>
            <a:ext cx="19104642" cy="2472587"/>
          </a:xfrm>
          <a:prstGeom prst="rect">
            <a:avLst/>
          </a:prstGeom>
        </p:spPr>
        <p:txBody>
          <a:bodyPr/>
          <a:lstStyle/>
          <a:p>
            <a:pPr marL="0" indent="0" algn="ctr">
              <a:buSzTx/>
              <a:buNone/>
              <a:defRPr sz="3000"/>
            </a:pPr>
            <a:r>
              <a:t>OpenStack provides </a:t>
            </a:r>
            <a:r>
              <a:rPr b="1"/>
              <a:t>one platform </a:t>
            </a:r>
            <a:r>
              <a:t>to </a:t>
            </a:r>
            <a:r>
              <a:rPr b="1"/>
              <a:t>orchestrate</a:t>
            </a:r>
            <a:r>
              <a:t> bare metal, containers, and virtual machines on a </a:t>
            </a:r>
            <a:r>
              <a:rPr b="1"/>
              <a:t>single network</a:t>
            </a:r>
            <a:r>
              <a:t>, allowing private users to optimize for their application without creating more silos in their datacenters, and giving service providers more </a:t>
            </a:r>
            <a:r>
              <a:rPr b="1"/>
              <a:t>delivery options</a:t>
            </a:r>
            <a:r>
              <a:t>.</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 name="image5.jpeg"/>
          <p:cNvPicPr>
            <a:picLocks noGrp="1" noChangeAspect="1"/>
          </p:cNvPicPr>
          <p:nvPr>
            <p:ph type="pic" idx="13"/>
          </p:nvPr>
        </p:nvPicPr>
        <p:blipFill>
          <a:blip r:embed="rId2">
            <a:extLst/>
          </a:blip>
          <a:srcRect l="4342" t="5686" r="19489"/>
          <a:stretch>
            <a:fillRect/>
          </a:stretch>
        </p:blipFill>
        <p:spPr>
          <a:xfrm>
            <a:off x="12858302" y="2333326"/>
            <a:ext cx="10400707" cy="10277775"/>
          </a:xfrm>
          <a:prstGeom prst="rect">
            <a:avLst/>
          </a:prstGeom>
        </p:spPr>
      </p:pic>
      <p:sp>
        <p:nvSpPr>
          <p:cNvPr id="379" name="Shape 379"/>
          <p:cNvSpPr>
            <a:spLocks noGrp="1"/>
          </p:cNvSpPr>
          <p:nvPr>
            <p:ph type="title"/>
          </p:nvPr>
        </p:nvSpPr>
        <p:spPr>
          <a:xfrm>
            <a:off x="1117600" y="2184740"/>
            <a:ext cx="10223500" cy="1172997"/>
          </a:xfrm>
          <a:prstGeom prst="rect">
            <a:avLst/>
          </a:prstGeom>
        </p:spPr>
        <p:txBody>
          <a:bodyPr/>
          <a:lstStyle>
            <a:lvl1pPr defTabSz="751205">
              <a:defRPr sz="6100"/>
            </a:lvl1pPr>
          </a:lstStyle>
          <a:p>
            <a:r>
              <a:t>About OpenStack</a:t>
            </a:r>
          </a:p>
        </p:txBody>
      </p:sp>
      <p:sp>
        <p:nvSpPr>
          <p:cNvPr id="380" name="Shape 380"/>
          <p:cNvSpPr>
            <a:spLocks noGrp="1"/>
          </p:cNvSpPr>
          <p:nvPr>
            <p:ph type="body" sz="half" idx="1"/>
          </p:nvPr>
        </p:nvSpPr>
        <p:spPr>
          <a:xfrm>
            <a:off x="1168400" y="4013198"/>
            <a:ext cx="10223500" cy="8596316"/>
          </a:xfrm>
          <a:prstGeom prst="rect">
            <a:avLst/>
          </a:prstGeom>
        </p:spPr>
        <p:txBody>
          <a:bodyPr/>
          <a:lstStyle/>
          <a:p>
            <a:pPr defTabSz="784225">
              <a:lnSpc>
                <a:spcPct val="99000"/>
              </a:lnSpc>
              <a:spcBef>
                <a:spcPts val="5600"/>
              </a:spcBef>
              <a:defRPr sz="2600"/>
            </a:pPr>
            <a:r>
              <a:t>OpenStack is the standard for private clouds and is also available as a service via dozens of public cloud providers around the world. At its core, OpenStack is an open source integration engine that provides APIs to orchestrate bare metal, virtual machine and container resources on a single network. The same OpenStack code powers a global network of public and private clouds, backed by the largest ecosystem of technology providers, to enable cost savings, control and portability.</a:t>
            </a:r>
          </a:p>
          <a:p>
            <a:pPr defTabSz="784225">
              <a:lnSpc>
                <a:spcPct val="99000"/>
              </a:lnSpc>
              <a:spcBef>
                <a:spcPts val="5600"/>
              </a:spcBef>
              <a:defRPr sz="2600"/>
            </a:pPr>
            <a:r>
              <a:t>OpenStack is a global community of more than 70,000 individuals across 180 countries supported by the OpenStack Foundation, which facilitates the development of many innovative projects in the open infrastructure space. The community delivers two software releases each year, which are Apache 2 licensed and productized by a large ecosystem of technology vendors in our Marketplace. For more information and to join the community, visit </a:t>
            </a:r>
            <a:r>
              <a:rPr u="sng">
                <a:solidFill>
                  <a:srgbClr val="0000FF"/>
                </a:solidFill>
                <a:uFill>
                  <a:solidFill>
                    <a:srgbClr val="0000FF"/>
                  </a:solidFill>
                </a:uFill>
                <a:hlinkClick r:id="rId3"/>
              </a:rPr>
              <a:t>www.OpenStack.org</a:t>
            </a:r>
            <a:r>
              <a:t>.</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xfrm>
            <a:off x="1117599" y="1821414"/>
            <a:ext cx="22025572" cy="1419328"/>
          </a:xfrm>
          <a:prstGeom prst="rect">
            <a:avLst/>
          </a:prstGeom>
        </p:spPr>
        <p:txBody>
          <a:bodyPr/>
          <a:lstStyle>
            <a:lvl1pPr>
              <a:defRPr sz="6600"/>
            </a:lvl1pPr>
          </a:lstStyle>
          <a:p>
            <a:r>
              <a:t>Quick links to resources</a:t>
            </a:r>
          </a:p>
        </p:txBody>
      </p:sp>
      <p:sp>
        <p:nvSpPr>
          <p:cNvPr id="383" name="Shape 383"/>
          <p:cNvSpPr>
            <a:spLocks noGrp="1"/>
          </p:cNvSpPr>
          <p:nvPr>
            <p:ph type="body" idx="1"/>
          </p:nvPr>
        </p:nvSpPr>
        <p:spPr>
          <a:xfrm>
            <a:off x="1117600" y="3899646"/>
            <a:ext cx="18135092" cy="8606120"/>
          </a:xfrm>
          <a:prstGeom prst="rect">
            <a:avLst/>
          </a:prstGeom>
        </p:spPr>
        <p:txBody>
          <a:bodyPr anchor="t"/>
          <a:lstStyle/>
          <a:p>
            <a:pPr marL="0" indent="0">
              <a:lnSpc>
                <a:spcPct val="100000"/>
              </a:lnSpc>
              <a:buSzTx/>
              <a:buNone/>
              <a:defRPr sz="4000"/>
            </a:pPr>
            <a:r>
              <a:t>User stories:	</a:t>
            </a:r>
            <a:r>
              <a:rPr>
                <a:solidFill>
                  <a:srgbClr val="DB4033"/>
                </a:solidFill>
              </a:rPr>
              <a:t> </a:t>
            </a:r>
            <a:r>
              <a:rPr u="sng">
                <a:solidFill>
                  <a:srgbClr val="0000FF"/>
                </a:solidFill>
                <a:uFill>
                  <a:solidFill>
                    <a:srgbClr val="0000FF"/>
                  </a:solidFill>
                </a:uFill>
                <a:hlinkClick r:id="rId2"/>
              </a:rPr>
              <a:t>www.openstack.org/user-stories</a:t>
            </a:r>
            <a:r>
              <a:t> </a:t>
            </a:r>
            <a:br/>
            <a:r>
              <a:t>User survey:	 </a:t>
            </a:r>
            <a:r>
              <a:rPr u="sng">
                <a:solidFill>
                  <a:srgbClr val="0000FF"/>
                </a:solidFill>
                <a:uFill>
                  <a:solidFill>
                    <a:srgbClr val="0000FF"/>
                  </a:solidFill>
                </a:uFill>
                <a:hlinkClick r:id="rId3"/>
              </a:rPr>
              <a:t>www.openstack.org/user-survey</a:t>
            </a:r>
            <a:r>
              <a:rPr>
                <a:solidFill>
                  <a:srgbClr val="DA1A32"/>
                </a:solidFill>
              </a:rPr>
              <a:t> </a:t>
            </a:r>
            <a:br>
              <a:rPr>
                <a:solidFill>
                  <a:srgbClr val="DA1A32"/>
                </a:solidFill>
              </a:rPr>
            </a:br>
            <a:r>
              <a:t>		   	   	 </a:t>
            </a:r>
            <a:r>
              <a:rPr u="sng">
                <a:solidFill>
                  <a:srgbClr val="0000FF"/>
                </a:solidFill>
                <a:uFill>
                  <a:solidFill>
                    <a:srgbClr val="0000FF"/>
                  </a:solidFill>
                </a:uFill>
                <a:hlinkClick r:id="rId4"/>
              </a:rPr>
              <a:t>www.openstack.org/analytics</a:t>
            </a:r>
            <a:r>
              <a:rPr>
                <a:solidFill>
                  <a:srgbClr val="DA1A32"/>
                </a:solidFill>
              </a:rPr>
              <a:t> </a:t>
            </a:r>
          </a:p>
          <a:p>
            <a:pPr marL="0" indent="0">
              <a:lnSpc>
                <a:spcPct val="100000"/>
              </a:lnSpc>
              <a:buSzTx/>
              <a:buNone/>
              <a:defRPr sz="4000"/>
            </a:pPr>
            <a:r>
              <a:t>Analysts:		 </a:t>
            </a:r>
            <a:r>
              <a:rPr u="sng">
                <a:solidFill>
                  <a:srgbClr val="0000FF"/>
                </a:solidFill>
                <a:uFill>
                  <a:solidFill>
                    <a:srgbClr val="0000FF"/>
                  </a:solidFill>
                </a:uFill>
                <a:hlinkClick r:id="rId5"/>
              </a:rPr>
              <a:t>www.openstack.org/analysts</a:t>
            </a:r>
            <a:r>
              <a:rPr>
                <a:solidFill>
                  <a:srgbClr val="DA1A32"/>
                </a:solidFill>
              </a:rPr>
              <a:t> </a:t>
            </a:r>
            <a:br>
              <a:rPr>
                <a:solidFill>
                  <a:srgbClr val="DA1A32"/>
                </a:solidFill>
              </a:rPr>
            </a:br>
            <a:r>
              <a:t>News:			 </a:t>
            </a:r>
            <a:r>
              <a:rPr u="sng">
                <a:solidFill>
                  <a:srgbClr val="0000FF"/>
                </a:solidFill>
                <a:uFill>
                  <a:solidFill>
                    <a:srgbClr val="0000FF"/>
                  </a:solidFill>
                </a:uFill>
                <a:hlinkClick r:id="rId6"/>
              </a:rPr>
              <a:t>www.openstack.org/news</a:t>
            </a:r>
            <a:r>
              <a:rPr>
                <a:solidFill>
                  <a:srgbClr val="DA1A32"/>
                </a:solidFill>
              </a:rPr>
              <a:t> </a:t>
            </a:r>
          </a:p>
          <a:p>
            <a:pPr marL="0" indent="0">
              <a:lnSpc>
                <a:spcPct val="100000"/>
              </a:lnSpc>
              <a:buSzTx/>
              <a:buNone/>
              <a:defRPr sz="4000"/>
            </a:pPr>
            <a:r>
              <a:t>Projects:		 </a:t>
            </a:r>
            <a:r>
              <a:rPr u="sng">
                <a:solidFill>
                  <a:srgbClr val="0000FF"/>
                </a:solidFill>
                <a:uFill>
                  <a:solidFill>
                    <a:srgbClr val="0000FF"/>
                  </a:solidFill>
                </a:uFill>
                <a:hlinkClick r:id="rId7"/>
              </a:rPr>
              <a:t>www.openstack.org/software/project-navigator</a:t>
            </a:r>
            <a:r>
              <a:rPr>
                <a:solidFill>
                  <a:srgbClr val="DA1A32"/>
                </a:solidFill>
              </a:rPr>
              <a:t> </a:t>
            </a:r>
            <a:br>
              <a:rPr>
                <a:solidFill>
                  <a:srgbClr val="DA1A32"/>
                </a:solidFill>
              </a:rPr>
            </a:br>
            <a:r>
              <a:t>Software:		 </a:t>
            </a:r>
            <a:r>
              <a:rPr u="sng">
                <a:solidFill>
                  <a:srgbClr val="0000FF"/>
                </a:solidFill>
                <a:uFill>
                  <a:solidFill>
                    <a:srgbClr val="0000FF"/>
                  </a:solidFill>
                </a:uFill>
                <a:hlinkClick r:id="rId8"/>
              </a:rPr>
              <a:t>www.openstack.org/software/ocata</a:t>
            </a:r>
            <a:r>
              <a:rPr>
                <a:solidFill>
                  <a:srgbClr val="DA1A32"/>
                </a:solidFill>
              </a:rPr>
              <a:t> </a:t>
            </a:r>
            <a:br>
              <a:rPr>
                <a:solidFill>
                  <a:srgbClr val="DA1A32"/>
                </a:solidFill>
              </a:rPr>
            </a:br>
            <a:r>
              <a:t>Roadmap:		 </a:t>
            </a:r>
            <a:r>
              <a:rPr u="sng">
                <a:solidFill>
                  <a:srgbClr val="0000FF"/>
                </a:solidFill>
                <a:uFill>
                  <a:solidFill>
                    <a:srgbClr val="0000FF"/>
                  </a:solidFill>
                </a:uFill>
                <a:hlinkClick r:id="rId9"/>
              </a:rPr>
              <a:t>www.openstack.org/software/roadmap</a:t>
            </a:r>
            <a:r>
              <a:rPr>
                <a:solidFill>
                  <a:srgbClr val="DA1A32"/>
                </a:solidFill>
              </a:rPr>
              <a:t> </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9544D2C9-9FF5-4921-87E3-2CDF09CFFF4C.jpeg"/>
          <p:cNvPicPr>
            <a:picLocks noChangeAspect="1"/>
          </p:cNvPicPr>
          <p:nvPr/>
        </p:nvPicPr>
        <p:blipFill>
          <a:blip r:embed="rId2">
            <a:extLst/>
          </a:blip>
          <a:stretch>
            <a:fillRect/>
          </a:stretch>
        </p:blipFill>
        <p:spPr>
          <a:xfrm>
            <a:off x="-22028" y="2877"/>
            <a:ext cx="24428056" cy="13710246"/>
          </a:xfrm>
          <a:prstGeom prst="rect">
            <a:avLst/>
          </a:prstGeom>
          <a:ln w="12700">
            <a:miter lim="400000"/>
          </a:ln>
        </p:spPr>
      </p:pic>
      <p:sp>
        <p:nvSpPr>
          <p:cNvPr id="269" name="Shape 269"/>
          <p:cNvSpPr/>
          <p:nvPr/>
        </p:nvSpPr>
        <p:spPr>
          <a:xfrm>
            <a:off x="1225177" y="12852320"/>
            <a:ext cx="13760824"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OpenStack study, February 2017</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xfrm>
            <a:off x="1117599" y="1821414"/>
            <a:ext cx="22025572" cy="1419328"/>
          </a:xfrm>
          <a:prstGeom prst="rect">
            <a:avLst/>
          </a:prstGeom>
        </p:spPr>
        <p:txBody>
          <a:bodyPr/>
          <a:lstStyle>
            <a:lvl1pPr>
              <a:defRPr sz="6600"/>
            </a:lvl1pPr>
          </a:lstStyle>
          <a:p>
            <a:r>
              <a:rPr dirty="0"/>
              <a:t>20% more deployments in production, YoY</a:t>
            </a:r>
          </a:p>
        </p:txBody>
      </p:sp>
      <p:pic>
        <p:nvPicPr>
          <p:cNvPr id="265" name="image5.png"/>
          <p:cNvPicPr>
            <a:picLocks noChangeAspect="1"/>
          </p:cNvPicPr>
          <p:nvPr/>
        </p:nvPicPr>
        <p:blipFill>
          <a:blip r:embed="rId2">
            <a:extLst/>
          </a:blip>
          <a:stretch>
            <a:fillRect/>
          </a:stretch>
        </p:blipFill>
        <p:spPr>
          <a:xfrm>
            <a:off x="2882898" y="4252019"/>
            <a:ext cx="18283768" cy="7531618"/>
          </a:xfrm>
          <a:prstGeom prst="rect">
            <a:avLst/>
          </a:prstGeom>
          <a:ln w="12700">
            <a:miter lim="400000"/>
          </a:ln>
        </p:spPr>
      </p:pic>
      <p:sp>
        <p:nvSpPr>
          <p:cNvPr id="266" name="Shape 266"/>
          <p:cNvSpPr/>
          <p:nvPr/>
        </p:nvSpPr>
        <p:spPr>
          <a:xfrm>
            <a:off x="1142999" y="12844298"/>
            <a:ext cx="13760824"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User Survey, October 2016</a:t>
            </a: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AA263BFA-B7DF-496A-84F1-5AACBE19CAB4.jpeg"/>
          <p:cNvPicPr>
            <a:picLocks noChangeAspect="1"/>
          </p:cNvPicPr>
          <p:nvPr/>
        </p:nvPicPr>
        <p:blipFill>
          <a:blip r:embed="rId2">
            <a:extLst/>
          </a:blip>
          <a:stretch>
            <a:fillRect/>
          </a:stretch>
        </p:blipFill>
        <p:spPr>
          <a:xfrm>
            <a:off x="-58242" y="-16868"/>
            <a:ext cx="24498414" cy="13749736"/>
          </a:xfrm>
          <a:prstGeom prst="rect">
            <a:avLst/>
          </a:prstGeom>
          <a:ln w="12700">
            <a:miter lim="400000"/>
          </a:ln>
        </p:spPr>
      </p:pic>
      <p:sp>
        <p:nvSpPr>
          <p:cNvPr id="272" name="Shape 272"/>
          <p:cNvSpPr/>
          <p:nvPr/>
        </p:nvSpPr>
        <p:spPr>
          <a:xfrm>
            <a:off x="920377" y="12941220"/>
            <a:ext cx="13760824"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solidFill>
                  <a:srgbClr val="FFFFFF"/>
                </a:solidFill>
                <a:latin typeface="Open Sans"/>
                <a:ea typeface="Open Sans"/>
                <a:cs typeface="Open Sans"/>
                <a:sym typeface="Open Sans"/>
              </a:defRPr>
            </a:lvl1pPr>
          </a:lstStyle>
          <a:p>
            <a:r>
              <a:t>Source: OpenStack Study, April 2016</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xfrm>
            <a:off x="1117599" y="2531075"/>
            <a:ext cx="22025572" cy="1419328"/>
          </a:xfrm>
          <a:prstGeom prst="rect">
            <a:avLst/>
          </a:prstGeom>
        </p:spPr>
        <p:txBody>
          <a:bodyPr>
            <a:normAutofit fontScale="90000"/>
          </a:bodyPr>
          <a:lstStyle>
            <a:lvl1pPr>
              <a:defRPr sz="6600"/>
            </a:lvl1pPr>
          </a:lstStyle>
          <a:p>
            <a:r>
              <a:rPr lang="en-US" dirty="0" smtClean="0"/>
              <a:t>The number of mid-sized companies using OpenStack is also growing: 43% of users have less than 1,000 employees</a:t>
            </a:r>
            <a:endParaRPr dirty="0"/>
          </a:p>
        </p:txBody>
      </p:sp>
      <p:pic>
        <p:nvPicPr>
          <p:cNvPr id="275" name="image6.png"/>
          <p:cNvPicPr>
            <a:picLocks noChangeAspect="1"/>
          </p:cNvPicPr>
          <p:nvPr/>
        </p:nvPicPr>
        <p:blipFill>
          <a:blip r:embed="rId2">
            <a:extLst/>
          </a:blip>
          <a:stretch>
            <a:fillRect/>
          </a:stretch>
        </p:blipFill>
        <p:spPr>
          <a:xfrm>
            <a:off x="9825604" y="4535713"/>
            <a:ext cx="9908239" cy="9180287"/>
          </a:xfrm>
          <a:prstGeom prst="rect">
            <a:avLst/>
          </a:prstGeom>
          <a:ln w="12700">
            <a:miter lim="400000"/>
          </a:ln>
        </p:spPr>
      </p:pic>
      <p:sp>
        <p:nvSpPr>
          <p:cNvPr id="276" name="Shape 276"/>
          <p:cNvSpPr/>
          <p:nvPr/>
        </p:nvSpPr>
        <p:spPr>
          <a:xfrm>
            <a:off x="1204007" y="12839580"/>
            <a:ext cx="13760827"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User Survey, April 2016</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6FE1C555-A677-4C34-B5A9-F61AA60567B9.jpeg"/>
          <p:cNvPicPr>
            <a:picLocks noChangeAspect="1"/>
          </p:cNvPicPr>
          <p:nvPr/>
        </p:nvPicPr>
        <p:blipFill>
          <a:blip r:embed="rId2">
            <a:extLst/>
          </a:blip>
          <a:stretch>
            <a:fillRect/>
          </a:stretch>
        </p:blipFill>
        <p:spPr>
          <a:xfrm>
            <a:off x="-2977" y="2182"/>
            <a:ext cx="24389954" cy="13688862"/>
          </a:xfrm>
          <a:prstGeom prst="rect">
            <a:avLst/>
          </a:prstGeom>
          <a:ln w="12700">
            <a:miter lim="400000"/>
          </a:ln>
        </p:spPr>
      </p:pic>
      <p:sp>
        <p:nvSpPr>
          <p:cNvPr id="279" name="Shape 279"/>
          <p:cNvSpPr/>
          <p:nvPr/>
        </p:nvSpPr>
        <p:spPr>
          <a:xfrm>
            <a:off x="1199777" y="12839620"/>
            <a:ext cx="13760824"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500" i="1">
                <a:latin typeface="Open Sans"/>
                <a:ea typeface="Open Sans"/>
                <a:cs typeface="Open Sans"/>
                <a:sym typeface="Open Sans"/>
              </a:defRPr>
            </a:lvl1pPr>
          </a:lstStyle>
          <a:p>
            <a:r>
              <a:t>Source: User Survey, April 2016, 1183 responses</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p:nvPr/>
        </p:nvSpPr>
        <p:spPr>
          <a:xfrm>
            <a:off x="1211460" y="10134599"/>
            <a:ext cx="10586047" cy="3061893"/>
          </a:xfrm>
          <a:prstGeom prst="rect">
            <a:avLst/>
          </a:prstGeom>
          <a:solidFill>
            <a:srgbClr val="EBEBEB"/>
          </a:solidFill>
          <a:ln w="12700">
            <a:miter lim="400000"/>
          </a:ln>
        </p:spPr>
        <p:txBody>
          <a:bodyPr lIns="50800" tIns="50800" rIns="50800" bIns="50800" anchor="ctr"/>
          <a:lstStyle/>
          <a:p>
            <a:pPr>
              <a:defRPr>
                <a:latin typeface="Open Sans"/>
                <a:ea typeface="Open Sans"/>
                <a:cs typeface="Open Sans"/>
                <a:sym typeface="Open Sans"/>
              </a:defRPr>
            </a:pPr>
            <a:endParaRPr/>
          </a:p>
        </p:txBody>
      </p:sp>
      <p:sp>
        <p:nvSpPr>
          <p:cNvPr id="282" name="Shape 282"/>
          <p:cNvSpPr>
            <a:spLocks noGrp="1"/>
          </p:cNvSpPr>
          <p:nvPr>
            <p:ph type="title"/>
          </p:nvPr>
        </p:nvSpPr>
        <p:spPr>
          <a:xfrm>
            <a:off x="1117599" y="1821414"/>
            <a:ext cx="22025572" cy="1419328"/>
          </a:xfrm>
          <a:prstGeom prst="rect">
            <a:avLst/>
          </a:prstGeom>
        </p:spPr>
        <p:txBody>
          <a:bodyPr/>
          <a:lstStyle>
            <a:lvl1pPr>
              <a:defRPr sz="6600"/>
            </a:lvl1pPr>
          </a:lstStyle>
          <a:p>
            <a:r>
              <a:t>Cost comparison: Snapdeal vs. Snapchat</a:t>
            </a:r>
          </a:p>
        </p:txBody>
      </p:sp>
      <p:pic>
        <p:nvPicPr>
          <p:cNvPr id="283" name="image7.png"/>
          <p:cNvPicPr>
            <a:picLocks noChangeAspect="1"/>
          </p:cNvPicPr>
          <p:nvPr/>
        </p:nvPicPr>
        <p:blipFill>
          <a:blip r:embed="rId2">
            <a:extLst/>
          </a:blip>
          <a:srcRect l="4583" t="19019" r="40882" b="33138"/>
          <a:stretch>
            <a:fillRect/>
          </a:stretch>
        </p:blipFill>
        <p:spPr>
          <a:xfrm>
            <a:off x="1217711" y="4711746"/>
            <a:ext cx="10573454" cy="5217822"/>
          </a:xfrm>
          <a:prstGeom prst="rect">
            <a:avLst/>
          </a:prstGeom>
          <a:ln w="12700">
            <a:solidFill>
              <a:srgbClr val="A7A7A7"/>
            </a:solidFill>
            <a:miter lim="400000"/>
          </a:ln>
        </p:spPr>
      </p:pic>
      <p:sp>
        <p:nvSpPr>
          <p:cNvPr id="284" name="Shape 284"/>
          <p:cNvSpPr/>
          <p:nvPr/>
        </p:nvSpPr>
        <p:spPr>
          <a:xfrm>
            <a:off x="1778000" y="10594795"/>
            <a:ext cx="9694011" cy="201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000">
                <a:latin typeface="Open Sans"/>
                <a:ea typeface="Open Sans"/>
                <a:cs typeface="Open Sans"/>
                <a:sym typeface="Open Sans"/>
              </a:defRPr>
            </a:pPr>
            <a:r>
              <a:t>“Public cloud stops being cost-efficient after a certain scale.” </a:t>
            </a:r>
          </a:p>
          <a:p>
            <a:pPr algn="l">
              <a:defRPr sz="3000" b="1">
                <a:solidFill>
                  <a:srgbClr val="FF0000"/>
                </a:solidFill>
                <a:latin typeface="Open Sans"/>
                <a:ea typeface="Open Sans"/>
                <a:cs typeface="Open Sans"/>
                <a:sym typeface="Open Sans"/>
              </a:defRPr>
            </a:pPr>
            <a:r>
              <a:t>—Rajiv Mangla, Snapdeal CTO</a:t>
            </a:r>
          </a:p>
        </p:txBody>
      </p:sp>
      <p:sp>
        <p:nvSpPr>
          <p:cNvPr id="285" name="Shape 285"/>
          <p:cNvSpPr/>
          <p:nvPr/>
        </p:nvSpPr>
        <p:spPr>
          <a:xfrm flipH="1">
            <a:off x="12209660" y="3946056"/>
            <a:ext cx="2" cy="9231770"/>
          </a:xfrm>
          <a:prstGeom prst="line">
            <a:avLst/>
          </a:prstGeom>
          <a:ln w="25400">
            <a:solidFill>
              <a:schemeClr val="accent5"/>
            </a:solidFill>
            <a:custDash>
              <a:ds d="200000" sp="200000"/>
            </a:custDash>
            <a:miter lim="400000"/>
          </a:ln>
        </p:spPr>
        <p:txBody>
          <a:bodyPr lIns="45718" tIns="45718" rIns="45718" bIns="45718"/>
          <a:lstStyle/>
          <a:p>
            <a:endParaRPr/>
          </a:p>
        </p:txBody>
      </p:sp>
      <p:pic>
        <p:nvPicPr>
          <p:cNvPr id="286" name="image8.png"/>
          <p:cNvPicPr>
            <a:picLocks noChangeAspect="1"/>
          </p:cNvPicPr>
          <p:nvPr/>
        </p:nvPicPr>
        <p:blipFill>
          <a:blip r:embed="rId3">
            <a:extLst/>
          </a:blip>
          <a:srcRect l="61838" t="38366" r="1248" b="31711"/>
          <a:stretch>
            <a:fillRect/>
          </a:stretch>
        </p:blipFill>
        <p:spPr>
          <a:xfrm>
            <a:off x="13100666" y="8321861"/>
            <a:ext cx="10042315" cy="4578943"/>
          </a:xfrm>
          <a:prstGeom prst="rect">
            <a:avLst/>
          </a:prstGeom>
          <a:ln w="12700">
            <a:solidFill>
              <a:srgbClr val="A7A7A7"/>
            </a:solidFill>
            <a:miter lim="400000"/>
          </a:ln>
        </p:spPr>
      </p:pic>
      <p:pic>
        <p:nvPicPr>
          <p:cNvPr id="287" name="image8.png"/>
          <p:cNvPicPr>
            <a:picLocks noChangeAspect="1"/>
          </p:cNvPicPr>
          <p:nvPr/>
        </p:nvPicPr>
        <p:blipFill>
          <a:blip r:embed="rId3">
            <a:extLst/>
          </a:blip>
          <a:srcRect l="4067" t="65459" r="38359" b="2776"/>
          <a:stretch>
            <a:fillRect/>
          </a:stretch>
        </p:blipFill>
        <p:spPr>
          <a:xfrm>
            <a:off x="13100666" y="4711746"/>
            <a:ext cx="10042505" cy="3116640"/>
          </a:xfrm>
          <a:prstGeom prst="rect">
            <a:avLst/>
          </a:prstGeom>
          <a:ln w="12700">
            <a:solidFill>
              <a:srgbClr val="A7A7A7"/>
            </a:solidFill>
            <a:miter lim="400000"/>
          </a:ln>
        </p:spPr>
      </p:pic>
      <p:sp>
        <p:nvSpPr>
          <p:cNvPr id="288" name="Shape 288"/>
          <p:cNvSpPr/>
          <p:nvPr/>
        </p:nvSpPr>
        <p:spPr>
          <a:xfrm>
            <a:off x="1193800" y="3640323"/>
            <a:ext cx="9694011"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FF0000"/>
                </a:solidFill>
                <a:latin typeface="Open Sans"/>
                <a:ea typeface="Open Sans"/>
                <a:cs typeface="Open Sans"/>
                <a:sym typeface="Open Sans"/>
              </a:defRPr>
            </a:lvl1pPr>
          </a:lstStyle>
          <a:p>
            <a:r>
              <a:t>SNAPDEAL</a:t>
            </a:r>
          </a:p>
        </p:txBody>
      </p:sp>
      <p:sp>
        <p:nvSpPr>
          <p:cNvPr id="289" name="Shape 289"/>
          <p:cNvSpPr/>
          <p:nvPr/>
        </p:nvSpPr>
        <p:spPr>
          <a:xfrm>
            <a:off x="13094316" y="3828401"/>
            <a:ext cx="9694011"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200" b="1">
                <a:solidFill>
                  <a:srgbClr val="FF0000"/>
                </a:solidFill>
                <a:latin typeface="Open Sans"/>
                <a:ea typeface="Open Sans"/>
                <a:cs typeface="Open Sans"/>
                <a:sym typeface="Open Sans"/>
              </a:defRPr>
            </a:lvl1pPr>
          </a:lstStyle>
          <a:p>
            <a:r>
              <a:t>SNAPCHAT</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body" sz="quarter" idx="1"/>
          </p:nvPr>
        </p:nvSpPr>
        <p:spPr>
          <a:xfrm>
            <a:off x="2387600" y="8953499"/>
            <a:ext cx="19621500" cy="841258"/>
          </a:xfrm>
          <a:prstGeom prst="rect">
            <a:avLst/>
          </a:prstGeom>
        </p:spPr>
        <p:txBody>
          <a:bodyPr/>
          <a:lstStyle>
            <a:lvl1pPr defTabSz="726440">
              <a:defRPr sz="4200"/>
            </a:lvl1pPr>
          </a:lstStyle>
          <a:p>
            <a:r>
              <a:t>–Holger Urban, Volkswagen</a:t>
            </a:r>
          </a:p>
        </p:txBody>
      </p:sp>
      <p:sp>
        <p:nvSpPr>
          <p:cNvPr id="292" name="Shape 292"/>
          <p:cNvSpPr>
            <a:spLocks noGrp="1"/>
          </p:cNvSpPr>
          <p:nvPr>
            <p:ph type="body" idx="13"/>
          </p:nvPr>
        </p:nvSpPr>
        <p:spPr>
          <a:xfrm>
            <a:off x="2387600" y="5953909"/>
            <a:ext cx="19621500" cy="2595584"/>
          </a:xfrm>
          <a:prstGeom prst="rect">
            <a:avLst/>
          </a:prstGeom>
          <a:extLst>
            <a:ext uri="{C572A759-6A51-4108-AA02-DFA0A04FC94B}">
              <ma14:wrappingTextBoxFlag xmlns:ma14="http://schemas.microsoft.com/office/mac/drawingml/2011/main" val="1"/>
            </a:ext>
          </a:extLst>
        </p:spPr>
        <p:txBody>
          <a:bodyPr/>
          <a:lstStyle/>
          <a:p>
            <a:pPr marL="0" indent="0" algn="ctr" defTabSz="734694">
              <a:lnSpc>
                <a:spcPct val="100000"/>
              </a:lnSpc>
              <a:spcBef>
                <a:spcPts val="0"/>
              </a:spcBef>
              <a:buSzTx/>
              <a:buNone/>
              <a:defRPr sz="4800" i="1"/>
            </a:pPr>
            <a:r>
              <a:t>“In all private cloud-based applications … </a:t>
            </a:r>
            <a:br/>
            <a:r>
              <a:t>we expect approximately 70% of cost savings </a:t>
            </a:r>
            <a:br/>
            <a:r>
              <a:t>as compared to classical IT solutions.”</a:t>
            </a:r>
          </a:p>
        </p:txBody>
      </p:sp>
    </p:spTree>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4E4540"/>
      </a:dk1>
      <a:lt1>
        <a:srgbClr val="DA1A32"/>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1A32"/>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1A32"/>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4E454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1175</TotalTime>
  <Words>784</Words>
  <Application>Microsoft Macintosh PowerPoint</Application>
  <PresentationFormat>Custom</PresentationFormat>
  <Paragraphs>80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White</vt:lpstr>
      <vt:lpstr>OpenStack Highlights</vt:lpstr>
      <vt:lpstr>PowerPoint Presentation</vt:lpstr>
      <vt:lpstr>PowerPoint Presentation</vt:lpstr>
      <vt:lpstr>20% more deployments in production, YoY</vt:lpstr>
      <vt:lpstr>PowerPoint Presentation</vt:lpstr>
      <vt:lpstr>The number of mid-sized companies using OpenStack is also growing: 43% of users have less than 1,000 employees</vt:lpstr>
      <vt:lpstr>PowerPoint Presentation</vt:lpstr>
      <vt:lpstr>Cost comparison: Snapdeal vs. Snapchat</vt:lpstr>
      <vt:lpstr>PowerPoint Presentation</vt:lpstr>
      <vt:lpstr>PowerPoint Presentation</vt:lpstr>
      <vt:lpstr>More than 70,000 registered community members</vt:lpstr>
      <vt:lpstr>Developers and contributions growing YoY</vt:lpstr>
      <vt:lpstr>Collaboration with other open source communities</vt:lpstr>
      <vt:lpstr>OpenStack adoption continues to grow</vt:lpstr>
      <vt:lpstr>OpenStack users span industries</vt:lpstr>
      <vt:lpstr>PowerPoint Presentation</vt:lpstr>
      <vt:lpstr>User satisfaction (NPS) is increasing</vt:lpstr>
      <vt:lpstr>PowerPoint Presentation</vt:lpstr>
      <vt:lpstr>Private clouds make up 2/3 of cloud platforms</vt:lpstr>
      <vt:lpstr>Private cloud solutions topping $25B in 2021</vt:lpstr>
      <vt:lpstr>OpenStack is the de facto standard for private cloud</vt:lpstr>
      <vt:lpstr>There are also 30+ OpenStack public cloud providers around the world</vt:lpstr>
      <vt:lpstr>OpenStack software market opportunity exceeds $5b in 2020</vt:lpstr>
      <vt:lpstr>Ocata software release coverage</vt:lpstr>
      <vt:lpstr>One platform for bare metal, VMs and containers</vt:lpstr>
      <vt:lpstr>About OpenStack</vt:lpstr>
      <vt:lpstr>Quick links to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OpenStack Highlights</dc:title>
  <cp:lastModifiedBy>Lauren Sell</cp:lastModifiedBy>
  <cp:revision>12</cp:revision>
  <dcterms:modified xsi:type="dcterms:W3CDTF">2017-03-09T14:08:31Z</dcterms:modified>
</cp:coreProperties>
</file>