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70" r:id="rId1"/>
  </p:sldMasterIdLst>
  <p:notesMasterIdLst>
    <p:notesMasterId r:id="rId19"/>
  </p:notesMasterIdLst>
  <p:sldIdLst>
    <p:sldId id="256" r:id="rId2"/>
    <p:sldId id="261" r:id="rId3"/>
    <p:sldId id="262" r:id="rId4"/>
    <p:sldId id="263" r:id="rId5"/>
    <p:sldId id="264" r:id="rId6"/>
    <p:sldId id="283" r:id="rId7"/>
    <p:sldId id="286" r:id="rId8"/>
    <p:sldId id="267" r:id="rId9"/>
    <p:sldId id="268" r:id="rId10"/>
    <p:sldId id="271" r:id="rId11"/>
    <p:sldId id="272" r:id="rId12"/>
    <p:sldId id="273" r:id="rId13"/>
    <p:sldId id="274" r:id="rId14"/>
    <p:sldId id="275" r:id="rId15"/>
    <p:sldId id="276" r:id="rId16"/>
    <p:sldId id="277" r:id="rId17"/>
    <p:sldId id="258" r:id="rId18"/>
  </p:sldIdLst>
  <p:sldSz cx="9144000" cy="5143500" type="screen16x9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95959"/>
    <a:srgbClr val="9A2424"/>
    <a:srgbClr val="991918"/>
    <a:srgbClr val="E9CAF5"/>
    <a:srgbClr val="FF33CC"/>
    <a:srgbClr val="E0403F"/>
    <a:srgbClr val="339A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774FD9B-5C6B-41D9-AFD4-450240E990ED}">
  <a:tblStyle styleId="{5774FD9B-5C6B-41D9-AFD4-450240E990ED}" styleName="Table_0">
    <a:wholeTbl>
      <a:tcTxStyle b="off" i="off">
        <a:font>
          <a:latin typeface="Verdana"/>
          <a:ea typeface="Verdana"/>
          <a:cs typeface="Verdana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  <a:fill>
          <a:solidFill>
            <a:srgbClr val="EBF5FB"/>
          </a:solidFill>
        </a:fill>
      </a:tcStyle>
    </a:wholeTbl>
    <a:band1H>
      <a:tcStyle>
        <a:tcBdr/>
        <a:fill>
          <a:solidFill>
            <a:srgbClr val="D4E9F8"/>
          </a:solidFill>
        </a:fill>
      </a:tcStyle>
    </a:band1H>
    <a:band1V>
      <a:tcStyle>
        <a:tcBdr/>
        <a:fill>
          <a:solidFill>
            <a:srgbClr val="D4E9F8"/>
          </a:solidFill>
        </a:fill>
      </a:tcStyle>
    </a:band1V>
    <a:lastCol>
      <a:tcTxStyle b="on" i="off">
        <a:font>
          <a:latin typeface="Verdana"/>
          <a:ea typeface="Verdana"/>
          <a:cs typeface="Verdana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Verdana"/>
          <a:ea typeface="Verdana"/>
          <a:cs typeface="Verdana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Verdana"/>
          <a:ea typeface="Verdana"/>
          <a:cs typeface="Verdana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top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Verdana"/>
          <a:ea typeface="Verdana"/>
          <a:cs typeface="Verdana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119" autoAdjust="0"/>
    <p:restoredTop sz="99809" autoAdjust="0"/>
  </p:normalViewPr>
  <p:slideViewPr>
    <p:cSldViewPr snapToGrid="0" snapToObjects="1">
      <p:cViewPr>
        <p:scale>
          <a:sx n="100" d="100"/>
          <a:sy n="100" d="100"/>
        </p:scale>
        <p:origin x="-1592" y="-108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57" d="100"/>
          <a:sy n="57" d="100"/>
        </p:scale>
        <p:origin x="-2718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interSettings" Target="printerSettings/printerSettings1.bin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1058333" y="685800"/>
            <a:ext cx="4741333" cy="26669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457200" y="3581400"/>
            <a:ext cx="5943599" cy="526516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1200"/>
              </a:spcBef>
              <a:defRPr/>
            </a:lvl1pPr>
            <a:lvl2pPr marL="344488" marR="0" indent="-52388" algn="l" rtl="0">
              <a:spcBef>
                <a:spcPts val="600"/>
              </a:spcBef>
              <a:buClr>
                <a:schemeClr val="dk1"/>
              </a:buClr>
              <a:buFont typeface="Arial"/>
              <a:buChar char="•"/>
              <a:defRPr/>
            </a:lvl2pPr>
            <a:lvl3pPr marL="628650" marR="0" indent="-107950" algn="l" rtl="0">
              <a:spcBef>
                <a:spcPts val="600"/>
              </a:spcBef>
              <a:buClr>
                <a:schemeClr val="dk1"/>
              </a:buClr>
              <a:buFont typeface="Merriweather Sans"/>
              <a:buChar char="–"/>
              <a:defRPr/>
            </a:lvl3pPr>
            <a:lvl4pPr marL="973138" marR="0" indent="-109537" algn="l" rtl="0">
              <a:spcBef>
                <a:spcPts val="600"/>
              </a:spcBef>
              <a:buClr>
                <a:schemeClr val="dk1"/>
              </a:buClr>
              <a:buFont typeface="Noto Symbol"/>
              <a:buChar char="▪"/>
              <a:defRPr/>
            </a:lvl4pPr>
            <a:lvl5pPr marL="1258888" marR="0" indent="-52387" algn="l" rtl="0">
              <a:spcBef>
                <a:spcPts val="600"/>
              </a:spcBef>
              <a:buClr>
                <a:schemeClr val="dk1"/>
              </a:buClr>
              <a:buFont typeface="Merriweather Sans"/>
              <a:buChar char="–"/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" name="Shape 4"/>
          <p:cNvSpPr txBox="1"/>
          <p:nvPr/>
        </p:nvSpPr>
        <p:spPr>
          <a:xfrm>
            <a:off x="3248100" y="8954292"/>
            <a:ext cx="361798" cy="21544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Verdana"/>
              <a:buNone/>
            </a:pPr>
            <a:fld id="{00000000-1234-1234-1234-123412341234}" type="slidenum">
              <a:rPr lang="en-US" sz="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‹#›</a:t>
            </a:fld>
            <a:endParaRPr lang="en-US" sz="800" b="0" i="0" u="none" strike="noStrike" cap="none" baseline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5" name="Shape 5"/>
          <p:cNvSpPr txBox="1"/>
          <p:nvPr/>
        </p:nvSpPr>
        <p:spPr>
          <a:xfrm>
            <a:off x="457199" y="228600"/>
            <a:ext cx="5943601" cy="460374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buClr>
                <a:srgbClr val="000000"/>
              </a:buClr>
              <a:buSzPct val="25000"/>
              <a:buFont typeface="Verdana"/>
              <a:buNone/>
            </a:pPr>
            <a:r>
              <a:rPr lang="en-US" sz="1400" b="0" i="0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TITLE</a:t>
            </a:r>
          </a:p>
        </p:txBody>
      </p:sp>
    </p:spTree>
    <p:extLst>
      <p:ext uri="{BB962C8B-B14F-4D97-AF65-F5344CB8AC3E}">
        <p14:creationId xmlns:p14="http://schemas.microsoft.com/office/powerpoint/2010/main" val="3563865835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 txBox="1">
            <a:spLocks noGrp="1"/>
          </p:cNvSpPr>
          <p:nvPr>
            <p:ph type="body" idx="1"/>
          </p:nvPr>
        </p:nvSpPr>
        <p:spPr>
          <a:xfrm>
            <a:off x="457200" y="3581400"/>
            <a:ext cx="5943599" cy="526516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84" name="Shape 84"/>
          <p:cNvSpPr>
            <a:spLocks noGrp="1" noRot="1" noChangeAspect="1"/>
          </p:cNvSpPr>
          <p:nvPr>
            <p:ph type="sldImg" idx="2"/>
          </p:nvPr>
        </p:nvSpPr>
        <p:spPr>
          <a:xfrm>
            <a:off x="1058863" y="685800"/>
            <a:ext cx="4740275" cy="2667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13" name="Shape 11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19" name="Shape 11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25" name="Shape 12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31" name="Shape 13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37" name="Shape 13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hape 14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43" name="Shape 14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hape 14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48" name="Shape 14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4" name="Shape 5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9" name="Shape 5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5" name="Shape 6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1" name="Shape 7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7" name="Shape 7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en" b="1">
                <a:solidFill>
                  <a:schemeClr val="dk2"/>
                </a:solidFill>
              </a:rPr>
              <a:t>Manageability</a:t>
            </a:r>
            <a:r>
              <a:rPr lang="en">
                <a:solidFill>
                  <a:schemeClr val="dk2"/>
                </a:solidFill>
              </a:rPr>
              <a:t>: Improvements to the user experience and operational ease-of-use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en" b="1">
                <a:solidFill>
                  <a:schemeClr val="dk2"/>
                </a:solidFill>
              </a:rPr>
              <a:t>Scalability: </a:t>
            </a:r>
            <a:r>
              <a:rPr lang="en">
                <a:solidFill>
                  <a:schemeClr val="dk2"/>
                </a:solidFill>
              </a:rPr>
              <a:t>Increasing the scale at which the service can operate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en" b="1">
                <a:solidFill>
                  <a:schemeClr val="dk2"/>
                </a:solidFill>
              </a:rPr>
              <a:t>Extensibility/ Integration</a:t>
            </a:r>
            <a:r>
              <a:rPr lang="en">
                <a:solidFill>
                  <a:schemeClr val="dk2"/>
                </a:solidFill>
              </a:rPr>
              <a:t>: Expanding the service architecture beyond an interoperable core, integrating new functions to continue to innovate on a single platform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en">
                <a:solidFill>
                  <a:schemeClr val="dk2"/>
                </a:solidFill>
              </a:rPr>
              <a:t>Enabling operations across multiple OpenStack clouds (federation), or promoting a common experience when the service is deployed in separate OpenStack-Powered clouds (interop) [</a:t>
            </a:r>
            <a:r>
              <a:rPr lang="en">
                <a:solidFill>
                  <a:srgbClr val="3D3C40"/>
                </a:solidFill>
              </a:rPr>
              <a:t>strong support for emerging technology trends (mesos support in magnum, more bare metal functionality; leading container networking capabilities through magnum, kuryr and neutron, making these technologies more accessible sooner than ever before)]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endParaRPr>
              <a:solidFill>
                <a:srgbClr val="4D4D4D"/>
              </a:solidFill>
            </a:endParaRPr>
          </a:p>
          <a:p>
            <a:pPr lvl="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endParaRPr>
              <a:solidFill>
                <a:srgbClr val="4D4D4D"/>
              </a:solidFill>
            </a:endParaRPr>
          </a:p>
          <a:p>
            <a:pPr lvl="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en">
                <a:solidFill>
                  <a:srgbClr val="4D4D4D"/>
                </a:solidFill>
              </a:rPr>
              <a:t>Theme 1: Scalability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en">
                <a:solidFill>
                  <a:srgbClr val="4D4D4D"/>
                </a:solidFill>
              </a:rPr>
              <a:t>Theme 2: Resiliency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en">
                <a:solidFill>
                  <a:srgbClr val="4D4D4D"/>
                </a:solidFill>
              </a:rPr>
              <a:t>Theme 3: Manageability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en">
                <a:solidFill>
                  <a:srgbClr val="4D4D4D"/>
                </a:solidFill>
              </a:rPr>
              <a:t>Theme 4: Modularity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en">
                <a:solidFill>
                  <a:srgbClr val="4D4D4D"/>
                </a:solidFill>
              </a:rPr>
              <a:t>Theme 5: Interoperability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endParaRPr b="1">
              <a:solidFill>
                <a:schemeClr val="dk2"/>
              </a:solidFill>
            </a:endParaRPr>
          </a:p>
          <a:p>
            <a:pPr lvl="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ct val="100000"/>
              <a:buFont typeface="Arial"/>
              <a:buNone/>
            </a:pPr>
            <a:r>
              <a:rPr lang="en" b="1">
                <a:solidFill>
                  <a:schemeClr val="dk2"/>
                </a:solidFill>
              </a:rPr>
              <a:t>Manageability</a:t>
            </a:r>
            <a:r>
              <a:rPr lang="en">
                <a:solidFill>
                  <a:schemeClr val="dk2"/>
                </a:solidFill>
              </a:rPr>
              <a:t>: Improvements to the User Experience and operational ease-of-use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ct val="100000"/>
              <a:buFont typeface="Arial"/>
              <a:buNone/>
            </a:pPr>
            <a:r>
              <a:rPr lang="en" b="1">
                <a:solidFill>
                  <a:schemeClr val="dk2"/>
                </a:solidFill>
              </a:rPr>
              <a:t>Modularity</a:t>
            </a:r>
            <a:r>
              <a:rPr lang="en">
                <a:solidFill>
                  <a:schemeClr val="dk2"/>
                </a:solidFill>
              </a:rPr>
              <a:t>: Dividing the service architecture into services that are more manageable, or have a smaller service or code base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ct val="100000"/>
              <a:buFont typeface="Arial"/>
              <a:buNone/>
            </a:pPr>
            <a:r>
              <a:rPr lang="en" b="1">
                <a:solidFill>
                  <a:schemeClr val="dk2"/>
                </a:solidFill>
              </a:rPr>
              <a:t>Interoperability</a:t>
            </a:r>
            <a:r>
              <a:rPr lang="en">
                <a:solidFill>
                  <a:schemeClr val="dk2"/>
                </a:solidFill>
              </a:rPr>
              <a:t>: Enabling operations across multiple OpenStack clouds (federation), or promoting a common experience when the service is deployed in separate OpenStack-Powered clouds (interop)</a:t>
            </a:r>
          </a:p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7" name="Shape 7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en" b="1">
                <a:solidFill>
                  <a:schemeClr val="dk2"/>
                </a:solidFill>
              </a:rPr>
              <a:t>Manageability</a:t>
            </a:r>
            <a:r>
              <a:rPr lang="en">
                <a:solidFill>
                  <a:schemeClr val="dk2"/>
                </a:solidFill>
              </a:rPr>
              <a:t>: Improvements to the user experience and operational ease-of-use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en" b="1">
                <a:solidFill>
                  <a:schemeClr val="dk2"/>
                </a:solidFill>
              </a:rPr>
              <a:t>Scalability: </a:t>
            </a:r>
            <a:r>
              <a:rPr lang="en">
                <a:solidFill>
                  <a:schemeClr val="dk2"/>
                </a:solidFill>
              </a:rPr>
              <a:t>Increasing the scale at which the service can operate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en" b="1">
                <a:solidFill>
                  <a:schemeClr val="dk2"/>
                </a:solidFill>
              </a:rPr>
              <a:t>Extensibility/ Integration</a:t>
            </a:r>
            <a:r>
              <a:rPr lang="en">
                <a:solidFill>
                  <a:schemeClr val="dk2"/>
                </a:solidFill>
              </a:rPr>
              <a:t>: Expanding the service architecture beyond an interoperable core, integrating new functions to continue to innovate on a single platform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en">
                <a:solidFill>
                  <a:schemeClr val="dk2"/>
                </a:solidFill>
              </a:rPr>
              <a:t>Enabling operations across multiple OpenStack clouds (federation), or promoting a common experience when the service is deployed in separate OpenStack-Powered clouds (interop) [</a:t>
            </a:r>
            <a:r>
              <a:rPr lang="en">
                <a:solidFill>
                  <a:srgbClr val="3D3C40"/>
                </a:solidFill>
              </a:rPr>
              <a:t>strong support for emerging technology trends (mesos support in magnum, more bare metal functionality; leading container networking capabilities through magnum, kuryr and neutron, making these technologies more accessible sooner than ever before)]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endParaRPr>
              <a:solidFill>
                <a:srgbClr val="4D4D4D"/>
              </a:solidFill>
            </a:endParaRPr>
          </a:p>
          <a:p>
            <a:pPr lvl="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endParaRPr>
              <a:solidFill>
                <a:srgbClr val="4D4D4D"/>
              </a:solidFill>
            </a:endParaRPr>
          </a:p>
          <a:p>
            <a:pPr lvl="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en">
                <a:solidFill>
                  <a:srgbClr val="4D4D4D"/>
                </a:solidFill>
              </a:rPr>
              <a:t>Theme 1: Scalability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en">
                <a:solidFill>
                  <a:srgbClr val="4D4D4D"/>
                </a:solidFill>
              </a:rPr>
              <a:t>Theme 2: Resiliency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en">
                <a:solidFill>
                  <a:srgbClr val="4D4D4D"/>
                </a:solidFill>
              </a:rPr>
              <a:t>Theme 3: Manageability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en">
                <a:solidFill>
                  <a:srgbClr val="4D4D4D"/>
                </a:solidFill>
              </a:rPr>
              <a:t>Theme 4: Modularity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en">
                <a:solidFill>
                  <a:srgbClr val="4D4D4D"/>
                </a:solidFill>
              </a:rPr>
              <a:t>Theme 5: Interoperability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endParaRPr b="1">
              <a:solidFill>
                <a:schemeClr val="dk2"/>
              </a:solidFill>
            </a:endParaRPr>
          </a:p>
          <a:p>
            <a:pPr lvl="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ct val="100000"/>
              <a:buFont typeface="Arial"/>
              <a:buNone/>
            </a:pPr>
            <a:r>
              <a:rPr lang="en" b="1">
                <a:solidFill>
                  <a:schemeClr val="dk2"/>
                </a:solidFill>
              </a:rPr>
              <a:t>Manageability</a:t>
            </a:r>
            <a:r>
              <a:rPr lang="en">
                <a:solidFill>
                  <a:schemeClr val="dk2"/>
                </a:solidFill>
              </a:rPr>
              <a:t>: Improvements to the User Experience and operational ease-of-use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ct val="100000"/>
              <a:buFont typeface="Arial"/>
              <a:buNone/>
            </a:pPr>
            <a:r>
              <a:rPr lang="en" b="1">
                <a:solidFill>
                  <a:schemeClr val="dk2"/>
                </a:solidFill>
              </a:rPr>
              <a:t>Modularity</a:t>
            </a:r>
            <a:r>
              <a:rPr lang="en">
                <a:solidFill>
                  <a:schemeClr val="dk2"/>
                </a:solidFill>
              </a:rPr>
              <a:t>: Dividing the service architecture into services that are more manageable, or have a smaller service or code base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ct val="100000"/>
              <a:buFont typeface="Arial"/>
              <a:buNone/>
            </a:pPr>
            <a:r>
              <a:rPr lang="en" b="1">
                <a:solidFill>
                  <a:schemeClr val="dk2"/>
                </a:solidFill>
              </a:rPr>
              <a:t>Interoperability</a:t>
            </a:r>
            <a:r>
              <a:rPr lang="en">
                <a:solidFill>
                  <a:schemeClr val="dk2"/>
                </a:solidFill>
              </a:rPr>
              <a:t>: Enabling operations across multiple OpenStack clouds (federation), or promoting a common experience when the service is deployed in separate OpenStack-Powered clouds (interop)</a:t>
            </a:r>
          </a:p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9" name="Shape 8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dirty="0" smtClean="0"/>
              <a:t>Security</a:t>
            </a:r>
            <a:r>
              <a:rPr lang="en-US" baseline="0" dirty="0" smtClean="0"/>
              <a:t> teams growing an merged with </a:t>
            </a:r>
            <a:r>
              <a:rPr lang="en-US" baseline="0" dirty="0" err="1" smtClean="0"/>
              <a:t>vuln</a:t>
            </a:r>
            <a:r>
              <a:rPr lang="en-US" baseline="0" dirty="0" smtClean="0"/>
              <a:t> team, now at 20+ launching new projects focused on API testing and have a security guide </a:t>
            </a:r>
          </a:p>
          <a:p>
            <a:pPr lvl="0" rtl="0">
              <a:spcBef>
                <a:spcPts val="0"/>
              </a:spcBef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5" name="Shape 9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2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ver Layout 1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1573" y="-68385"/>
            <a:ext cx="9447932" cy="5314462"/>
          </a:xfrm>
          <a:prstGeom prst="rect">
            <a:avLst/>
          </a:prstGeom>
        </p:spPr>
      </p:pic>
      <p:sp>
        <p:nvSpPr>
          <p:cNvPr id="12" name="Shape 12"/>
          <p:cNvSpPr txBox="1">
            <a:spLocks noGrp="1"/>
          </p:cNvSpPr>
          <p:nvPr>
            <p:ph type="ctrTitle" hasCustomPrompt="1"/>
          </p:nvPr>
        </p:nvSpPr>
        <p:spPr>
          <a:xfrm>
            <a:off x="379410" y="1758462"/>
            <a:ext cx="8383588" cy="338503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buClr>
                <a:srgbClr val="545357"/>
              </a:buClr>
              <a:buFont typeface="Arial"/>
              <a:buNone/>
              <a:defRPr sz="2800" baseline="0">
                <a:solidFill>
                  <a:schemeClr val="bg1"/>
                </a:solidFill>
                <a:latin typeface="Helvetica Neue"/>
              </a:defRPr>
            </a:lvl1pPr>
            <a:lvl2pPr marL="0" marR="0" indent="0" algn="l" rtl="0">
              <a:spcBef>
                <a:spcPts val="0"/>
              </a:spcBef>
              <a:defRPr/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pPr>
              <a:lnSpc>
                <a:spcPct val="130000"/>
              </a:lnSpc>
            </a:pPr>
            <a:r>
              <a:rPr lang="en-US" dirty="0" smtClean="0"/>
              <a:t>TITLE OF PRESENTATION</a:t>
            </a:r>
            <a:br>
              <a:rPr lang="en-US" dirty="0" smtClean="0"/>
            </a:br>
            <a:r>
              <a:rPr lang="en-US" dirty="0" smtClean="0"/>
              <a:t>CAN BE TWO LINES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2400" dirty="0" smtClean="0"/>
              <a:t>Presenter name</a:t>
            </a:r>
            <a:br>
              <a:rPr lang="en-US" sz="2400" dirty="0" smtClean="0"/>
            </a:br>
            <a:r>
              <a:rPr lang="en-US" sz="2400" dirty="0" smtClean="0"/>
              <a:t>Date</a:t>
            </a:r>
            <a:br>
              <a:rPr lang="en-US" sz="2400" dirty="0" smtClean="0"/>
            </a:br>
            <a:endParaRPr dirty="0"/>
          </a:p>
        </p:txBody>
      </p:sp>
      <p:sp>
        <p:nvSpPr>
          <p:cNvPr id="4" name="Shape 12"/>
          <p:cNvSpPr txBox="1">
            <a:spLocks/>
          </p:cNvSpPr>
          <p:nvPr userDrawn="1"/>
        </p:nvSpPr>
        <p:spPr>
          <a:xfrm>
            <a:off x="379410" y="3743382"/>
            <a:ext cx="8383588" cy="100638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545357"/>
              </a:buClr>
              <a:buFont typeface="Arial"/>
              <a:buNone/>
              <a:defRPr sz="2800" kern="1200" baseline="0">
                <a:solidFill>
                  <a:schemeClr val="bg1"/>
                </a:solidFill>
                <a:latin typeface="Helvetica Neue"/>
                <a:ea typeface="+mj-ea"/>
                <a:cs typeface="+mj-cs"/>
              </a:defRPr>
            </a:lvl1pPr>
            <a:lvl2pPr marL="0" marR="0" indent="0" algn="l" rtl="0">
              <a:spcBef>
                <a:spcPts val="0"/>
              </a:spcBef>
              <a:defRPr/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pPr>
              <a:lnSpc>
                <a:spcPct val="130000"/>
              </a:lnSpc>
            </a:pPr>
            <a:endParaRPr lang="en-US" sz="2400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>
            <a:spLocks noGrp="1"/>
          </p:cNvSpPr>
          <p:nvPr>
            <p:ph type="title"/>
          </p:nvPr>
        </p:nvSpPr>
        <p:spPr>
          <a:xfrm>
            <a:off x="311700" y="239871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l">
              <a:spcBef>
                <a:spcPts val="0"/>
              </a:spcBef>
              <a:buClr>
                <a:srgbClr val="1E79BE"/>
              </a:buClr>
              <a:defRPr sz="3200">
                <a:solidFill>
                  <a:srgbClr val="1E79BE"/>
                </a:solidFill>
                <a:latin typeface="Helvetica Neue"/>
                <a:cs typeface="Helvetica Neue"/>
              </a:defRPr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17" name="Shape 1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lnSpc>
                <a:spcPct val="120000"/>
              </a:lnSpc>
              <a:spcBef>
                <a:spcPts val="0"/>
              </a:spcBef>
              <a:defRPr sz="2200">
                <a:solidFill>
                  <a:schemeClr val="tx1">
                    <a:lumMod val="65000"/>
                    <a:lumOff val="35000"/>
                  </a:schemeClr>
                </a:solidFill>
                <a:latin typeface="Helvetica Neue"/>
                <a:cs typeface="Helvetica Neue"/>
              </a:defRPr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19" name="Shape 19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233546" y="4307039"/>
            <a:ext cx="397724" cy="640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59002" y="4040376"/>
            <a:ext cx="1084998" cy="1084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54889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569406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ver Layout 1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9820" b="47009"/>
          <a:stretch/>
        </p:blipFill>
        <p:spPr>
          <a:xfrm>
            <a:off x="-117231" y="1533768"/>
            <a:ext cx="9398000" cy="1191847"/>
          </a:xfrm>
          <a:prstGeom prst="rect">
            <a:avLst/>
          </a:prstGeom>
        </p:spPr>
      </p:pic>
      <p:sp>
        <p:nvSpPr>
          <p:cNvPr id="12" name="Shape 12"/>
          <p:cNvSpPr txBox="1">
            <a:spLocks noGrp="1"/>
          </p:cNvSpPr>
          <p:nvPr>
            <p:ph type="ctrTitle" hasCustomPrompt="1"/>
          </p:nvPr>
        </p:nvSpPr>
        <p:spPr>
          <a:xfrm>
            <a:off x="379410" y="1533767"/>
            <a:ext cx="8383588" cy="119184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buClr>
                <a:srgbClr val="545357"/>
              </a:buClr>
              <a:buFont typeface="Arial"/>
              <a:buNone/>
              <a:defRPr sz="2800">
                <a:solidFill>
                  <a:schemeClr val="bg1"/>
                </a:solidFill>
                <a:latin typeface="Helvetica Neue"/>
              </a:defRPr>
            </a:lvl1pPr>
            <a:lvl2pPr marL="0" marR="0" indent="0" algn="l" rtl="0">
              <a:spcBef>
                <a:spcPts val="0"/>
              </a:spcBef>
              <a:defRPr/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r>
              <a:rPr lang="en-US" dirty="0" smtClean="0"/>
              <a:t>SECTION HEADING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0876517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200" baseline="0">
                <a:solidFill>
                  <a:schemeClr val="accent2">
                    <a:lumMod val="75000"/>
                  </a:schemeClr>
                </a:solidFill>
                <a:latin typeface="Helvetica Neue"/>
              </a:defRPr>
            </a:lvl1pPr>
          </a:lstStyle>
          <a:p>
            <a:r>
              <a:rPr lang="en-US" dirty="0" smtClean="0"/>
              <a:t>Title should be in sentence case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0"/>
            <a:ext cx="8229600" cy="339407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000">
                <a:solidFill>
                  <a:srgbClr val="595959"/>
                </a:solidFill>
                <a:latin typeface="Helvetica Neue"/>
              </a:defRPr>
            </a:lvl1pPr>
            <a:lvl2pPr>
              <a:defRPr sz="2000">
                <a:solidFill>
                  <a:srgbClr val="595959"/>
                </a:solidFill>
                <a:latin typeface="Helvetica Neue"/>
              </a:defRPr>
            </a:lvl2pPr>
            <a:lvl3pPr>
              <a:defRPr sz="1800">
                <a:solidFill>
                  <a:srgbClr val="595959"/>
                </a:solidFill>
                <a:latin typeface="Helvetica Neue"/>
              </a:defRPr>
            </a:lvl3pPr>
            <a:lvl4pPr>
              <a:defRPr sz="1600">
                <a:solidFill>
                  <a:srgbClr val="595959"/>
                </a:solidFill>
                <a:latin typeface="Helvetica Neue"/>
              </a:defRPr>
            </a:lvl4pPr>
            <a:lvl5pPr>
              <a:defRPr sz="1600">
                <a:solidFill>
                  <a:srgbClr val="595959"/>
                </a:solidFill>
                <a:latin typeface="Helvetica Neue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59002" y="4040376"/>
            <a:ext cx="1084998" cy="1084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12729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200">
                <a:solidFill>
                  <a:srgbClr val="9A2424"/>
                </a:solidFill>
                <a:latin typeface="Helvetica Neue"/>
              </a:defRPr>
            </a:lvl1pPr>
          </a:lstStyle>
          <a:p>
            <a:r>
              <a:rPr lang="en-US" dirty="0" smtClean="0"/>
              <a:t>Title should be in sentence case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0938"/>
            <a:ext cx="4040188" cy="481012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buNone/>
              <a:defRPr sz="2000" b="0">
                <a:solidFill>
                  <a:srgbClr val="595959"/>
                </a:solidFill>
                <a:latin typeface="Helvetica Neue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950"/>
            <a:ext cx="4040188" cy="296227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000">
                <a:solidFill>
                  <a:srgbClr val="595959"/>
                </a:solidFill>
                <a:latin typeface="Helvetica Neue"/>
              </a:defRPr>
            </a:lvl1pPr>
            <a:lvl2pPr>
              <a:defRPr sz="1800">
                <a:solidFill>
                  <a:srgbClr val="595959"/>
                </a:solidFill>
                <a:latin typeface="Helvetica Neue"/>
              </a:defRPr>
            </a:lvl2pPr>
            <a:lvl3pPr>
              <a:defRPr sz="1600">
                <a:solidFill>
                  <a:srgbClr val="595959"/>
                </a:solidFill>
                <a:latin typeface="Helvetica Neue"/>
              </a:defRPr>
            </a:lvl3pPr>
            <a:lvl4pPr>
              <a:defRPr sz="1400">
                <a:solidFill>
                  <a:srgbClr val="595959"/>
                </a:solidFill>
                <a:latin typeface="Helvetica Neue"/>
              </a:defRPr>
            </a:lvl4pPr>
            <a:lvl5pPr>
              <a:defRPr sz="1400">
                <a:solidFill>
                  <a:srgbClr val="595959"/>
                </a:solidFill>
                <a:latin typeface="Helvetica Neue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50938"/>
            <a:ext cx="4041775" cy="481012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buNone/>
              <a:defRPr sz="2000" b="0">
                <a:solidFill>
                  <a:srgbClr val="595959"/>
                </a:solidFill>
                <a:latin typeface="Helvetica Neue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631950"/>
            <a:ext cx="4041775" cy="296227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000">
                <a:solidFill>
                  <a:srgbClr val="595959"/>
                </a:solidFill>
                <a:latin typeface="Helvetica Neue"/>
              </a:defRPr>
            </a:lvl1pPr>
            <a:lvl2pPr>
              <a:defRPr sz="1800">
                <a:solidFill>
                  <a:srgbClr val="595959"/>
                </a:solidFill>
                <a:latin typeface="Helvetica Neue"/>
              </a:defRPr>
            </a:lvl2pPr>
            <a:lvl3pPr>
              <a:defRPr sz="1600">
                <a:solidFill>
                  <a:srgbClr val="595959"/>
                </a:solidFill>
                <a:latin typeface="Helvetica Neue"/>
              </a:defRPr>
            </a:lvl3pPr>
            <a:lvl4pPr>
              <a:defRPr sz="1400">
                <a:solidFill>
                  <a:srgbClr val="595959"/>
                </a:solidFill>
                <a:latin typeface="Helvetica Neue"/>
              </a:defRPr>
            </a:lvl4pPr>
            <a:lvl5pPr>
              <a:defRPr sz="1400">
                <a:solidFill>
                  <a:srgbClr val="595959"/>
                </a:solidFill>
                <a:latin typeface="Helvetica Neue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59002" y="4040376"/>
            <a:ext cx="1084998" cy="1084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17236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200">
                <a:solidFill>
                  <a:srgbClr val="9A2424"/>
                </a:solidFill>
                <a:latin typeface="Helvetica Neue"/>
              </a:defRPr>
            </a:lvl1pPr>
          </a:lstStyle>
          <a:p>
            <a:r>
              <a:rPr lang="en-US" dirty="0" smtClean="0"/>
              <a:t>Title should be in sentence case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1200150"/>
            <a:ext cx="8229600" cy="339407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rgbClr val="595959"/>
                </a:solidFill>
                <a:latin typeface="Helvetica Neue"/>
              </a:defRPr>
            </a:lvl1pPr>
            <a:lvl2pPr>
              <a:defRPr sz="2000">
                <a:solidFill>
                  <a:srgbClr val="595959"/>
                </a:solidFill>
                <a:latin typeface="Helvetica Neue"/>
              </a:defRPr>
            </a:lvl2pPr>
            <a:lvl3pPr>
              <a:defRPr sz="1800">
                <a:solidFill>
                  <a:srgbClr val="595959"/>
                </a:solidFill>
                <a:latin typeface="Helvetica Neue"/>
              </a:defRPr>
            </a:lvl3pPr>
            <a:lvl4pPr>
              <a:defRPr sz="1600">
                <a:solidFill>
                  <a:srgbClr val="595959"/>
                </a:solidFill>
                <a:latin typeface="Helvetica Neue"/>
              </a:defRPr>
            </a:lvl4pPr>
            <a:lvl5pPr>
              <a:defRPr sz="1600">
                <a:solidFill>
                  <a:srgbClr val="595959"/>
                </a:solidFill>
                <a:latin typeface="Helvetica Neue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59002" y="4040376"/>
            <a:ext cx="1084998" cy="1084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34615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04788"/>
            <a:ext cx="3008313" cy="871537"/>
          </a:xfrm>
          <a:prstGeom prst="rect">
            <a:avLst/>
          </a:prstGeom>
        </p:spPr>
        <p:txBody>
          <a:bodyPr anchor="b"/>
          <a:lstStyle>
            <a:lvl1pPr algn="l">
              <a:defRPr sz="2000" b="0">
                <a:solidFill>
                  <a:srgbClr val="9A2424"/>
                </a:solidFill>
                <a:latin typeface="Helvetica Neue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437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400">
                <a:solidFill>
                  <a:srgbClr val="595959"/>
                </a:solidFill>
                <a:latin typeface="Helvetica Neue"/>
              </a:defRPr>
            </a:lvl1pPr>
            <a:lvl2pPr>
              <a:defRPr sz="2000">
                <a:solidFill>
                  <a:srgbClr val="595959"/>
                </a:solidFill>
                <a:latin typeface="Helvetica Neue"/>
              </a:defRPr>
            </a:lvl2pPr>
            <a:lvl3pPr>
              <a:defRPr sz="1800">
                <a:solidFill>
                  <a:srgbClr val="595959"/>
                </a:solidFill>
                <a:latin typeface="Helvetica Neue"/>
              </a:defRPr>
            </a:lvl3pPr>
            <a:lvl4pPr>
              <a:defRPr sz="1600">
                <a:solidFill>
                  <a:srgbClr val="595959"/>
                </a:solidFill>
                <a:latin typeface="Helvetica Neue"/>
              </a:defRPr>
            </a:lvl4pPr>
            <a:lvl5pPr>
              <a:defRPr sz="1600">
                <a:solidFill>
                  <a:srgbClr val="595959"/>
                </a:solidFill>
                <a:latin typeface="Helvetica Neue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076325"/>
            <a:ext cx="3008313" cy="35179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solidFill>
                  <a:srgbClr val="595959"/>
                </a:solidFill>
                <a:latin typeface="Helvetica Neue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59002" y="4040376"/>
            <a:ext cx="1084998" cy="1084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30044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450"/>
          </a:xfrm>
          <a:prstGeom prst="rect">
            <a:avLst/>
          </a:prstGeom>
        </p:spPr>
        <p:txBody>
          <a:bodyPr anchor="b"/>
          <a:lstStyle>
            <a:lvl1pPr algn="l">
              <a:defRPr sz="2000" b="0">
                <a:solidFill>
                  <a:srgbClr val="9A2424"/>
                </a:solidFill>
                <a:latin typeface="Helvetica Neue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60375"/>
            <a:ext cx="5486400" cy="3086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900"/>
            <a:ext cx="5486400" cy="6032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solidFill>
                  <a:srgbClr val="595959"/>
                </a:solidFill>
                <a:latin typeface="Helvetica Neue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59002" y="4040376"/>
            <a:ext cx="1084998" cy="1084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94815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hape 19"/>
          <p:cNvPicPr preferRelativeResize="0"/>
          <p:nvPr userDrawn="1"/>
        </p:nvPicPr>
        <p:blipFill rotWithShape="1">
          <a:blip r:embed="rId2">
            <a:alphaModFix/>
          </a:blip>
          <a:srcRect/>
          <a:stretch/>
        </p:blipFill>
        <p:spPr>
          <a:xfrm>
            <a:off x="3038230" y="1504950"/>
            <a:ext cx="3197143" cy="239785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459984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599" cy="20525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algn="ctr">
              <a:spcBef>
                <a:spcPts val="0"/>
              </a:spcBef>
              <a:buSzPct val="100000"/>
              <a:defRPr sz="5200"/>
            </a:lvl1pPr>
            <a:lvl2pPr algn="ctr">
              <a:spcBef>
                <a:spcPts val="0"/>
              </a:spcBef>
              <a:buSzPct val="100000"/>
              <a:defRPr sz="5200"/>
            </a:lvl2pPr>
            <a:lvl3pPr algn="ctr">
              <a:spcBef>
                <a:spcPts val="0"/>
              </a:spcBef>
              <a:buSzPct val="100000"/>
              <a:defRPr sz="5200"/>
            </a:lvl3pPr>
            <a:lvl4pPr algn="ctr">
              <a:spcBef>
                <a:spcPts val="0"/>
              </a:spcBef>
              <a:buSzPct val="100000"/>
              <a:defRPr sz="5200"/>
            </a:lvl4pPr>
            <a:lvl5pPr algn="ctr">
              <a:spcBef>
                <a:spcPts val="0"/>
              </a:spcBef>
              <a:buSzPct val="100000"/>
              <a:defRPr sz="5200"/>
            </a:lvl5pPr>
            <a:lvl6pPr algn="ctr">
              <a:spcBef>
                <a:spcPts val="0"/>
              </a:spcBef>
              <a:buSzPct val="100000"/>
              <a:defRPr sz="5200"/>
            </a:lvl6pPr>
            <a:lvl7pPr algn="ctr">
              <a:spcBef>
                <a:spcPts val="0"/>
              </a:spcBef>
              <a:buSzPct val="100000"/>
              <a:defRPr sz="5200"/>
            </a:lvl7pPr>
            <a:lvl8pPr algn="ctr">
              <a:spcBef>
                <a:spcPts val="0"/>
              </a:spcBef>
              <a:buSzPct val="100000"/>
              <a:defRPr sz="5200"/>
            </a:lvl8pPr>
            <a:lvl9pPr algn="ctr">
              <a:spcBef>
                <a:spcPts val="0"/>
              </a:spcBef>
              <a:buSzPct val="100000"/>
              <a:defRPr sz="5200"/>
            </a:lvl9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599" cy="7926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59002" y="4040376"/>
            <a:ext cx="1084998" cy="1084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5202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244866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72" r:id="rId3"/>
    <p:sldLayoutId id="2147483675" r:id="rId4"/>
    <p:sldLayoutId id="2147483676" r:id="rId5"/>
    <p:sldLayoutId id="2147483678" r:id="rId6"/>
    <p:sldLayoutId id="2147483679" r:id="rId7"/>
    <p:sldLayoutId id="2147483680" r:id="rId8"/>
    <p:sldLayoutId id="2147483683" r:id="rId9"/>
    <p:sldLayoutId id="2147483684" r:id="rId10"/>
    <p:sldLayoutId id="214748368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8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379410" y="1377462"/>
            <a:ext cx="8383588" cy="3385038"/>
          </a:xfrm>
        </p:spPr>
        <p:txBody>
          <a:bodyPr/>
          <a:lstStyle/>
          <a:p>
            <a:pPr>
              <a:lnSpc>
                <a:spcPct val="130000"/>
              </a:lnSpc>
            </a:pPr>
            <a:r>
              <a:rPr lang="en-US" sz="3600" dirty="0" smtClean="0"/>
              <a:t>OpenStack Liberty </a:t>
            </a:r>
            <a:br>
              <a:rPr lang="en-US" sz="3600" dirty="0" smtClean="0"/>
            </a:br>
            <a:r>
              <a:rPr lang="en-US" dirty="0" smtClean="0"/>
              <a:t>October 15, 2015</a:t>
            </a:r>
            <a:br>
              <a:rPr lang="en-US" dirty="0" smtClean="0"/>
            </a:br>
            <a:endParaRPr lang="en-US" sz="1800" dirty="0"/>
          </a:p>
        </p:txBody>
      </p:sp>
    </p:spTree>
  </p:cSld>
  <p:clrMapOvr>
    <a:masterClrMapping/>
  </p:clrMapOvr>
  <p:transition xmlns:p14="http://schemas.microsoft.com/office/powerpoint/2010/main" spd="med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 txBox="1">
            <a:spLocks noGrp="1"/>
          </p:cNvSpPr>
          <p:nvPr>
            <p:ph type="title"/>
          </p:nvPr>
        </p:nvSpPr>
        <p:spPr>
          <a:xfrm>
            <a:off x="311700" y="1641777"/>
            <a:ext cx="8520599" cy="5726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4400" dirty="0">
                <a:solidFill>
                  <a:srgbClr val="1E79BE"/>
                </a:solidFill>
                <a:latin typeface="Helvetica Neue"/>
                <a:cs typeface="Helvetica Neue"/>
              </a:rPr>
              <a:t>The Nitty Gritty</a:t>
            </a:r>
          </a:p>
        </p:txBody>
      </p:sp>
      <p:sp>
        <p:nvSpPr>
          <p:cNvPr id="110" name="Shape 110"/>
          <p:cNvSpPr txBox="1">
            <a:spLocks noGrp="1"/>
          </p:cNvSpPr>
          <p:nvPr>
            <p:ph type="body" idx="1"/>
          </p:nvPr>
        </p:nvSpPr>
        <p:spPr>
          <a:xfrm>
            <a:off x="311700" y="2491505"/>
            <a:ext cx="8520599" cy="207737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2400" dirty="0">
                <a:solidFill>
                  <a:srgbClr val="595959"/>
                </a:solidFill>
                <a:latin typeface="Helvetica Neue"/>
                <a:cs typeface="Helvetica Neue"/>
              </a:rPr>
              <a:t>Background slides &amp; more project details</a:t>
            </a:r>
          </a:p>
        </p:txBody>
      </p:sp>
    </p:spTree>
    <p:extLst>
      <p:ext uri="{BB962C8B-B14F-4D97-AF65-F5344CB8AC3E}">
        <p14:creationId xmlns:p14="http://schemas.microsoft.com/office/powerpoint/2010/main" val="948222378"/>
      </p:ext>
    </p:extLst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 txBox="1">
            <a:spLocks noGrp="1"/>
          </p:cNvSpPr>
          <p:nvPr>
            <p:ph type="title"/>
          </p:nvPr>
        </p:nvSpPr>
        <p:spPr>
          <a:xfrm>
            <a:off x="311700" y="216001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Compute (Nova, Ironic): New features</a:t>
            </a:r>
          </a:p>
        </p:txBody>
      </p:sp>
      <p:sp>
        <p:nvSpPr>
          <p:cNvPr id="116" name="Shape 116"/>
          <p:cNvSpPr txBox="1">
            <a:spLocks noGrp="1"/>
          </p:cNvSpPr>
          <p:nvPr>
            <p:ph type="body" idx="1"/>
          </p:nvPr>
        </p:nvSpPr>
        <p:spPr>
          <a:xfrm>
            <a:off x="506013" y="816875"/>
            <a:ext cx="719018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</a:pPr>
            <a:r>
              <a:rPr lang="en" sz="2000" dirty="0">
                <a:solidFill>
                  <a:srgbClr val="595959"/>
                </a:solidFill>
              </a:rPr>
              <a:t>Cells v2 is a next-generation Nova tool to </a:t>
            </a:r>
            <a:r>
              <a:rPr lang="en" sz="2000" b="1" dirty="0">
                <a:solidFill>
                  <a:srgbClr val="595959"/>
                </a:solidFill>
              </a:rPr>
              <a:t>manage very large </a:t>
            </a:r>
            <a:r>
              <a:rPr lang="en" sz="2000" b="1" dirty="0" smtClean="0">
                <a:solidFill>
                  <a:srgbClr val="595959"/>
                </a:solidFill>
              </a:rPr>
              <a:t>deployments</a:t>
            </a:r>
            <a:endParaRPr lang="en" sz="2000" dirty="0">
              <a:solidFill>
                <a:srgbClr val="595959"/>
              </a:solidFill>
            </a:endParaRPr>
          </a:p>
          <a:p>
            <a:pPr marL="914400" lvl="1" indent="-228600" rtl="0">
              <a:spcBef>
                <a:spcPts val="0"/>
              </a:spcBef>
            </a:pPr>
            <a:r>
              <a:rPr lang="en" sz="1800" dirty="0">
                <a:solidFill>
                  <a:srgbClr val="595959"/>
                </a:solidFill>
                <a:latin typeface="Helvetica Neue"/>
                <a:cs typeface="Helvetica Neue"/>
              </a:rPr>
              <a:t>Cells v2 will be extended with additional features in Mitaka and </a:t>
            </a:r>
            <a:r>
              <a:rPr lang="en" sz="1800" dirty="0" smtClean="0">
                <a:solidFill>
                  <a:srgbClr val="595959"/>
                </a:solidFill>
                <a:latin typeface="Helvetica Neue"/>
                <a:cs typeface="Helvetica Neue"/>
              </a:rPr>
              <a:t>beyond</a:t>
            </a:r>
            <a:endParaRPr lang="en" sz="1800" dirty="0">
              <a:solidFill>
                <a:srgbClr val="595959"/>
              </a:solidFill>
              <a:latin typeface="Helvetica Neue"/>
              <a:cs typeface="Helvetica Neue"/>
            </a:endParaRPr>
          </a:p>
          <a:p>
            <a:pPr marL="457200" lvl="0" indent="-228600" rtl="0">
              <a:spcBef>
                <a:spcPts val="0"/>
              </a:spcBef>
            </a:pPr>
            <a:r>
              <a:rPr lang="en" sz="2000" dirty="0">
                <a:solidFill>
                  <a:srgbClr val="595959"/>
                </a:solidFill>
              </a:rPr>
              <a:t>Continued improvements in Nova upgrade support, with a special focus on improving </a:t>
            </a:r>
            <a:r>
              <a:rPr lang="en" sz="2000" b="1" dirty="0">
                <a:solidFill>
                  <a:srgbClr val="595959"/>
                </a:solidFill>
              </a:rPr>
              <a:t>database upgrade</a:t>
            </a:r>
            <a:r>
              <a:rPr lang="en" sz="2000" dirty="0">
                <a:solidFill>
                  <a:srgbClr val="595959"/>
                </a:solidFill>
              </a:rPr>
              <a:t> </a:t>
            </a:r>
            <a:r>
              <a:rPr lang="en" sz="2000" b="1" dirty="0">
                <a:solidFill>
                  <a:srgbClr val="595959"/>
                </a:solidFill>
              </a:rPr>
              <a:t>performance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 sz="2000" dirty="0">
                <a:solidFill>
                  <a:srgbClr val="595959"/>
                </a:solidFill>
              </a:rPr>
              <a:t>Improved Nova scheduler interface makes it </a:t>
            </a:r>
            <a:r>
              <a:rPr lang="en" sz="2000" b="1" dirty="0">
                <a:solidFill>
                  <a:srgbClr val="595959"/>
                </a:solidFill>
              </a:rPr>
              <a:t>easier to write and customize scheduling</a:t>
            </a:r>
            <a:r>
              <a:rPr lang="en" sz="2000" dirty="0">
                <a:solidFill>
                  <a:srgbClr val="595959"/>
                </a:solidFill>
              </a:rPr>
              <a:t> algorithms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 sz="2000" dirty="0">
                <a:solidFill>
                  <a:srgbClr val="595959"/>
                </a:solidFill>
              </a:rPr>
              <a:t>New</a:t>
            </a:r>
            <a:r>
              <a:rPr lang="en" sz="2000" b="1" dirty="0">
                <a:solidFill>
                  <a:srgbClr val="595959"/>
                </a:solidFill>
              </a:rPr>
              <a:t> bare metal drivers</a:t>
            </a:r>
            <a:r>
              <a:rPr lang="en" sz="2000" dirty="0">
                <a:solidFill>
                  <a:srgbClr val="595959"/>
                </a:solidFill>
              </a:rPr>
              <a:t> and improvements to the existing drivers</a:t>
            </a:r>
          </a:p>
          <a:p>
            <a:pPr lvl="0" rtl="0">
              <a:spcBef>
                <a:spcPts val="0"/>
              </a:spcBef>
              <a:buNone/>
            </a:pPr>
            <a:endParaRPr sz="2000" dirty="0">
              <a:solidFill>
                <a:srgbClr val="595959"/>
              </a:solidFill>
            </a:endParaRPr>
          </a:p>
          <a:p>
            <a:pPr lvl="0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2000" dirty="0">
              <a:solidFill>
                <a:srgbClr val="595959"/>
              </a:solidFill>
            </a:endParaRPr>
          </a:p>
          <a:p>
            <a:pPr>
              <a:spcBef>
                <a:spcPts val="0"/>
              </a:spcBef>
              <a:buNone/>
            </a:pPr>
            <a:endParaRPr sz="2000" dirty="0">
              <a:solidFill>
                <a:srgbClr val="59595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7916914"/>
      </p:ext>
    </p:extLst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 txBox="1">
            <a:spLocks noGrp="1"/>
          </p:cNvSpPr>
          <p:nvPr>
            <p:ph type="title"/>
          </p:nvPr>
        </p:nvSpPr>
        <p:spPr>
          <a:xfrm>
            <a:off x="311700" y="188240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dirty="0"/>
              <a:t>Storage (Cinder, Swift): New features</a:t>
            </a:r>
          </a:p>
        </p:txBody>
      </p:sp>
      <p:sp>
        <p:nvSpPr>
          <p:cNvPr id="122" name="Shape 122"/>
          <p:cNvSpPr txBox="1">
            <a:spLocks noGrp="1"/>
          </p:cNvSpPr>
          <p:nvPr>
            <p:ph type="body" idx="1"/>
          </p:nvPr>
        </p:nvSpPr>
        <p:spPr>
          <a:xfrm>
            <a:off x="311700" y="895690"/>
            <a:ext cx="8520599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</a:pPr>
            <a:r>
              <a:rPr lang="en" sz="2000" dirty="0">
                <a:solidFill>
                  <a:srgbClr val="595959"/>
                </a:solidFill>
              </a:rPr>
              <a:t>Swift performance enhancements for building and expanding </a:t>
            </a:r>
            <a:r>
              <a:rPr lang="en" sz="2000" b="1" dirty="0">
                <a:solidFill>
                  <a:srgbClr val="595959"/>
                </a:solidFill>
              </a:rPr>
              <a:t>object storage </a:t>
            </a:r>
            <a:r>
              <a:rPr lang="en" sz="2000" b="1" dirty="0" smtClean="0">
                <a:solidFill>
                  <a:srgbClr val="595959"/>
                </a:solidFill>
              </a:rPr>
              <a:t>clusters</a:t>
            </a:r>
            <a:endParaRPr lang="en" sz="2000" dirty="0">
              <a:solidFill>
                <a:srgbClr val="595959"/>
              </a:solidFill>
            </a:endParaRPr>
          </a:p>
          <a:p>
            <a:pPr marL="914400" lvl="1" indent="-228600" rtl="0">
              <a:spcBef>
                <a:spcPts val="0"/>
              </a:spcBef>
            </a:pPr>
            <a:r>
              <a:rPr lang="en" sz="1800" dirty="0">
                <a:solidFill>
                  <a:srgbClr val="595959"/>
                </a:solidFill>
                <a:latin typeface="Helvetica Neue"/>
                <a:cs typeface="Helvetica Neue"/>
              </a:rPr>
              <a:t>Also: </a:t>
            </a:r>
            <a:r>
              <a:rPr lang="en-US" sz="1800" dirty="0" smtClean="0">
                <a:solidFill>
                  <a:srgbClr val="595959"/>
                </a:solidFill>
                <a:latin typeface="Helvetica Neue"/>
                <a:cs typeface="Helvetica Neue"/>
              </a:rPr>
              <a:t>I</a:t>
            </a:r>
            <a:r>
              <a:rPr lang="en" sz="1800" dirty="0" smtClean="0">
                <a:solidFill>
                  <a:srgbClr val="595959"/>
                </a:solidFill>
                <a:latin typeface="Helvetica Neue"/>
                <a:cs typeface="Helvetica Neue"/>
              </a:rPr>
              <a:t>mprovements </a:t>
            </a:r>
            <a:r>
              <a:rPr lang="en" sz="1800" dirty="0">
                <a:solidFill>
                  <a:srgbClr val="595959"/>
                </a:solidFill>
                <a:latin typeface="Helvetica Neue"/>
                <a:cs typeface="Helvetica Neue"/>
              </a:rPr>
              <a:t>to the new Erasure Code feature, and a new bulk upload capability for API end </a:t>
            </a:r>
            <a:r>
              <a:rPr lang="en" sz="1800" dirty="0" smtClean="0">
                <a:solidFill>
                  <a:srgbClr val="595959"/>
                </a:solidFill>
                <a:latin typeface="Helvetica Neue"/>
                <a:cs typeface="Helvetica Neue"/>
              </a:rPr>
              <a:t>users</a:t>
            </a:r>
            <a:endParaRPr lang="en" sz="1800" dirty="0">
              <a:solidFill>
                <a:srgbClr val="595959"/>
              </a:solidFill>
              <a:latin typeface="Helvetica Neue"/>
              <a:cs typeface="Helvetica Neue"/>
            </a:endParaRPr>
          </a:p>
          <a:p>
            <a:pPr marL="457200" lvl="0" indent="-228600" rtl="0">
              <a:spcBef>
                <a:spcPts val="0"/>
              </a:spcBef>
            </a:pPr>
            <a:r>
              <a:rPr lang="en" sz="2000" dirty="0">
                <a:solidFill>
                  <a:srgbClr val="595959"/>
                </a:solidFill>
              </a:rPr>
              <a:t>Cinder now allows multiple cinder services to </a:t>
            </a:r>
            <a:r>
              <a:rPr lang="en" sz="2000" b="1" dirty="0">
                <a:solidFill>
                  <a:srgbClr val="595959"/>
                </a:solidFill>
              </a:rPr>
              <a:t>run simultaneously,</a:t>
            </a:r>
            <a:r>
              <a:rPr lang="en" sz="2000" dirty="0">
                <a:solidFill>
                  <a:srgbClr val="595959"/>
                </a:solidFill>
              </a:rPr>
              <a:t> connected to a single back end, enabling a more </a:t>
            </a:r>
            <a:r>
              <a:rPr lang="en" sz="2000" b="1" dirty="0">
                <a:solidFill>
                  <a:srgbClr val="595959"/>
                </a:solidFill>
              </a:rPr>
              <a:t>highly available</a:t>
            </a:r>
            <a:r>
              <a:rPr lang="en" sz="2000" dirty="0">
                <a:solidFill>
                  <a:srgbClr val="595959"/>
                </a:solidFill>
              </a:rPr>
              <a:t> configuration of the block storage </a:t>
            </a:r>
            <a:r>
              <a:rPr lang="en" sz="2000" dirty="0" smtClean="0">
                <a:solidFill>
                  <a:srgbClr val="595959"/>
                </a:solidFill>
              </a:rPr>
              <a:t>service</a:t>
            </a:r>
            <a:endParaRPr lang="en" sz="2000" dirty="0">
              <a:solidFill>
                <a:srgbClr val="595959"/>
              </a:solidFill>
            </a:endParaRPr>
          </a:p>
          <a:p>
            <a:pPr marL="457200" lvl="0" indent="-228600" rtl="0">
              <a:spcBef>
                <a:spcPts val="0"/>
              </a:spcBef>
            </a:pPr>
            <a:r>
              <a:rPr lang="en" sz="2000" b="1" dirty="0">
                <a:solidFill>
                  <a:srgbClr val="595959"/>
                </a:solidFill>
              </a:rPr>
              <a:t>Non-disruptive backups </a:t>
            </a:r>
            <a:r>
              <a:rPr lang="en" sz="2000" dirty="0">
                <a:solidFill>
                  <a:srgbClr val="595959"/>
                </a:solidFill>
              </a:rPr>
              <a:t>for</a:t>
            </a:r>
            <a:r>
              <a:rPr lang="en" sz="2000" b="1" dirty="0">
                <a:solidFill>
                  <a:srgbClr val="595959"/>
                </a:solidFill>
              </a:rPr>
              <a:t> </a:t>
            </a:r>
            <a:r>
              <a:rPr lang="en" sz="2000" dirty="0">
                <a:solidFill>
                  <a:srgbClr val="595959"/>
                </a:solidFill>
              </a:rPr>
              <a:t>Cinder are now allowed at volume, without detaching from a machine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2000" dirty="0">
              <a:solidFill>
                <a:srgbClr val="595959"/>
              </a:solidFill>
            </a:endParaRPr>
          </a:p>
          <a:p>
            <a:pPr lvl="0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2000" dirty="0">
              <a:solidFill>
                <a:srgbClr val="595959"/>
              </a:solidFill>
            </a:endParaRPr>
          </a:p>
          <a:p>
            <a:pPr lvl="0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2000" dirty="0">
              <a:solidFill>
                <a:srgbClr val="595959"/>
              </a:solidFill>
            </a:endParaRPr>
          </a:p>
          <a:p>
            <a:pPr>
              <a:spcBef>
                <a:spcPts val="0"/>
              </a:spcBef>
              <a:buNone/>
            </a:pPr>
            <a:endParaRPr sz="2000" dirty="0">
              <a:solidFill>
                <a:srgbClr val="59595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2361015"/>
      </p:ext>
    </p:extLst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 txBox="1">
            <a:spLocks noGrp="1"/>
          </p:cNvSpPr>
          <p:nvPr>
            <p:ph type="title"/>
          </p:nvPr>
        </p:nvSpPr>
        <p:spPr>
          <a:xfrm>
            <a:off x="311700" y="160479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Networking (Neutron): New features</a:t>
            </a:r>
          </a:p>
        </p:txBody>
      </p:sp>
      <p:sp>
        <p:nvSpPr>
          <p:cNvPr id="128" name="Shape 128"/>
          <p:cNvSpPr txBox="1">
            <a:spLocks noGrp="1"/>
          </p:cNvSpPr>
          <p:nvPr>
            <p:ph type="body" idx="1"/>
          </p:nvPr>
        </p:nvSpPr>
        <p:spPr>
          <a:xfrm>
            <a:off x="311700" y="826289"/>
            <a:ext cx="8154805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</a:pPr>
            <a:r>
              <a:rPr lang="en" sz="2000" dirty="0">
                <a:solidFill>
                  <a:srgbClr val="595959"/>
                </a:solidFill>
              </a:rPr>
              <a:t>RBAC for networking allows more </a:t>
            </a:r>
            <a:r>
              <a:rPr lang="en" sz="2000" b="1" dirty="0">
                <a:solidFill>
                  <a:srgbClr val="595959"/>
                </a:solidFill>
              </a:rPr>
              <a:t>granular security</a:t>
            </a:r>
            <a:r>
              <a:rPr lang="en" sz="2000" dirty="0">
                <a:solidFill>
                  <a:srgbClr val="595959"/>
                </a:solidFill>
              </a:rPr>
              <a:t> for end-user tenants on Neutron networks</a:t>
            </a:r>
          </a:p>
          <a:p>
            <a:pPr marL="914400" lvl="1" indent="-228600" rtl="0">
              <a:spcBef>
                <a:spcPts val="0"/>
              </a:spcBef>
            </a:pPr>
            <a:r>
              <a:rPr lang="en" sz="1800" dirty="0">
                <a:solidFill>
                  <a:srgbClr val="595959"/>
                </a:solidFill>
                <a:latin typeface="Helvetica Neue"/>
                <a:cs typeface="Helvetica Neue"/>
              </a:rPr>
              <a:t>Provides separation between tenants on the same network resources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 sz="2000" dirty="0">
                <a:solidFill>
                  <a:srgbClr val="595959"/>
                </a:solidFill>
              </a:rPr>
              <a:t>Pluggable IP Address Management (IPAM) created a </a:t>
            </a:r>
            <a:r>
              <a:rPr lang="en" sz="2000" b="1" dirty="0">
                <a:solidFill>
                  <a:srgbClr val="595959"/>
                </a:solidFill>
              </a:rPr>
              <a:t>hook into Neutron</a:t>
            </a:r>
            <a:r>
              <a:rPr lang="en" sz="2000" dirty="0">
                <a:solidFill>
                  <a:srgbClr val="595959"/>
                </a:solidFill>
              </a:rPr>
              <a:t> for various IPAM providers and services</a:t>
            </a:r>
          </a:p>
          <a:p>
            <a:pPr marL="914400" lvl="1" indent="-228600" rtl="0">
              <a:spcBef>
                <a:spcPts val="0"/>
              </a:spcBef>
            </a:pPr>
            <a:r>
              <a:rPr lang="en" sz="1800" dirty="0">
                <a:solidFill>
                  <a:srgbClr val="595959"/>
                </a:solidFill>
                <a:latin typeface="Helvetica Neue"/>
                <a:cs typeface="Helvetica Neue"/>
              </a:rPr>
              <a:t>Many large networks already have a system for this and need to integrate their clouds with it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 sz="2000" dirty="0">
                <a:solidFill>
                  <a:srgbClr val="595959"/>
                </a:solidFill>
              </a:rPr>
              <a:t>Improved </a:t>
            </a:r>
            <a:r>
              <a:rPr lang="en" sz="2000" b="1" dirty="0">
                <a:solidFill>
                  <a:srgbClr val="595959"/>
                </a:solidFill>
              </a:rPr>
              <a:t>support for NFV</a:t>
            </a:r>
            <a:r>
              <a:rPr lang="en" sz="2000" dirty="0">
                <a:solidFill>
                  <a:srgbClr val="595959"/>
                </a:solidFill>
              </a:rPr>
              <a:t> requirements, LBaaS, and new Quality of Service (QoS) APIs for limiting bandwidth and creating policies per network and per port</a:t>
            </a:r>
            <a:endParaRPr lang="en" sz="1800" dirty="0">
              <a:solidFill>
                <a:srgbClr val="595959"/>
              </a:solidFill>
            </a:endParaRPr>
          </a:p>
          <a:p>
            <a:pPr marL="914400" lvl="1" indent="-228600" rtl="0">
              <a:spcBef>
                <a:spcPts val="0"/>
              </a:spcBef>
            </a:pPr>
            <a:r>
              <a:rPr lang="en" sz="1800" dirty="0">
                <a:solidFill>
                  <a:srgbClr val="595959"/>
                </a:solidFill>
                <a:latin typeface="Helvetica Neue"/>
                <a:cs typeface="Helvetica Neue"/>
              </a:rPr>
              <a:t>Quality of Service APIs will be expanded in future releases</a:t>
            </a:r>
          </a:p>
          <a:p>
            <a:pPr>
              <a:spcBef>
                <a:spcPts val="0"/>
              </a:spcBef>
              <a:buNone/>
            </a:pPr>
            <a:endParaRPr sz="1800" dirty="0">
              <a:solidFill>
                <a:srgbClr val="59595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9844380"/>
      </p:ext>
    </p:extLst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 txBox="1">
            <a:spLocks noGrp="1"/>
          </p:cNvSpPr>
          <p:nvPr>
            <p:ph type="title"/>
          </p:nvPr>
        </p:nvSpPr>
        <p:spPr>
          <a:xfrm>
            <a:off x="311700" y="15867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Strong support for containers continues</a:t>
            </a:r>
          </a:p>
        </p:txBody>
      </p:sp>
      <p:sp>
        <p:nvSpPr>
          <p:cNvPr id="134" name="Shape 134"/>
          <p:cNvSpPr txBox="1">
            <a:spLocks noGrp="1"/>
          </p:cNvSpPr>
          <p:nvPr>
            <p:ph type="body" idx="1"/>
          </p:nvPr>
        </p:nvSpPr>
        <p:spPr>
          <a:xfrm>
            <a:off x="311700" y="866125"/>
            <a:ext cx="8520599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</a:pPr>
            <a:r>
              <a:rPr lang="en" sz="2000" dirty="0">
                <a:solidFill>
                  <a:srgbClr val="595959"/>
                </a:solidFill>
              </a:rPr>
              <a:t>First full release of Magnum project, making containers </a:t>
            </a:r>
            <a:r>
              <a:rPr lang="en" sz="2000" b="1" dirty="0">
                <a:solidFill>
                  <a:srgbClr val="595959"/>
                </a:solidFill>
              </a:rPr>
              <a:t>first class components</a:t>
            </a:r>
            <a:r>
              <a:rPr lang="en" sz="2000" dirty="0">
                <a:solidFill>
                  <a:srgbClr val="595959"/>
                </a:solidFill>
              </a:rPr>
              <a:t> in an OpenStack cloud</a:t>
            </a:r>
          </a:p>
          <a:p>
            <a:pPr marL="914400" lvl="1" indent="-228600" rtl="0">
              <a:spcBef>
                <a:spcPts val="0"/>
              </a:spcBef>
            </a:pPr>
            <a:r>
              <a:rPr lang="en" sz="1800" dirty="0">
                <a:solidFill>
                  <a:srgbClr val="595959"/>
                </a:solidFill>
                <a:latin typeface="Helvetica Neue"/>
                <a:cs typeface="Helvetica Neue"/>
              </a:rPr>
              <a:t>Supports leading container management tools including Docker, Kubernetes and Mesos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 sz="2000" dirty="0">
                <a:solidFill>
                  <a:srgbClr val="595959"/>
                </a:solidFill>
              </a:rPr>
              <a:t>Magnum </a:t>
            </a:r>
            <a:r>
              <a:rPr lang="en" sz="2000" b="1" dirty="0">
                <a:solidFill>
                  <a:srgbClr val="595959"/>
                </a:solidFill>
              </a:rPr>
              <a:t>makes it easier to adopt</a:t>
            </a:r>
            <a:r>
              <a:rPr lang="en" sz="2000" dirty="0">
                <a:solidFill>
                  <a:srgbClr val="595959"/>
                </a:solidFill>
              </a:rPr>
              <a:t> container technology by tying into existing OpenStack services such as Nova, Ironic and Neutron</a:t>
            </a:r>
          </a:p>
          <a:p>
            <a:pPr marL="914400" lvl="1" indent="-228600" rtl="0">
              <a:spcBef>
                <a:spcPts val="0"/>
              </a:spcBef>
            </a:pPr>
            <a:r>
              <a:rPr lang="en" sz="1800" dirty="0">
                <a:solidFill>
                  <a:srgbClr val="595959"/>
                </a:solidFill>
                <a:latin typeface="Helvetica Neue"/>
                <a:cs typeface="Helvetica Neue"/>
              </a:rPr>
              <a:t>Further improvements are planned with new project, Kuryr, tying into native container networking such as Libnetwork API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 sz="2000" dirty="0">
                <a:solidFill>
                  <a:srgbClr val="595959"/>
                </a:solidFill>
              </a:rPr>
              <a:t>Kolla project easily deploys a </a:t>
            </a:r>
            <a:r>
              <a:rPr lang="en" sz="2000" b="1" dirty="0">
                <a:solidFill>
                  <a:srgbClr val="595959"/>
                </a:solidFill>
              </a:rPr>
              <a:t>containerized OpenStack environment</a:t>
            </a:r>
            <a:r>
              <a:rPr lang="en" sz="2000" dirty="0">
                <a:solidFill>
                  <a:srgbClr val="595959"/>
                </a:solidFill>
              </a:rPr>
              <a:t> up to 100 nodes</a:t>
            </a:r>
          </a:p>
          <a:p>
            <a:pPr lvl="0" rtl="0">
              <a:spcBef>
                <a:spcPts val="0"/>
              </a:spcBef>
              <a:buNone/>
            </a:pPr>
            <a:endParaRPr sz="2000" dirty="0">
              <a:solidFill>
                <a:srgbClr val="59595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449945"/>
      </p:ext>
    </p:extLst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 txBox="1">
            <a:spLocks noGrp="1"/>
          </p:cNvSpPr>
          <p:nvPr>
            <p:ph type="title"/>
          </p:nvPr>
        </p:nvSpPr>
        <p:spPr>
          <a:xfrm>
            <a:off x="311700" y="98019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dirty="0"/>
              <a:t>Heat </a:t>
            </a:r>
            <a:r>
              <a:rPr lang="en" dirty="0" smtClean="0"/>
              <a:t>orchestration</a:t>
            </a:r>
            <a:r>
              <a:rPr lang="en-US" dirty="0" smtClean="0"/>
              <a:t>: N</a:t>
            </a:r>
            <a:r>
              <a:rPr lang="en" dirty="0" smtClean="0"/>
              <a:t>ew </a:t>
            </a:r>
            <a:r>
              <a:rPr lang="en" dirty="0"/>
              <a:t>features</a:t>
            </a:r>
          </a:p>
        </p:txBody>
      </p:sp>
      <p:sp>
        <p:nvSpPr>
          <p:cNvPr id="140" name="Shape 140"/>
          <p:cNvSpPr txBox="1">
            <a:spLocks noGrp="1"/>
          </p:cNvSpPr>
          <p:nvPr>
            <p:ph type="body" idx="1"/>
          </p:nvPr>
        </p:nvSpPr>
        <p:spPr>
          <a:xfrm>
            <a:off x="311700" y="805469"/>
            <a:ext cx="7710661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</a:pPr>
            <a:r>
              <a:rPr lang="en" dirty="0"/>
              <a:t>Heat includes dozens of new resources for </a:t>
            </a:r>
            <a:r>
              <a:rPr lang="en" b="1" dirty="0"/>
              <a:t>management, automation </a:t>
            </a:r>
            <a:r>
              <a:rPr lang="en" dirty="0"/>
              <a:t>and</a:t>
            </a:r>
            <a:r>
              <a:rPr lang="en" b="1" dirty="0"/>
              <a:t> orchestration</a:t>
            </a:r>
            <a:r>
              <a:rPr lang="en" dirty="0"/>
              <a:t> of the expanded capabilities of the “big tent”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 dirty="0"/>
              <a:t>Big improvements for management</a:t>
            </a:r>
            <a:r>
              <a:rPr lang="en" b="1" dirty="0"/>
              <a:t> </a:t>
            </a:r>
            <a:r>
              <a:rPr lang="en" dirty="0"/>
              <a:t>and</a:t>
            </a:r>
            <a:r>
              <a:rPr lang="en" b="1" dirty="0"/>
              <a:t> scale</a:t>
            </a:r>
            <a:r>
              <a:rPr lang="en" dirty="0"/>
              <a:t>, including APIs to expose what resources and actions are available, all filtered by RBAC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 dirty="0"/>
              <a:t>New </a:t>
            </a:r>
            <a:r>
              <a:rPr lang="en" b="1" dirty="0"/>
              <a:t>convergence engine</a:t>
            </a:r>
            <a:r>
              <a:rPr lang="en" dirty="0"/>
              <a:t> is enabling more complex actions with more resilience. </a:t>
            </a:r>
          </a:p>
          <a:p>
            <a:pPr marL="914400" lvl="1" indent="-228600" rtl="0">
              <a:spcBef>
                <a:spcPts val="0"/>
              </a:spcBef>
            </a:pPr>
            <a:r>
              <a:rPr lang="en" sz="2000" dirty="0">
                <a:solidFill>
                  <a:srgbClr val="595959"/>
                </a:solidFill>
                <a:latin typeface="Helvetica Neue"/>
                <a:cs typeface="Helvetica Neue"/>
              </a:rPr>
              <a:t>This engine debuts in Liberty and will be more fully functioning in Mitaka and beyond.</a:t>
            </a:r>
          </a:p>
        </p:txBody>
      </p:sp>
    </p:spTree>
    <p:extLst>
      <p:ext uri="{BB962C8B-B14F-4D97-AF65-F5344CB8AC3E}">
        <p14:creationId xmlns:p14="http://schemas.microsoft.com/office/powerpoint/2010/main" val="2035704915"/>
      </p:ext>
    </p:extLst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5" name="Shape 14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321"/>
            <a:ext cx="9144002" cy="514285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4527190"/>
      </p:ext>
    </p:extLst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506174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" name="Shape 5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-39076" y="320"/>
            <a:ext cx="9309006" cy="523598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96708017"/>
      </p:ext>
    </p:extLst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" name="Shape 5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613124" y="1114725"/>
            <a:ext cx="5917749" cy="29140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17567252"/>
      </p:ext>
    </p:extLst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dirty="0" smtClean="0">
                <a:solidFill>
                  <a:srgbClr val="1E79BE"/>
                </a:solidFill>
              </a:rPr>
              <a:t>Agenda</a:t>
            </a:r>
            <a:endParaRPr lang="en" dirty="0">
              <a:solidFill>
                <a:srgbClr val="1E79BE"/>
              </a:solidFill>
            </a:endParaRPr>
          </a:p>
        </p:txBody>
      </p:sp>
      <p:sp>
        <p:nvSpPr>
          <p:cNvPr id="62" name="Shape 6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lnSpc>
                <a:spcPct val="120000"/>
              </a:lnSpc>
            </a:pPr>
            <a:r>
              <a:rPr lang="en" dirty="0">
                <a:solidFill>
                  <a:srgbClr val="595959"/>
                </a:solidFill>
              </a:rPr>
              <a:t>Core + optional services in the </a:t>
            </a:r>
            <a:r>
              <a:rPr lang="en-US" dirty="0" smtClean="0">
                <a:solidFill>
                  <a:srgbClr val="595959"/>
                </a:solidFill>
              </a:rPr>
              <a:t>“Big Tent”</a:t>
            </a:r>
            <a:endParaRPr lang="en" dirty="0">
              <a:solidFill>
                <a:srgbClr val="595959"/>
              </a:solidFill>
            </a:endParaRPr>
          </a:p>
          <a:p>
            <a:pPr>
              <a:lnSpc>
                <a:spcPct val="120000"/>
              </a:lnSpc>
            </a:pPr>
            <a:r>
              <a:rPr lang="en" dirty="0" smtClean="0">
                <a:solidFill>
                  <a:srgbClr val="595959"/>
                </a:solidFill>
              </a:rPr>
              <a:t>Liberty</a:t>
            </a:r>
            <a:r>
              <a:rPr lang="en-US" dirty="0" smtClean="0">
                <a:solidFill>
                  <a:srgbClr val="595959"/>
                </a:solidFill>
              </a:rPr>
              <a:t> release:</a:t>
            </a:r>
            <a:r>
              <a:rPr lang="en" dirty="0" smtClean="0">
                <a:solidFill>
                  <a:srgbClr val="595959"/>
                </a:solidFill>
              </a:rPr>
              <a:t> </a:t>
            </a:r>
            <a:r>
              <a:rPr lang="en" dirty="0">
                <a:solidFill>
                  <a:srgbClr val="595959"/>
                </a:solidFill>
              </a:rPr>
              <a:t>key themes</a:t>
            </a:r>
          </a:p>
          <a:p>
            <a:pPr>
              <a:lnSpc>
                <a:spcPct val="120000"/>
              </a:lnSpc>
            </a:pPr>
            <a:r>
              <a:rPr lang="en" dirty="0">
                <a:solidFill>
                  <a:srgbClr val="595959"/>
                </a:solidFill>
              </a:rPr>
              <a:t>Community updates during Liberty cycle</a:t>
            </a:r>
          </a:p>
          <a:p>
            <a:pPr>
              <a:lnSpc>
                <a:spcPct val="120000"/>
              </a:lnSpc>
            </a:pPr>
            <a:r>
              <a:rPr lang="en" dirty="0" smtClean="0">
                <a:solidFill>
                  <a:srgbClr val="595959"/>
                </a:solidFill>
              </a:rPr>
              <a:t>Background </a:t>
            </a:r>
            <a:r>
              <a:rPr lang="en" dirty="0">
                <a:solidFill>
                  <a:srgbClr val="595959"/>
                </a:solidFill>
              </a:rPr>
              <a:t>slides </a:t>
            </a:r>
            <a:r>
              <a:rPr lang="en-US" dirty="0" smtClean="0">
                <a:solidFill>
                  <a:srgbClr val="595959"/>
                </a:solidFill>
              </a:rPr>
              <a:t>&amp;</a:t>
            </a:r>
            <a:r>
              <a:rPr lang="en" dirty="0" smtClean="0">
                <a:solidFill>
                  <a:srgbClr val="595959"/>
                </a:solidFill>
              </a:rPr>
              <a:t> </a:t>
            </a:r>
            <a:r>
              <a:rPr lang="en" dirty="0">
                <a:solidFill>
                  <a:srgbClr val="595959"/>
                </a:solidFill>
              </a:rPr>
              <a:t>more project </a:t>
            </a:r>
            <a:r>
              <a:rPr lang="en" dirty="0" smtClean="0">
                <a:solidFill>
                  <a:srgbClr val="595959"/>
                </a:solidFill>
              </a:rPr>
              <a:t>details</a:t>
            </a:r>
            <a:endParaRPr lang="en" dirty="0">
              <a:solidFill>
                <a:srgbClr val="59595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5745888"/>
      </p:ext>
    </p:extLst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/>
          <p:nvPr/>
        </p:nvSpPr>
        <p:spPr>
          <a:xfrm>
            <a:off x="94400" y="82600"/>
            <a:ext cx="8978699" cy="4990799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5" name="Shape 73"/>
          <p:cNvSpPr txBox="1">
            <a:spLocks/>
          </p:cNvSpPr>
          <p:nvPr/>
        </p:nvSpPr>
        <p:spPr>
          <a:xfrm>
            <a:off x="311700" y="131863"/>
            <a:ext cx="8520599" cy="714832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Bef>
                <a:spcPts val="0"/>
              </a:spcBef>
            </a:pPr>
            <a:r>
              <a:rPr lang="en-US" sz="3200" dirty="0" smtClean="0">
                <a:solidFill>
                  <a:srgbClr val="1B74A5"/>
                </a:solidFill>
                <a:latin typeface="Helvetica Neue"/>
                <a:cs typeface="Helvetica Neue"/>
              </a:rPr>
              <a:t>The “big tent” and “core services”</a:t>
            </a:r>
            <a:endParaRPr lang="en" sz="3200" dirty="0">
              <a:solidFill>
                <a:srgbClr val="1B74A5"/>
              </a:solidFill>
              <a:latin typeface="Helvetica Neue"/>
              <a:cs typeface="Helvetica Neue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4891901"/>
            <a:ext cx="80703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>
                <a:solidFill>
                  <a:srgbClr val="595959"/>
                </a:solidFill>
              </a:rPr>
              <a:t>[1] Full list of “big tent” services : </a:t>
            </a:r>
            <a:r>
              <a:rPr lang="en-US" sz="1200" dirty="0">
                <a:solidFill>
                  <a:srgbClr val="595959"/>
                </a:solidFill>
              </a:rPr>
              <a:t>http://</a:t>
            </a:r>
            <a:r>
              <a:rPr lang="en-US" sz="1200" dirty="0" err="1">
                <a:solidFill>
                  <a:srgbClr val="595959"/>
                </a:solidFill>
              </a:rPr>
              <a:t>governance.openstack.org</a:t>
            </a:r>
            <a:r>
              <a:rPr lang="en-US" sz="1200" dirty="0">
                <a:solidFill>
                  <a:srgbClr val="595959"/>
                </a:solidFill>
              </a:rPr>
              <a:t>/reference/tags/</a:t>
            </a:r>
            <a:r>
              <a:rPr lang="en-US" sz="1200" dirty="0" err="1">
                <a:solidFill>
                  <a:srgbClr val="595959"/>
                </a:solidFill>
              </a:rPr>
              <a:t>type_service.html#tag-type-service</a:t>
            </a:r>
            <a:endParaRPr lang="en-US" sz="1200" dirty="0">
              <a:solidFill>
                <a:srgbClr val="595959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7780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9392096"/>
      </p:ext>
    </p:extLst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836128" y="853635"/>
            <a:ext cx="7248691" cy="1316966"/>
          </a:xfrm>
          <a:prstGeom prst="rect">
            <a:avLst/>
          </a:prstGeom>
          <a:solidFill>
            <a:schemeClr val="accent1">
              <a:alpha val="4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>
              <a:latin typeface="Helvetica Neue"/>
              <a:cs typeface="Helvetica Neue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836128" y="3491514"/>
            <a:ext cx="7248691" cy="1316966"/>
          </a:xfrm>
          <a:prstGeom prst="rect">
            <a:avLst/>
          </a:prstGeom>
          <a:solidFill>
            <a:schemeClr val="accent1">
              <a:alpha val="4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>
              <a:latin typeface="Helvetica Neue"/>
              <a:cs typeface="Helvetica Neue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970425" y="1009790"/>
            <a:ext cx="2699566" cy="936917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" sz="2800" dirty="0">
                <a:latin typeface="Helvetica Neue"/>
                <a:cs typeface="Helvetica Neue"/>
              </a:rPr>
              <a:t>Manageability</a:t>
            </a:r>
            <a:endParaRPr lang="en-US" sz="2800" dirty="0">
              <a:latin typeface="Helvetica Neue"/>
              <a:cs typeface="Helvetica Neue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970425" y="2267087"/>
            <a:ext cx="2699566" cy="936917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" sz="2800" dirty="0">
                <a:latin typeface="Helvetica Neue"/>
                <a:cs typeface="Helvetica Neue"/>
              </a:rPr>
              <a:t>Scalability</a:t>
            </a:r>
            <a:endParaRPr lang="en-US" sz="2800" dirty="0">
              <a:latin typeface="Helvetica Neue"/>
              <a:cs typeface="Helvetica Neue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970425" y="3631958"/>
            <a:ext cx="2699566" cy="936917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" sz="2800" dirty="0">
                <a:latin typeface="Helvetica Neue"/>
                <a:cs typeface="Helvetica Neue"/>
              </a:rPr>
              <a:t>Extensibility</a:t>
            </a:r>
            <a:endParaRPr lang="en-US" sz="2800" dirty="0">
              <a:latin typeface="Helvetica Neue"/>
              <a:cs typeface="Helvetica Neue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902960" y="1096541"/>
            <a:ext cx="4572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" sz="2000" dirty="0">
                <a:solidFill>
                  <a:srgbClr val="595959"/>
                </a:solidFill>
              </a:rPr>
              <a:t>Finer grained controls and easier management for operators </a:t>
            </a:r>
          </a:p>
        </p:txBody>
      </p:sp>
      <p:sp>
        <p:nvSpPr>
          <p:cNvPr id="4" name="Rectangle 3"/>
          <p:cNvSpPr/>
          <p:nvPr/>
        </p:nvSpPr>
        <p:spPr>
          <a:xfrm>
            <a:off x="3902960" y="2429718"/>
            <a:ext cx="4572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" sz="2000" dirty="0">
                <a:solidFill>
                  <a:srgbClr val="595959"/>
                </a:solidFill>
              </a:rPr>
              <a:t>Performance and stability for larger deployments</a:t>
            </a:r>
          </a:p>
        </p:txBody>
      </p:sp>
      <p:sp>
        <p:nvSpPr>
          <p:cNvPr id="7" name="Rectangle 6"/>
          <p:cNvSpPr/>
          <p:nvPr/>
        </p:nvSpPr>
        <p:spPr>
          <a:xfrm>
            <a:off x="3902960" y="3769837"/>
            <a:ext cx="431371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" sz="2000" dirty="0">
                <a:solidFill>
                  <a:srgbClr val="595959"/>
                </a:solidFill>
              </a:rPr>
              <a:t>Single platform for virtual machines, containers and bare metal </a:t>
            </a:r>
          </a:p>
        </p:txBody>
      </p:sp>
      <p:sp>
        <p:nvSpPr>
          <p:cNvPr id="16" name="Shape 73"/>
          <p:cNvSpPr txBox="1">
            <a:spLocks noGrp="1"/>
          </p:cNvSpPr>
          <p:nvPr>
            <p:ph type="title"/>
          </p:nvPr>
        </p:nvSpPr>
        <p:spPr>
          <a:xfrm>
            <a:off x="311700" y="131863"/>
            <a:ext cx="8520599" cy="714832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dirty="0"/>
              <a:t>Liberty release key themes</a:t>
            </a:r>
          </a:p>
        </p:txBody>
      </p:sp>
    </p:spTree>
    <p:extLst>
      <p:ext uri="{BB962C8B-B14F-4D97-AF65-F5344CB8AC3E}">
        <p14:creationId xmlns:p14="http://schemas.microsoft.com/office/powerpoint/2010/main" val="267411493"/>
      </p:ext>
    </p:extLst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836128" y="853635"/>
            <a:ext cx="7248691" cy="1316966"/>
          </a:xfrm>
          <a:prstGeom prst="rect">
            <a:avLst/>
          </a:prstGeom>
          <a:solidFill>
            <a:schemeClr val="accent1">
              <a:alpha val="4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>
              <a:latin typeface="Helvetica Neue"/>
              <a:cs typeface="Helvetica Neue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836128" y="3491514"/>
            <a:ext cx="7322583" cy="1547014"/>
          </a:xfrm>
          <a:prstGeom prst="rect">
            <a:avLst/>
          </a:prstGeom>
          <a:solidFill>
            <a:schemeClr val="accent1">
              <a:alpha val="4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>
              <a:latin typeface="Helvetica Neue"/>
              <a:cs typeface="Helvetica Neue"/>
            </a:endParaRPr>
          </a:p>
        </p:txBody>
      </p:sp>
      <p:sp>
        <p:nvSpPr>
          <p:cNvPr id="73" name="Shape 73"/>
          <p:cNvSpPr txBox="1">
            <a:spLocks noGrp="1"/>
          </p:cNvSpPr>
          <p:nvPr>
            <p:ph type="title"/>
          </p:nvPr>
        </p:nvSpPr>
        <p:spPr>
          <a:xfrm>
            <a:off x="311700" y="131863"/>
            <a:ext cx="8520599" cy="714832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dirty="0"/>
              <a:t>Liberty release key themes</a:t>
            </a:r>
          </a:p>
        </p:txBody>
      </p:sp>
      <p:sp>
        <p:nvSpPr>
          <p:cNvPr id="2" name="Rectangle 1"/>
          <p:cNvSpPr/>
          <p:nvPr/>
        </p:nvSpPr>
        <p:spPr>
          <a:xfrm>
            <a:off x="970425" y="1009790"/>
            <a:ext cx="2699566" cy="936917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" sz="2800" dirty="0">
                <a:latin typeface="Helvetica Neue"/>
                <a:cs typeface="Helvetica Neue"/>
              </a:rPr>
              <a:t>Manageability</a:t>
            </a:r>
            <a:endParaRPr lang="en-US" sz="2800" dirty="0">
              <a:latin typeface="Helvetica Neue"/>
              <a:cs typeface="Helvetica Neue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70425" y="2267087"/>
            <a:ext cx="2699566" cy="936917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" sz="2800" dirty="0">
                <a:latin typeface="Helvetica Neue"/>
                <a:cs typeface="Helvetica Neue"/>
              </a:rPr>
              <a:t>Scalability</a:t>
            </a:r>
            <a:endParaRPr lang="en-US" sz="2800" dirty="0">
              <a:latin typeface="Helvetica Neue"/>
              <a:cs typeface="Helvetica Neue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970425" y="3631958"/>
            <a:ext cx="2699566" cy="936917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" sz="2800" dirty="0">
                <a:latin typeface="Helvetica Neue"/>
                <a:cs typeface="Helvetica Neue"/>
              </a:rPr>
              <a:t>Extensibility</a:t>
            </a:r>
            <a:endParaRPr lang="en-US" sz="2800" dirty="0">
              <a:latin typeface="Helvetica Neue"/>
              <a:cs typeface="Helvetica Neue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586711" y="913624"/>
            <a:ext cx="4498108" cy="12736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0" indent="-285750">
              <a:lnSpc>
                <a:spcPct val="110000"/>
              </a:lnSpc>
              <a:buFont typeface="Arial"/>
              <a:buChar char="•"/>
            </a:pPr>
            <a:r>
              <a:rPr lang="en" dirty="0">
                <a:solidFill>
                  <a:srgbClr val="595959"/>
                </a:solidFill>
              </a:rPr>
              <a:t>Common library adoption</a:t>
            </a:r>
          </a:p>
          <a:p>
            <a:pPr marL="514350" lvl="0" indent="-285750">
              <a:lnSpc>
                <a:spcPct val="110000"/>
              </a:lnSpc>
              <a:buFont typeface="Arial"/>
              <a:buChar char="•"/>
            </a:pPr>
            <a:r>
              <a:rPr lang="en" dirty="0">
                <a:solidFill>
                  <a:srgbClr val="595959"/>
                </a:solidFill>
              </a:rPr>
              <a:t>Better configuration management</a:t>
            </a:r>
          </a:p>
          <a:p>
            <a:pPr marL="514350" lvl="0" indent="-285750">
              <a:lnSpc>
                <a:spcPct val="110000"/>
              </a:lnSpc>
              <a:buFont typeface="Arial"/>
              <a:buChar char="•"/>
            </a:pPr>
            <a:r>
              <a:rPr lang="en" dirty="0">
                <a:solidFill>
                  <a:srgbClr val="595959"/>
                </a:solidFill>
              </a:rPr>
              <a:t>Role-based access control (RBAC) for Heat and Neutron fine tune security settings at all levels of network and API </a:t>
            </a:r>
          </a:p>
        </p:txBody>
      </p:sp>
      <p:sp>
        <p:nvSpPr>
          <p:cNvPr id="4" name="Rectangle 3"/>
          <p:cNvSpPr/>
          <p:nvPr/>
        </p:nvSpPr>
        <p:spPr>
          <a:xfrm>
            <a:off x="3586711" y="2163661"/>
            <a:ext cx="4572000" cy="12736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2064" lvl="0" indent="-285750">
              <a:lnSpc>
                <a:spcPct val="110000"/>
              </a:lnSpc>
              <a:buFont typeface="Arial"/>
              <a:buChar char="•"/>
            </a:pPr>
            <a:r>
              <a:rPr lang="en" dirty="0">
                <a:solidFill>
                  <a:srgbClr val="595959"/>
                </a:solidFill>
              </a:rPr>
              <a:t>Initial version of Nova Cells v2 provides an updated model </a:t>
            </a:r>
            <a:r>
              <a:rPr lang="en-US" dirty="0" smtClean="0">
                <a:solidFill>
                  <a:srgbClr val="595959"/>
                </a:solidFill>
              </a:rPr>
              <a:t>to</a:t>
            </a:r>
            <a:r>
              <a:rPr lang="en" dirty="0" smtClean="0">
                <a:solidFill>
                  <a:srgbClr val="595959"/>
                </a:solidFill>
              </a:rPr>
              <a:t> </a:t>
            </a:r>
            <a:r>
              <a:rPr lang="en" dirty="0">
                <a:solidFill>
                  <a:srgbClr val="595959"/>
                </a:solidFill>
              </a:rPr>
              <a:t>support very large and multi-location compute </a:t>
            </a:r>
            <a:r>
              <a:rPr lang="en" dirty="0" smtClean="0">
                <a:solidFill>
                  <a:srgbClr val="595959"/>
                </a:solidFill>
              </a:rPr>
              <a:t>deployment</a:t>
            </a:r>
            <a:r>
              <a:rPr lang="en-US" dirty="0" smtClean="0">
                <a:solidFill>
                  <a:srgbClr val="595959"/>
                </a:solidFill>
              </a:rPr>
              <a:t>s</a:t>
            </a:r>
          </a:p>
          <a:p>
            <a:pPr marL="512064" lvl="0" indent="-285750">
              <a:lnSpc>
                <a:spcPct val="110000"/>
              </a:lnSpc>
              <a:buFont typeface="Arial"/>
              <a:buChar char="•"/>
            </a:pPr>
            <a:r>
              <a:rPr lang="en" dirty="0" smtClean="0">
                <a:solidFill>
                  <a:srgbClr val="595959"/>
                </a:solidFill>
              </a:rPr>
              <a:t>Improvements </a:t>
            </a:r>
            <a:r>
              <a:rPr lang="en" dirty="0">
                <a:solidFill>
                  <a:srgbClr val="595959"/>
                </a:solidFill>
              </a:rPr>
              <a:t>in scale and performance across Nova, Horizon, Neutron and Cinder</a:t>
            </a:r>
          </a:p>
        </p:txBody>
      </p:sp>
      <p:sp>
        <p:nvSpPr>
          <p:cNvPr id="7" name="Rectangle 6"/>
          <p:cNvSpPr/>
          <p:nvPr/>
        </p:nvSpPr>
        <p:spPr>
          <a:xfrm>
            <a:off x="3586711" y="3527858"/>
            <a:ext cx="4313710" cy="15106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0" indent="-285750">
              <a:lnSpc>
                <a:spcPct val="110000"/>
              </a:lnSpc>
              <a:buFont typeface="Arial"/>
              <a:buChar char="•"/>
            </a:pPr>
            <a:r>
              <a:rPr lang="en" dirty="0">
                <a:solidFill>
                  <a:srgbClr val="595959"/>
                </a:solidFill>
              </a:rPr>
              <a:t>Stronger support for OpenStack as the </a:t>
            </a:r>
            <a:r>
              <a:rPr lang="en-US" dirty="0" err="1" smtClean="0">
                <a:solidFill>
                  <a:srgbClr val="595959"/>
                </a:solidFill>
              </a:rPr>
              <a:t>i</a:t>
            </a:r>
            <a:r>
              <a:rPr lang="en" dirty="0" smtClean="0">
                <a:solidFill>
                  <a:srgbClr val="595959"/>
                </a:solidFill>
              </a:rPr>
              <a:t>ntegration </a:t>
            </a:r>
            <a:r>
              <a:rPr lang="en-US" dirty="0" smtClean="0">
                <a:solidFill>
                  <a:srgbClr val="595959"/>
                </a:solidFill>
              </a:rPr>
              <a:t>e</a:t>
            </a:r>
            <a:r>
              <a:rPr lang="en" dirty="0" smtClean="0">
                <a:solidFill>
                  <a:srgbClr val="595959"/>
                </a:solidFill>
              </a:rPr>
              <a:t>ngine </a:t>
            </a:r>
            <a:r>
              <a:rPr lang="en" dirty="0">
                <a:solidFill>
                  <a:srgbClr val="595959"/>
                </a:solidFill>
              </a:rPr>
              <a:t>with new big tent model</a:t>
            </a:r>
          </a:p>
          <a:p>
            <a:pPr marL="514350" lvl="0" indent="-285750">
              <a:lnSpc>
                <a:spcPct val="110000"/>
              </a:lnSpc>
              <a:buFont typeface="Arial"/>
              <a:buChar char="•"/>
            </a:pPr>
            <a:r>
              <a:rPr lang="en" dirty="0">
                <a:solidFill>
                  <a:srgbClr val="595959"/>
                </a:solidFill>
              </a:rPr>
              <a:t>Magnum’s first full release supports Kubernetes, Mesos and Docker Swarm</a:t>
            </a:r>
          </a:p>
          <a:p>
            <a:pPr marL="514350" lvl="0" indent="-285750">
              <a:lnSpc>
                <a:spcPct val="110000"/>
              </a:lnSpc>
              <a:buFont typeface="Arial"/>
              <a:buChar char="•"/>
            </a:pPr>
            <a:r>
              <a:rPr lang="en-US" dirty="0" smtClean="0">
                <a:solidFill>
                  <a:srgbClr val="595959"/>
                </a:solidFill>
              </a:rPr>
              <a:t>Extensible</a:t>
            </a:r>
            <a:r>
              <a:rPr lang="en" dirty="0" smtClean="0">
                <a:solidFill>
                  <a:srgbClr val="595959"/>
                </a:solidFill>
              </a:rPr>
              <a:t> </a:t>
            </a:r>
            <a:r>
              <a:rPr lang="en" dirty="0">
                <a:solidFill>
                  <a:srgbClr val="595959"/>
                </a:solidFill>
              </a:rPr>
              <a:t>Nova </a:t>
            </a:r>
            <a:r>
              <a:rPr lang="en" dirty="0" smtClean="0">
                <a:solidFill>
                  <a:srgbClr val="595959"/>
                </a:solidFill>
              </a:rPr>
              <a:t>scheduler</a:t>
            </a:r>
            <a:endParaRPr lang="en-US" dirty="0" smtClean="0">
              <a:solidFill>
                <a:srgbClr val="595959"/>
              </a:solidFill>
            </a:endParaRPr>
          </a:p>
          <a:p>
            <a:pPr marL="514350" lvl="0" indent="-285750">
              <a:lnSpc>
                <a:spcPct val="110000"/>
              </a:lnSpc>
              <a:buFont typeface="Arial"/>
              <a:buChar char="•"/>
            </a:pPr>
            <a:r>
              <a:rPr lang="en-US" dirty="0" smtClean="0">
                <a:solidFill>
                  <a:srgbClr val="595959"/>
                </a:solidFill>
              </a:rPr>
              <a:t>NFV improvements for </a:t>
            </a:r>
            <a:r>
              <a:rPr lang="en-US" dirty="0" err="1" smtClean="0">
                <a:solidFill>
                  <a:srgbClr val="595959"/>
                </a:solidFill>
              </a:rPr>
              <a:t>QoS</a:t>
            </a:r>
            <a:r>
              <a:rPr lang="en-US" dirty="0" smtClean="0">
                <a:solidFill>
                  <a:srgbClr val="595959"/>
                </a:solidFill>
              </a:rPr>
              <a:t> policies, </a:t>
            </a:r>
            <a:r>
              <a:rPr lang="en-US" dirty="0" err="1" smtClean="0">
                <a:solidFill>
                  <a:srgbClr val="595959"/>
                </a:solidFill>
              </a:rPr>
              <a:t>LBaaS</a:t>
            </a:r>
            <a:endParaRPr lang="en" dirty="0">
              <a:solidFill>
                <a:srgbClr val="59595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7809522"/>
      </p:ext>
    </p:extLst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 txBox="1">
            <a:spLocks noGrp="1"/>
          </p:cNvSpPr>
          <p:nvPr>
            <p:ph type="title"/>
          </p:nvPr>
        </p:nvSpPr>
        <p:spPr>
          <a:xfrm>
            <a:off x="311700" y="195180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Community in action</a:t>
            </a:r>
          </a:p>
        </p:txBody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1061194" y="902630"/>
            <a:ext cx="6399047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r>
              <a:rPr lang="en" sz="2000" b="1" dirty="0"/>
              <a:t>Security team </a:t>
            </a:r>
            <a:r>
              <a:rPr lang="en" sz="2000" dirty="0"/>
              <a:t>gaining momentum &amp; launching new projects including Anchor and Bandit</a:t>
            </a:r>
          </a:p>
          <a:p>
            <a:r>
              <a:rPr lang="en" sz="2000" b="1" dirty="0"/>
              <a:t>Product working group </a:t>
            </a:r>
            <a:r>
              <a:rPr lang="en" sz="2000" dirty="0"/>
              <a:t>adding more cohesion across projects and maturity to the roadmap and planning processes through Mitaka and the N release</a:t>
            </a:r>
          </a:p>
          <a:p>
            <a:r>
              <a:rPr lang="en" sz="2000" dirty="0"/>
              <a:t>Continued work around</a:t>
            </a:r>
            <a:r>
              <a:rPr lang="en" sz="2000" b="1" dirty="0"/>
              <a:t> interoperability </a:t>
            </a:r>
            <a:r>
              <a:rPr lang="en" sz="2000" dirty="0"/>
              <a:t>with DefCore committee</a:t>
            </a:r>
            <a:r>
              <a:rPr lang="en" sz="2000" b="1" dirty="0"/>
              <a:t> </a:t>
            </a:r>
            <a:r>
              <a:rPr lang="en" sz="2000" dirty="0"/>
              <a:t>adding Neutron networking capabilities to tightly defined core services </a:t>
            </a:r>
          </a:p>
        </p:txBody>
      </p:sp>
    </p:spTree>
    <p:extLst>
      <p:ext uri="{BB962C8B-B14F-4D97-AF65-F5344CB8AC3E}">
        <p14:creationId xmlns:p14="http://schemas.microsoft.com/office/powerpoint/2010/main" val="334997400"/>
      </p:ext>
    </p:extLst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>
            <a:spLocks noGrp="1"/>
          </p:cNvSpPr>
          <p:nvPr>
            <p:ph type="title"/>
          </p:nvPr>
        </p:nvSpPr>
        <p:spPr>
          <a:xfrm>
            <a:off x="311700" y="216001"/>
            <a:ext cx="8832300" cy="572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dirty="0"/>
              <a:t>Adoption continues across industries &amp; regions</a:t>
            </a:r>
          </a:p>
        </p:txBody>
      </p:sp>
      <p:sp>
        <p:nvSpPr>
          <p:cNvPr id="92" name="Shape 92"/>
          <p:cNvSpPr txBox="1">
            <a:spLocks noGrp="1"/>
          </p:cNvSpPr>
          <p:nvPr>
            <p:ph type="body" idx="1"/>
          </p:nvPr>
        </p:nvSpPr>
        <p:spPr>
          <a:xfrm>
            <a:off x="311700" y="923451"/>
            <a:ext cx="8520599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lnSpc>
                <a:spcPct val="130000"/>
              </a:lnSpc>
              <a:spcBef>
                <a:spcPts val="0"/>
              </a:spcBef>
              <a:buNone/>
            </a:pPr>
            <a:r>
              <a:rPr lang="en" b="1" dirty="0"/>
              <a:t>Featured speakers </a:t>
            </a:r>
            <a:r>
              <a:rPr lang="en" dirty="0"/>
              <a:t>at the Tokyo </a:t>
            </a:r>
            <a:r>
              <a:rPr lang="en-US" dirty="0" smtClean="0"/>
              <a:t>S</a:t>
            </a:r>
            <a:r>
              <a:rPr lang="en" dirty="0" smtClean="0"/>
              <a:t>ummit</a:t>
            </a:r>
            <a:r>
              <a:rPr lang="en" dirty="0"/>
              <a:t>: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" sz="2400" dirty="0" smtClean="0"/>
              <a:t>GoDaddy</a:t>
            </a:r>
            <a:r>
              <a:rPr lang="en" sz="2400" dirty="0"/>
              <a:t>, NTT, Fujitsu, FICO, Lithium, BMW, Visa, Ancestry.com, GMO, Yahoo! Japan (and Yahoo!), Workday, CERN, eBay, Comcast, Time Warner Cable, PayPal, DirecTV, Tubemogul, DeutscheTelekom, SKT, </a:t>
            </a:r>
            <a:r>
              <a:rPr lang="en" sz="2400" dirty="0" smtClean="0"/>
              <a:t>Kirin</a:t>
            </a:r>
            <a:r>
              <a:rPr lang="en-US" sz="2400" dirty="0" smtClean="0"/>
              <a:t> </a:t>
            </a:r>
            <a:r>
              <a:rPr lang="en-US" sz="2400" dirty="0" smtClean="0"/>
              <a:t/>
            </a:r>
            <a:br>
              <a:rPr lang="en-US" sz="2400" dirty="0" smtClean="0"/>
            </a:br>
            <a:endParaRPr lang="en" sz="2400" dirty="0"/>
          </a:p>
          <a:p>
            <a:pPr>
              <a:spcBef>
                <a:spcPts val="0"/>
              </a:spcBef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953502393"/>
      </p:ext>
    </p:extLst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Liberty release - prelim marketing presentation">
  <a:themeElements>
    <a:clrScheme name="OpenStack Colors">
      <a:dk1>
        <a:sysClr val="windowText" lastClr="000000"/>
      </a:dk1>
      <a:lt1>
        <a:sysClr val="window" lastClr="FFFFFF"/>
      </a:lt1>
      <a:dk2>
        <a:srgbClr val="213B54"/>
      </a:dk2>
      <a:lt2>
        <a:srgbClr val="E8EEF5"/>
      </a:lt2>
      <a:accent1>
        <a:srgbClr val="259ADB"/>
      </a:accent1>
      <a:accent2>
        <a:srgbClr val="CD1E1E"/>
      </a:accent2>
      <a:accent3>
        <a:srgbClr val="4CDCC6"/>
      </a:accent3>
      <a:accent4>
        <a:srgbClr val="265D88"/>
      </a:accent4>
      <a:accent5>
        <a:srgbClr val="F3433E"/>
      </a:accent5>
      <a:accent6>
        <a:srgbClr val="AAAAAA"/>
      </a:accent6>
      <a:hlink>
        <a:srgbClr val="259ADB"/>
      </a:hlink>
      <a:folHlink>
        <a:srgbClr val="265D8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Liberty release - prelim marketing presentation.potx</Template>
  <TotalTime>8857</TotalTime>
  <Words>1091</Words>
  <Application>Microsoft Macintosh PowerPoint</Application>
  <PresentationFormat>On-screen Show (16:9)</PresentationFormat>
  <Paragraphs>99</Paragraphs>
  <Slides>17</Slides>
  <Notes>16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Liberty release - prelim marketing presentation</vt:lpstr>
      <vt:lpstr>OpenStack Liberty  October 15, 2015 </vt:lpstr>
      <vt:lpstr>PowerPoint Presentation</vt:lpstr>
      <vt:lpstr>PowerPoint Presentation</vt:lpstr>
      <vt:lpstr>Agenda</vt:lpstr>
      <vt:lpstr>PowerPoint Presentation</vt:lpstr>
      <vt:lpstr>Liberty release key themes</vt:lpstr>
      <vt:lpstr>Liberty release key themes</vt:lpstr>
      <vt:lpstr>Community in action</vt:lpstr>
      <vt:lpstr>Adoption continues across industries &amp; regions</vt:lpstr>
      <vt:lpstr>The Nitty Gritty</vt:lpstr>
      <vt:lpstr>Compute (Nova, Ironic): New features</vt:lpstr>
      <vt:lpstr>Storage (Cinder, Swift): New features</vt:lpstr>
      <vt:lpstr>Networking (Neutron): New features</vt:lpstr>
      <vt:lpstr>Strong support for containers continues</vt:lpstr>
      <vt:lpstr>Heat orchestration: New features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OpenStack Foundation 16x9 Template</dc:title>
  <dc:creator>Barrett, Carol L;Shamail Tahir</dc:creator>
  <cp:lastModifiedBy>Lauren Sell</cp:lastModifiedBy>
  <cp:revision>168</cp:revision>
  <cp:lastPrinted>2015-09-29T14:42:09Z</cp:lastPrinted>
  <dcterms:modified xsi:type="dcterms:W3CDTF">2015-10-06T11:48:55Z</dcterms:modified>
</cp:coreProperties>
</file>