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comments/comment2.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8" r:id="rId2"/>
    <p:sldId id="350" r:id="rId3"/>
    <p:sldId id="316" r:id="rId4"/>
    <p:sldId id="321" r:id="rId5"/>
    <p:sldId id="351" r:id="rId6"/>
    <p:sldId id="359" r:id="rId7"/>
    <p:sldId id="360" r:id="rId8"/>
    <p:sldId id="325" r:id="rId9"/>
    <p:sldId id="353" r:id="rId10"/>
    <p:sldId id="356" r:id="rId11"/>
    <p:sldId id="342" r:id="rId12"/>
    <p:sldId id="343" r:id="rId13"/>
    <p:sldId id="361" r:id="rId14"/>
    <p:sldId id="362" r:id="rId15"/>
    <p:sldId id="345" r:id="rId16"/>
    <p:sldId id="331" r:id="rId17"/>
    <p:sldId id="275" r:id="rId18"/>
  </p:sldIdLst>
  <p:sldSz cx="9144000" cy="5143500" type="screen16x9"/>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176">
          <p15:clr>
            <a:srgbClr val="A4A3A4"/>
          </p15:clr>
        </p15:guide>
        <p15:guide id="2" orient="horz" pos="607">
          <p15:clr>
            <a:srgbClr val="A4A3A4"/>
          </p15:clr>
        </p15:guide>
        <p15:guide id="3" orient="horz" pos="212">
          <p15:clr>
            <a:srgbClr val="A4A3A4"/>
          </p15:clr>
        </p15:guide>
        <p15:guide id="4" orient="horz" pos="912">
          <p15:clr>
            <a:srgbClr val="A4A3A4"/>
          </p15:clr>
        </p15:guide>
        <p15:guide id="5" orient="horz" pos="3969">
          <p15:clr>
            <a:srgbClr val="A4A3A4"/>
          </p15:clr>
        </p15:guide>
        <p15:guide id="6" pos="1267">
          <p15:clr>
            <a:srgbClr val="A4A3A4"/>
          </p15:clr>
        </p15:guide>
        <p15:guide id="7" pos="382">
          <p15:clr>
            <a:srgbClr val="A4A3A4"/>
          </p15:clr>
        </p15:guide>
        <p15:guide id="8" pos="2880">
          <p15:clr>
            <a:srgbClr val="A4A3A4"/>
          </p15:clr>
        </p15:guide>
        <p15:guide id="9" pos="5568">
          <p15:clr>
            <a:srgbClr val="A4A3A4"/>
          </p15:clr>
        </p15:guide>
        <p15:guide id="10" orient="horz" pos="3132">
          <p15:clr>
            <a:srgbClr val="A4A3A4"/>
          </p15:clr>
        </p15:guide>
        <p15:guide id="11" orient="horz" pos="455">
          <p15:clr>
            <a:srgbClr val="A4A3A4"/>
          </p15:clr>
        </p15:guide>
        <p15:guide id="12" orient="horz" pos="159">
          <p15:clr>
            <a:srgbClr val="A4A3A4"/>
          </p15:clr>
        </p15:guide>
        <p15:guide id="13" orient="horz" pos="684">
          <p15:clr>
            <a:srgbClr val="A4A3A4"/>
          </p15:clr>
        </p15:guide>
        <p15:guide id="14" orient="horz" pos="2977">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yush, Pranav" initials="PP" lastIdx="1" clrIdx="0"/>
  <p:cmAuthor id="1" name="Palanisamy, Anand" initials="" lastIdx="7"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81D"/>
    <a:srgbClr val="717074"/>
    <a:srgbClr val="E6E7E8"/>
    <a:srgbClr val="E7E5D3"/>
    <a:srgbClr val="959484"/>
    <a:srgbClr val="F15F7C"/>
    <a:srgbClr val="7A003C"/>
    <a:srgbClr val="26BCD7"/>
    <a:srgbClr val="007C85"/>
    <a:srgbClr val="B323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71" autoAdjust="0"/>
    <p:restoredTop sz="80000" autoAdjust="0"/>
  </p:normalViewPr>
  <p:slideViewPr>
    <p:cSldViewPr showGuides="1">
      <p:cViewPr varScale="1">
        <p:scale>
          <a:sx n="160" d="100"/>
          <a:sy n="160" d="100"/>
        </p:scale>
        <p:origin x="-144" y="-96"/>
      </p:cViewPr>
      <p:guideLst>
        <p:guide orient="horz" pos="4176"/>
        <p:guide orient="horz" pos="607"/>
        <p:guide orient="horz" pos="212"/>
        <p:guide orient="horz" pos="912"/>
        <p:guide orient="horz" pos="3969"/>
        <p:guide orient="horz" pos="3132"/>
        <p:guide orient="horz" pos="455"/>
        <p:guide orient="horz" pos="159"/>
        <p:guide orient="horz" pos="684"/>
        <p:guide orient="horz" pos="2977"/>
        <p:guide pos="1267"/>
        <p:guide pos="382"/>
        <p:guide pos="2880"/>
        <p:guide pos="556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p:scale>
          <a:sx n="150" d="100"/>
          <a:sy n="150" d="100"/>
        </p:scale>
        <p:origin x="-2272" y="24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tags" Target="tags/tag1.xml"/><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3-10-27T22:42:36.101" idx="3">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3-10-27T22:42:36.101" idx="5">
    <p:pos x="10" y="10"/>
    <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3-10-27T22:42:36.101" idx="7">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533400" y="8852257"/>
            <a:ext cx="399899" cy="123111"/>
          </a:xfrm>
          <a:prstGeom prst="rect">
            <a:avLst/>
          </a:prstGeom>
          <a:noFill/>
        </p:spPr>
        <p:txBody>
          <a:bodyPr vert="horz" wrap="square" lIns="0" tIns="0" rIns="0" bIns="0" rtlCol="0" anchor="ctr" anchorCtr="0">
            <a:spAutoFit/>
          </a:bodyPr>
          <a:lstStyle/>
          <a:p>
            <a:fld id="{54727DA6-B225-4212-AE3D-ABAC65F7FD65}" type="slidenum">
              <a:rPr lang="en-US" sz="800">
                <a:solidFill>
                  <a:srgbClr val="717074"/>
                </a:solidFill>
              </a:rPr>
              <a:pPr/>
              <a:t>‹#›</a:t>
            </a:fld>
            <a:endParaRPr lang="en-US" sz="800">
              <a:solidFill>
                <a:srgbClr val="717074"/>
              </a:solidFill>
            </a:endParaRPr>
          </a:p>
        </p:txBody>
      </p:sp>
      <p:sp>
        <p:nvSpPr>
          <p:cNvPr id="9" name="Rectangle 5"/>
          <p:cNvSpPr>
            <a:spLocks noChangeArrowheads="1"/>
          </p:cNvSpPr>
          <p:nvPr/>
        </p:nvSpPr>
        <p:spPr bwMode="ltGray">
          <a:xfrm>
            <a:off x="949503" y="8852258"/>
            <a:ext cx="1279196" cy="123111"/>
          </a:xfrm>
          <a:prstGeom prst="rect">
            <a:avLst/>
          </a:prstGeom>
          <a:noFill/>
          <a:ln w="9525">
            <a:noFill/>
            <a:miter lim="800000"/>
            <a:headEnd/>
            <a:tailEnd/>
          </a:ln>
          <a:effectLst/>
        </p:spPr>
        <p:txBody>
          <a:bodyPr vert="horz" wrap="none" lIns="0" tIns="0" rIns="0" bIns="0" anchor="ctr" anchorCtr="0">
            <a:spAutoFit/>
          </a:bodyPr>
          <a:lstStyle/>
          <a:p>
            <a:pPr algn="l"/>
            <a:r>
              <a:rPr lang="en-US" sz="800" dirty="0" smtClean="0">
                <a:solidFill>
                  <a:srgbClr val="717074"/>
                </a:solidFill>
              </a:rPr>
              <a:t>Confidential and Proprietary</a:t>
            </a:r>
            <a:endParaRPr lang="en-US" sz="800" dirty="0">
              <a:solidFill>
                <a:srgbClr val="717074"/>
              </a:solidFill>
            </a:endParaRPr>
          </a:p>
        </p:txBody>
      </p:sp>
    </p:spTree>
    <p:extLst>
      <p:ext uri="{BB962C8B-B14F-4D97-AF65-F5344CB8AC3E}">
        <p14:creationId xmlns:p14="http://schemas.microsoft.com/office/powerpoint/2010/main" val="2900985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685800" y="4648200"/>
            <a:ext cx="5486400" cy="3962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685800" y="8852258"/>
            <a:ext cx="989013" cy="123111"/>
          </a:xfrm>
          <a:prstGeom prst="rect">
            <a:avLst/>
          </a:prstGeom>
          <a:noFill/>
        </p:spPr>
        <p:txBody>
          <a:bodyPr vert="horz" wrap="square" lIns="0" tIns="0" rIns="0" bIns="0" rtlCol="0" anchor="ctr" anchorCtr="0">
            <a:spAutoFit/>
          </a:bodyPr>
          <a:lstStyle>
            <a:lvl1pPr>
              <a:defRPr lang="en-US" sz="800" b="0" smtClean="0">
                <a:solidFill>
                  <a:srgbClr val="717074"/>
                </a:solidFill>
              </a:defRPr>
            </a:lvl1pPr>
          </a:lstStyle>
          <a:p>
            <a:fld id="{FEB94C41-AFE7-4A1F-AB5D-F6B560C16046}" type="slidenum">
              <a:rPr lang="en-US" smtClean="0"/>
              <a:pPr/>
              <a:t>‹#›</a:t>
            </a:fld>
            <a:endParaRPr lang="en-US"/>
          </a:p>
        </p:txBody>
      </p:sp>
      <p:sp>
        <p:nvSpPr>
          <p:cNvPr id="11" name="Slide Image Placeholder 10"/>
          <p:cNvSpPr>
            <a:spLocks noGrp="1" noRot="1" noChangeAspect="1"/>
          </p:cNvSpPr>
          <p:nvPr>
            <p:ph type="sldImg" idx="2"/>
          </p:nvPr>
        </p:nvSpPr>
        <p:spPr>
          <a:xfrm>
            <a:off x="-228600" y="457200"/>
            <a:ext cx="7315200" cy="4114800"/>
          </a:xfrm>
          <a:prstGeom prst="rect">
            <a:avLst/>
          </a:prstGeom>
          <a:noFill/>
          <a:ln w="12700">
            <a:solidFill>
              <a:prstClr val="black"/>
            </a:solidFill>
          </a:ln>
        </p:spPr>
        <p:txBody>
          <a:bodyPr vert="horz" lIns="91440" tIns="45720" rIns="91440" bIns="45720" rtlCol="0" anchor="ctr"/>
          <a:lstStyle/>
          <a:p>
            <a:endParaRPr lang="en-US"/>
          </a:p>
        </p:txBody>
      </p:sp>
      <p:sp>
        <p:nvSpPr>
          <p:cNvPr id="13" name="Rectangle 5"/>
          <p:cNvSpPr>
            <a:spLocks noChangeArrowheads="1"/>
          </p:cNvSpPr>
          <p:nvPr/>
        </p:nvSpPr>
        <p:spPr bwMode="ltGray">
          <a:xfrm>
            <a:off x="1159204" y="8852258"/>
            <a:ext cx="1279196" cy="123111"/>
          </a:xfrm>
          <a:prstGeom prst="rect">
            <a:avLst/>
          </a:prstGeom>
          <a:noFill/>
          <a:ln w="9525">
            <a:noFill/>
            <a:miter lim="800000"/>
            <a:headEnd/>
            <a:tailEnd/>
          </a:ln>
          <a:effectLst/>
        </p:spPr>
        <p:txBody>
          <a:bodyPr vert="horz" wrap="none" lIns="0" tIns="0" rIns="0" bIns="0" anchor="ctr" anchorCtr="0">
            <a:spAutoFit/>
          </a:bodyPr>
          <a:lstStyle/>
          <a:p>
            <a:pPr algn="l"/>
            <a:r>
              <a:rPr lang="en-US" sz="800" dirty="0" smtClean="0">
                <a:solidFill>
                  <a:srgbClr val="717074"/>
                </a:solidFill>
              </a:rPr>
              <a:t>Confidential and Proprietary</a:t>
            </a:r>
            <a:endParaRPr lang="en-US" sz="800" dirty="0">
              <a:solidFill>
                <a:srgbClr val="717074"/>
              </a:solidFill>
            </a:endParaRPr>
          </a:p>
        </p:txBody>
      </p:sp>
    </p:spTree>
    <p:extLst>
      <p:ext uri="{BB962C8B-B14F-4D97-AF65-F5344CB8AC3E}">
        <p14:creationId xmlns:p14="http://schemas.microsoft.com/office/powerpoint/2010/main" val="285585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457200"/>
            <a:ext cx="7315200" cy="4114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B94C41-AFE7-4A1F-AB5D-F6B560C16046}" type="slidenum">
              <a:rPr lang="en-US" smtClean="0"/>
              <a:pPr/>
              <a:t>1</a:t>
            </a:fld>
            <a:endParaRPr lang="en-US"/>
          </a:p>
        </p:txBody>
      </p:sp>
    </p:spTree>
    <p:extLst>
      <p:ext uri="{BB962C8B-B14F-4D97-AF65-F5344CB8AC3E}">
        <p14:creationId xmlns:p14="http://schemas.microsoft.com/office/powerpoint/2010/main" val="1683938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www.palominodb.com</a:t>
            </a:r>
            <a:r>
              <a:rPr lang="en-US" dirty="0" smtClean="0"/>
              <a:t>/blog/2012/12/10/benchmarking-</a:t>
            </a:r>
            <a:r>
              <a:rPr lang="en-US" dirty="0" err="1" smtClean="0"/>
              <a:t>ndb</a:t>
            </a:r>
            <a:r>
              <a:rPr lang="en-US" dirty="0" smtClean="0"/>
              <a:t>-</a:t>
            </a:r>
            <a:r>
              <a:rPr lang="en-US" dirty="0" err="1" smtClean="0"/>
              <a:t>vs-galera</a:t>
            </a:r>
            <a:endParaRPr lang="en-US" dirty="0" smtClean="0"/>
          </a:p>
          <a:p>
            <a:r>
              <a:rPr lang="en-US" dirty="0" smtClean="0"/>
              <a:t>Maria DB</a:t>
            </a:r>
          </a:p>
          <a:p>
            <a:r>
              <a:rPr lang="en-US" dirty="0" smtClean="0"/>
              <a:t>Bottleneck</a:t>
            </a:r>
            <a:r>
              <a:rPr lang="en-US" baseline="0" dirty="0" smtClean="0"/>
              <a:t> on LB during Image transfer</a:t>
            </a:r>
          </a:p>
          <a:p>
            <a:r>
              <a:rPr lang="en-US" baseline="0" dirty="0" smtClean="0"/>
              <a:t>Heat active/standby support, no active/active cluster</a:t>
            </a:r>
          </a:p>
          <a:p>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EB94C41-AFE7-4A1F-AB5D-F6B560C16046}" type="slidenum">
              <a:rPr lang="en-US" smtClean="0"/>
              <a:pPr/>
              <a:t>11</a:t>
            </a:fld>
            <a:endParaRPr lang="en-US"/>
          </a:p>
        </p:txBody>
      </p:sp>
    </p:spTree>
    <p:extLst>
      <p:ext uri="{BB962C8B-B14F-4D97-AF65-F5344CB8AC3E}">
        <p14:creationId xmlns:p14="http://schemas.microsoft.com/office/powerpoint/2010/main" val="809849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www.palominodb.com</a:t>
            </a:r>
            <a:r>
              <a:rPr lang="en-US" dirty="0" smtClean="0"/>
              <a:t>/blog/2012/12/10/benchmarking-</a:t>
            </a:r>
            <a:r>
              <a:rPr lang="en-US" dirty="0" err="1" smtClean="0"/>
              <a:t>ndb</a:t>
            </a:r>
            <a:r>
              <a:rPr lang="en-US" dirty="0" smtClean="0"/>
              <a:t>-</a:t>
            </a:r>
            <a:r>
              <a:rPr lang="en-US" dirty="0" err="1" smtClean="0"/>
              <a:t>vs-galera</a:t>
            </a:r>
            <a:endParaRPr lang="en-US" dirty="0" smtClean="0"/>
          </a:p>
          <a:p>
            <a:r>
              <a:rPr lang="en-US" dirty="0" smtClean="0"/>
              <a:t>Maria DB</a:t>
            </a:r>
          </a:p>
          <a:p>
            <a:r>
              <a:rPr lang="en-US" dirty="0" smtClean="0"/>
              <a:t>Bottleneck</a:t>
            </a:r>
            <a:r>
              <a:rPr lang="en-US" baseline="0" dirty="0" smtClean="0"/>
              <a:t> on LB during Image transfer</a:t>
            </a:r>
          </a:p>
          <a:p>
            <a:r>
              <a:rPr lang="en-US" baseline="0" dirty="0" smtClean="0"/>
              <a:t>Heat active/standby support, no active/active cluster</a:t>
            </a:r>
          </a:p>
          <a:p>
            <a:r>
              <a:rPr lang="en-US" baseline="0" dirty="0" smtClean="0"/>
              <a:t>Cinder Volume Service doesn’t play well with load balancer and VIP.</a:t>
            </a:r>
          </a:p>
          <a:p>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EB94C41-AFE7-4A1F-AB5D-F6B560C16046}" type="slidenum">
              <a:rPr lang="en-US" smtClean="0"/>
              <a:pPr/>
              <a:t>12</a:t>
            </a:fld>
            <a:endParaRPr lang="en-US"/>
          </a:p>
        </p:txBody>
      </p:sp>
    </p:spTree>
    <p:extLst>
      <p:ext uri="{BB962C8B-B14F-4D97-AF65-F5344CB8AC3E}">
        <p14:creationId xmlns:p14="http://schemas.microsoft.com/office/powerpoint/2010/main" val="809849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dirty="0" smtClean="0"/>
              <a:t>API services</a:t>
            </a:r>
            <a:r>
              <a:rPr lang="en-US" sz="1200" baseline="0" dirty="0" smtClean="0"/>
              <a:t> can have HA easily once VIPs are created on load balancer;</a:t>
            </a:r>
          </a:p>
          <a:p>
            <a:r>
              <a:rPr lang="en-US" sz="1200" baseline="0" dirty="0" smtClean="0"/>
              <a:t>API service talks to scheduler via message queue.  Any scheduler subscribe to the ‘schedule’ topic can receive the request in turns (round robin) – Active/Active.  Or with mechanism like Pacemaker, multiple scheduler services can be configured to run in Active/Passive mode HA. </a:t>
            </a:r>
            <a:endParaRPr lang="en-US" sz="1200" dirty="0" smtClean="0"/>
          </a:p>
          <a:p>
            <a:r>
              <a:rPr lang="en-US" sz="1200" dirty="0" smtClean="0"/>
              <a:t>For Cinder volume service, request</a:t>
            </a:r>
            <a:r>
              <a:rPr lang="en-US" sz="1200" baseline="0" dirty="0" smtClean="0"/>
              <a:t> for specific volume</a:t>
            </a:r>
            <a:r>
              <a:rPr lang="en-US" sz="1200" dirty="0" smtClean="0"/>
              <a:t> has to be sent to its ‘host’ volume service (only one host for </a:t>
            </a:r>
            <a:r>
              <a:rPr lang="en-US" sz="1200" smtClean="0"/>
              <a:t>certain volume). </a:t>
            </a:r>
            <a:r>
              <a:rPr lang="en-US" sz="1200" baseline="0" smtClean="0"/>
              <a:t> </a:t>
            </a:r>
            <a:r>
              <a:rPr lang="en-US" sz="1200" baseline="0" dirty="0" smtClean="0"/>
              <a:t>Having this constrain, when</a:t>
            </a:r>
            <a:r>
              <a:rPr lang="en-US" sz="1200" dirty="0" smtClean="0"/>
              <a:t> there are multiple volume services are connected to same storage back-ends, they MUST</a:t>
            </a:r>
            <a:r>
              <a:rPr lang="en-US" sz="1200" baseline="0" dirty="0" smtClean="0"/>
              <a:t> be</a:t>
            </a:r>
            <a:r>
              <a:rPr lang="en-US" sz="1200" dirty="0" smtClean="0"/>
              <a:t> </a:t>
            </a:r>
            <a:r>
              <a:rPr lang="en-US" sz="1200" baseline="0" dirty="0" smtClean="0"/>
              <a:t>configured to use same hostname/IP in Cinder no matter A/A or A/P.  Without this extra configuration, Cinder volume services simply don’t have HA no matter how Pacemaker or load balancer is setup.   This has caused some pain in Cinder community and Cinder team would like to discuss how to address this issue during this design summit.  http://icehousedesignsummit.sched.org/event/33ca2db4ac58a3e3b3c34c1e776c41f5</a:t>
            </a:r>
            <a:endParaRPr lang="en-US" dirty="0"/>
          </a:p>
        </p:txBody>
      </p:sp>
      <p:sp>
        <p:nvSpPr>
          <p:cNvPr id="4" name="灯片编号占位符 3"/>
          <p:cNvSpPr>
            <a:spLocks noGrp="1"/>
          </p:cNvSpPr>
          <p:nvPr>
            <p:ph type="sldNum" sz="quarter" idx="10"/>
          </p:nvPr>
        </p:nvSpPr>
        <p:spPr/>
        <p:txBody>
          <a:bodyPr/>
          <a:lstStyle/>
          <a:p>
            <a:fld id="{FEB94C41-AFE7-4A1F-AB5D-F6B560C16046}" type="slidenum">
              <a:rPr lang="en-US" smtClean="0"/>
              <a:pPr/>
              <a:t>14</a:t>
            </a:fld>
            <a:endParaRPr lang="en-US"/>
          </a:p>
        </p:txBody>
      </p:sp>
    </p:spTree>
    <p:extLst>
      <p:ext uri="{BB962C8B-B14F-4D97-AF65-F5344CB8AC3E}">
        <p14:creationId xmlns:p14="http://schemas.microsoft.com/office/powerpoint/2010/main" val="3741076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a:t>
            </a:r>
            <a:r>
              <a:rPr lang="en-US" baseline="0" dirty="0" smtClean="0"/>
              <a:t> about cinder HA issues</a:t>
            </a:r>
          </a:p>
          <a:p>
            <a:r>
              <a:rPr lang="en-US" baseline="0" dirty="0" smtClean="0"/>
              <a:t>VM Create issues due to failed Rabbit MQ message delivery</a:t>
            </a:r>
          </a:p>
          <a:p>
            <a:r>
              <a:rPr lang="en-US" baseline="0" dirty="0" smtClean="0"/>
              <a:t>Issues in Upgrade without downtime for major versions rollout</a:t>
            </a:r>
          </a:p>
          <a:p>
            <a:r>
              <a:rPr lang="en-US" baseline="0" dirty="0" smtClean="0"/>
              <a:t>No Auto cleanup for stale DB rows</a:t>
            </a:r>
          </a:p>
          <a:p>
            <a:r>
              <a:rPr lang="en-US" baseline="0" dirty="0" smtClean="0"/>
              <a:t>The API Response is not consistent due to DB locks and DB Connection threads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EB94C41-AFE7-4A1F-AB5D-F6B560C16046}" type="slidenum">
              <a:rPr lang="en-US" smtClean="0"/>
              <a:pPr/>
              <a:t>15</a:t>
            </a:fld>
            <a:endParaRPr lang="en-US"/>
          </a:p>
        </p:txBody>
      </p:sp>
    </p:spTree>
    <p:extLst>
      <p:ext uri="{BB962C8B-B14F-4D97-AF65-F5344CB8AC3E}">
        <p14:creationId xmlns:p14="http://schemas.microsoft.com/office/powerpoint/2010/main" val="809849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457200"/>
            <a:ext cx="7315200" cy="4114800"/>
          </a:xfrm>
        </p:spPr>
      </p:sp>
      <p:sp>
        <p:nvSpPr>
          <p:cNvPr id="3" name="Notes Placeholder 2"/>
          <p:cNvSpPr>
            <a:spLocks noGrp="1"/>
          </p:cNvSpPr>
          <p:nvPr>
            <p:ph type="body" idx="1"/>
          </p:nvPr>
        </p:nvSpPr>
        <p:spPr/>
        <p:txBody>
          <a:bodyPr/>
          <a:lstStyle/>
          <a:p>
            <a:r>
              <a:rPr lang="en-US" dirty="0" smtClean="0"/>
              <a:t>So a little bit about PayPal before we start, let’s quickly run through with some key details on what PayPal is and what we do.</a:t>
            </a:r>
          </a:p>
          <a:p>
            <a:endParaRPr lang="en-US" dirty="0" smtClean="0"/>
          </a:p>
          <a:p>
            <a:r>
              <a:rPr lang="en-US" dirty="0" smtClean="0"/>
              <a:t>And we’re a payments </a:t>
            </a:r>
            <a:r>
              <a:rPr lang="en-US" dirty="0"/>
              <a:t>company.</a:t>
            </a:r>
            <a:br>
              <a:rPr lang="en-US" dirty="0"/>
            </a:br>
            <a:r>
              <a:rPr lang="en-US" dirty="0"/>
              <a:t/>
            </a:r>
            <a:br>
              <a:rPr lang="en-US" dirty="0"/>
            </a:br>
            <a:r>
              <a:rPr lang="en-US" dirty="0" smtClean="0"/>
              <a:t>You can think </a:t>
            </a:r>
            <a:r>
              <a:rPr lang="en-US" dirty="0"/>
              <a:t>of PayPal as a digital wallet – one convenient, secure spot to keep all your ways to pay</a:t>
            </a:r>
            <a:r>
              <a:rPr lang="en-US" dirty="0" smtClean="0"/>
              <a:t>.</a:t>
            </a:r>
          </a:p>
          <a:p>
            <a:endParaRPr lang="en-US" dirty="0" smtClean="0"/>
          </a:p>
          <a:p>
            <a:r>
              <a:rPr lang="en-US" dirty="0" smtClean="0"/>
              <a:t>And PayPal is not just on the internet</a:t>
            </a:r>
            <a:r>
              <a:rPr lang="en-US" dirty="0"/>
              <a:t> </a:t>
            </a:r>
            <a:r>
              <a:rPr lang="en-US" dirty="0" smtClean="0"/>
              <a:t>for you to send money to a friend, or buy something on eBay – along with numerous merchants that let you pay with PayPal online,</a:t>
            </a:r>
            <a:r>
              <a:rPr lang="en-US" baseline="0" dirty="0" smtClean="0"/>
              <a:t> </a:t>
            </a:r>
            <a:r>
              <a:rPr lang="en-US" dirty="0" smtClean="0"/>
              <a:t>we are also in-store, in places like Home Depot and GNC. And with this brick</a:t>
            </a:r>
            <a:r>
              <a:rPr lang="en-US" baseline="0" dirty="0" smtClean="0"/>
              <a:t> and mortar presence, you can leave your wallet at home, punch in your phone number and PIN code, and still buy something.</a:t>
            </a:r>
            <a:endParaRPr lang="en-US" dirty="0" smtClean="0"/>
          </a:p>
          <a:p>
            <a:endParaRPr lang="en-US" dirty="0"/>
          </a:p>
          <a:p>
            <a:r>
              <a:rPr lang="en-US" dirty="0" smtClean="0"/>
              <a:t>And with payment innovations like that,</a:t>
            </a:r>
            <a:r>
              <a:rPr lang="en-US" baseline="0" dirty="0" smtClean="0"/>
              <a:t> we continue to grow</a:t>
            </a:r>
            <a:r>
              <a:rPr lang="en-US" dirty="0" smtClean="0"/>
              <a:t>, as these numbers show, 137m active</a:t>
            </a:r>
            <a:r>
              <a:rPr lang="en-US" baseline="0" dirty="0" smtClean="0"/>
              <a:t> users, 300,000 dollars worth of payments/min… this tells you that </a:t>
            </a:r>
            <a:r>
              <a:rPr lang="en-US" dirty="0" smtClean="0"/>
              <a:t>scale is important to us,</a:t>
            </a:r>
            <a:r>
              <a:rPr lang="en-US" baseline="0" dirty="0" smtClean="0"/>
              <a:t> a</a:t>
            </a:r>
            <a:r>
              <a:rPr lang="en-US" dirty="0" smtClean="0"/>
              <a:t>nd we scale on a global basis to meet the</a:t>
            </a:r>
            <a:r>
              <a:rPr lang="en-US" baseline="0" dirty="0" smtClean="0"/>
              <a:t> </a:t>
            </a:r>
            <a:r>
              <a:rPr lang="en-US" dirty="0" smtClean="0"/>
              <a:t>needs of our customers worldwide, especially here in Asia.</a:t>
            </a:r>
          </a:p>
          <a:p>
            <a:endParaRPr lang="en-US" dirty="0" smtClean="0"/>
          </a:p>
          <a:p>
            <a:r>
              <a:rPr lang="en-US" dirty="0" smtClean="0"/>
              <a:t>We’re talking about nearly 200</a:t>
            </a:r>
            <a:r>
              <a:rPr lang="en-US" baseline="0" dirty="0" smtClean="0"/>
              <a:t> </a:t>
            </a:r>
            <a:r>
              <a:rPr lang="en-US" dirty="0" smtClean="0"/>
              <a:t>markets</a:t>
            </a:r>
            <a:r>
              <a:rPr lang="en-US" baseline="0" dirty="0" smtClean="0"/>
              <a:t> and</a:t>
            </a:r>
            <a:r>
              <a:rPr lang="en-US" dirty="0" smtClean="0"/>
              <a:t> 26 currencies.</a:t>
            </a:r>
            <a:r>
              <a:rPr lang="en-US" baseline="0" dirty="0" smtClean="0"/>
              <a:t> W</a:t>
            </a:r>
            <a:r>
              <a:rPr lang="en-US" dirty="0" smtClean="0"/>
              <a:t>e literally</a:t>
            </a:r>
            <a:r>
              <a:rPr lang="en-US" baseline="0" dirty="0" smtClean="0"/>
              <a:t> are the world’s most widely used digital wallet.</a:t>
            </a:r>
            <a:endParaRPr lang="en-US" dirty="0" smtClean="0"/>
          </a:p>
        </p:txBody>
      </p:sp>
      <p:sp>
        <p:nvSpPr>
          <p:cNvPr id="4" name="Slide Number Placeholder 3"/>
          <p:cNvSpPr>
            <a:spLocks noGrp="1"/>
          </p:cNvSpPr>
          <p:nvPr>
            <p:ph type="sldNum" sz="quarter" idx="10"/>
          </p:nvPr>
        </p:nvSpPr>
        <p:spPr/>
        <p:txBody>
          <a:bodyPr/>
          <a:lstStyle/>
          <a:p>
            <a:fld id="{FEB94C41-AFE7-4A1F-AB5D-F6B560C16046}" type="slidenum">
              <a:rPr lang="en-US" smtClean="0"/>
              <a:pPr/>
              <a:t>2</a:t>
            </a:fld>
            <a:endParaRPr lang="en-US"/>
          </a:p>
        </p:txBody>
      </p:sp>
    </p:spTree>
    <p:extLst>
      <p:ext uri="{BB962C8B-B14F-4D97-AF65-F5344CB8AC3E}">
        <p14:creationId xmlns:p14="http://schemas.microsoft.com/office/powerpoint/2010/main" val="1904235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457200"/>
            <a:ext cx="7315200" cy="4114800"/>
          </a:xfrm>
        </p:spPr>
      </p:sp>
      <p:sp>
        <p:nvSpPr>
          <p:cNvPr id="3" name="Notes Placeholder 2"/>
          <p:cNvSpPr>
            <a:spLocks noGrp="1"/>
          </p:cNvSpPr>
          <p:nvPr>
            <p:ph type="body" idx="1"/>
          </p:nvPr>
        </p:nvSpPr>
        <p:spPr/>
        <p:txBody>
          <a:bodyPr/>
          <a:lstStyle/>
          <a:p>
            <a:r>
              <a:rPr lang="en-US" sz="1200" dirty="0" smtClean="0"/>
              <a:t>Shift from Enterprise design model to </a:t>
            </a:r>
            <a:r>
              <a:rPr lang="en-US" sz="1200" b="1" dirty="0" smtClean="0"/>
              <a:t>cloud-based design</a:t>
            </a:r>
            <a:endParaRPr lang="en-US" sz="1200" dirty="0" smtClean="0"/>
          </a:p>
          <a:p>
            <a:endParaRPr lang="en-US" sz="1200" dirty="0" smtClean="0"/>
          </a:p>
          <a:p>
            <a:r>
              <a:rPr lang="en-US" sz="1200" b="1" dirty="0" smtClean="0"/>
              <a:t>Elastically scale </a:t>
            </a:r>
            <a:r>
              <a:rPr lang="en-US" sz="1200" dirty="0" smtClean="0"/>
              <a:t>and </a:t>
            </a:r>
            <a:r>
              <a:rPr lang="en-US" sz="1200" b="1" dirty="0" smtClean="0"/>
              <a:t>self-heal </a:t>
            </a:r>
            <a:r>
              <a:rPr lang="en-US" sz="1200" dirty="0" smtClean="0"/>
              <a:t>infrastructure to accommodate </a:t>
            </a:r>
            <a:r>
              <a:rPr lang="en-US" sz="1200" b="1" dirty="0" smtClean="0"/>
              <a:t>unpredictable usage </a:t>
            </a:r>
            <a:r>
              <a:rPr lang="en-US" sz="1200" dirty="0" smtClean="0"/>
              <a:t>patterns of customers and internet commerce</a:t>
            </a:r>
          </a:p>
          <a:p>
            <a:endParaRPr lang="en-US" sz="1200" b="1" dirty="0" smtClean="0"/>
          </a:p>
          <a:p>
            <a:r>
              <a:rPr lang="en-US" sz="1200" dirty="0" smtClean="0"/>
              <a:t>Separate rapidly iterating </a:t>
            </a:r>
            <a:r>
              <a:rPr lang="en-US" sz="1200" b="1" dirty="0" smtClean="0"/>
              <a:t>customer experiences</a:t>
            </a:r>
            <a:r>
              <a:rPr lang="en-US" sz="1200" dirty="0" smtClean="0"/>
              <a:t> from </a:t>
            </a:r>
            <a:r>
              <a:rPr lang="en-US" sz="1200" b="1" dirty="0" smtClean="0"/>
              <a:t>core services</a:t>
            </a:r>
            <a:endParaRPr lang="en-US" sz="1200" dirty="0" smtClean="0"/>
          </a:p>
          <a:p>
            <a:endParaRPr lang="en-US" sz="1200" dirty="0" smtClean="0"/>
          </a:p>
          <a:p>
            <a:r>
              <a:rPr lang="en-US" sz="1200" dirty="0" smtClean="0"/>
              <a:t>reduce overall </a:t>
            </a:r>
            <a:r>
              <a:rPr lang="en-US" sz="1200" b="1" dirty="0" smtClean="0"/>
              <a:t>cost per transaction</a:t>
            </a:r>
            <a:r>
              <a:rPr lang="en-US" sz="1200" dirty="0" smtClean="0"/>
              <a:t> within the environment</a:t>
            </a:r>
          </a:p>
          <a:p>
            <a:endParaRPr lang="en-US" dirty="0"/>
          </a:p>
        </p:txBody>
      </p:sp>
      <p:sp>
        <p:nvSpPr>
          <p:cNvPr id="4" name="Slide Number Placeholder 3"/>
          <p:cNvSpPr>
            <a:spLocks noGrp="1"/>
          </p:cNvSpPr>
          <p:nvPr>
            <p:ph type="sldNum" sz="quarter" idx="10"/>
          </p:nvPr>
        </p:nvSpPr>
        <p:spPr/>
        <p:txBody>
          <a:bodyPr/>
          <a:lstStyle/>
          <a:p>
            <a:fld id="{FEB94C41-AFE7-4A1F-AB5D-F6B560C16046}" type="slidenum">
              <a:rPr lang="en-US" smtClean="0"/>
              <a:pPr/>
              <a:t>3</a:t>
            </a:fld>
            <a:endParaRPr lang="en-US"/>
          </a:p>
        </p:txBody>
      </p:sp>
    </p:spTree>
    <p:extLst>
      <p:ext uri="{BB962C8B-B14F-4D97-AF65-F5344CB8AC3E}">
        <p14:creationId xmlns:p14="http://schemas.microsoft.com/office/powerpoint/2010/main" val="2410537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457200"/>
            <a:ext cx="7315200" cy="4114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B94C41-AFE7-4A1F-AB5D-F6B560C16046}" type="slidenum">
              <a:rPr lang="en-US" smtClean="0"/>
              <a:pPr/>
              <a:t>4</a:t>
            </a:fld>
            <a:endParaRPr lang="en-US"/>
          </a:p>
        </p:txBody>
      </p:sp>
    </p:spTree>
    <p:extLst>
      <p:ext uri="{BB962C8B-B14F-4D97-AF65-F5344CB8AC3E}">
        <p14:creationId xmlns:p14="http://schemas.microsoft.com/office/powerpoint/2010/main" val="2143371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381000"/>
            <a:ext cx="7315200" cy="41148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B94C41-AFE7-4A1F-AB5D-F6B560C16046}" type="slidenum">
              <a:rPr lang="en-US" smtClean="0"/>
              <a:pPr/>
              <a:t>5</a:t>
            </a:fld>
            <a:endParaRPr lang="en-US"/>
          </a:p>
        </p:txBody>
      </p:sp>
    </p:spTree>
    <p:extLst>
      <p:ext uri="{BB962C8B-B14F-4D97-AF65-F5344CB8AC3E}">
        <p14:creationId xmlns:p14="http://schemas.microsoft.com/office/powerpoint/2010/main" val="1598436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457200"/>
            <a:ext cx="7315200" cy="4114800"/>
          </a:xfrm>
        </p:spPr>
      </p:sp>
      <p:sp>
        <p:nvSpPr>
          <p:cNvPr id="3" name="Notes Placeholder 2"/>
          <p:cNvSpPr>
            <a:spLocks noGrp="1"/>
          </p:cNvSpPr>
          <p:nvPr>
            <p:ph type="body" idx="1"/>
          </p:nvPr>
        </p:nvSpPr>
        <p:spPr/>
        <p:txBody>
          <a:bodyPr/>
          <a:lstStyle/>
          <a:p>
            <a:pPr marL="171450" indent="-171450">
              <a:buFont typeface="Arial"/>
              <a:buChar char="•"/>
            </a:pPr>
            <a:r>
              <a:rPr lang="en-US" dirty="0" smtClean="0"/>
              <a:t>Infrastructure</a:t>
            </a:r>
            <a:r>
              <a:rPr lang="en-US" baseline="0" dirty="0" smtClean="0"/>
              <a:t> Rack only for Cloud Management Gear</a:t>
            </a:r>
          </a:p>
          <a:p>
            <a:pPr marL="171450" indent="-171450">
              <a:buFont typeface="Arial"/>
              <a:buChar char="•"/>
            </a:pPr>
            <a:r>
              <a:rPr lang="en-US" baseline="0" dirty="0" smtClean="0"/>
              <a:t>Compute racks scale as far as</a:t>
            </a:r>
          </a:p>
          <a:p>
            <a:pPr marL="628650" lvl="1" indent="-171450">
              <a:buFont typeface="Arial"/>
              <a:buChar char="•"/>
            </a:pPr>
            <a:r>
              <a:rPr lang="en-US" baseline="0" dirty="0" smtClean="0"/>
              <a:t>IP addresses run out</a:t>
            </a:r>
          </a:p>
          <a:p>
            <a:pPr marL="628650" lvl="1" indent="-171450">
              <a:buFont typeface="Arial"/>
              <a:buChar char="•"/>
            </a:pPr>
            <a:r>
              <a:rPr lang="en-US" baseline="0" dirty="0" smtClean="0"/>
              <a:t>Neutron network(s) …</a:t>
            </a:r>
          </a:p>
          <a:p>
            <a:pPr marL="628650" lvl="1" indent="-171450">
              <a:buFont typeface="Arial"/>
              <a:buChar char="•"/>
            </a:pPr>
            <a:r>
              <a:rPr lang="en-US" baseline="0" dirty="0" smtClean="0"/>
              <a:t>NVP Gateway Limit …</a:t>
            </a:r>
          </a:p>
          <a:p>
            <a:pPr marL="628650" lvl="1"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3D872584-46E1-3B46-8D94-0D391F66DDA5}" type="slidenum">
              <a:rPr lang="en-US" smtClean="0"/>
              <a:t>6</a:t>
            </a:fld>
            <a:endParaRPr lang="en-US" dirty="0"/>
          </a:p>
        </p:txBody>
      </p:sp>
    </p:spTree>
    <p:extLst>
      <p:ext uri="{BB962C8B-B14F-4D97-AF65-F5344CB8AC3E}">
        <p14:creationId xmlns:p14="http://schemas.microsoft.com/office/powerpoint/2010/main" val="417903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457200"/>
            <a:ext cx="7315200" cy="4114800"/>
          </a:xfrm>
        </p:spPr>
      </p:sp>
      <p:sp>
        <p:nvSpPr>
          <p:cNvPr id="3" name="Notes Placeholder 2"/>
          <p:cNvSpPr>
            <a:spLocks noGrp="1"/>
          </p:cNvSpPr>
          <p:nvPr>
            <p:ph type="body" idx="1"/>
          </p:nvPr>
        </p:nvSpPr>
        <p:spPr/>
        <p:txBody>
          <a:bodyPr/>
          <a:lstStyle/>
          <a:p>
            <a:pPr marL="171450" indent="-171450">
              <a:buFont typeface="Arial"/>
              <a:buChar char="•"/>
            </a:pPr>
            <a:r>
              <a:rPr lang="en-US" dirty="0" smtClean="0"/>
              <a:t>Infrastructure</a:t>
            </a:r>
            <a:r>
              <a:rPr lang="en-US" baseline="0" dirty="0" smtClean="0"/>
              <a:t> Rack only for Cloud Management Gear</a:t>
            </a:r>
          </a:p>
          <a:p>
            <a:pPr marL="171450" indent="-171450">
              <a:buFont typeface="Arial"/>
              <a:buChar char="•"/>
            </a:pPr>
            <a:r>
              <a:rPr lang="en-US" baseline="0" dirty="0" smtClean="0"/>
              <a:t>Compute racks scale as far as</a:t>
            </a:r>
          </a:p>
          <a:p>
            <a:pPr marL="628650" lvl="1" indent="-171450">
              <a:buFont typeface="Arial"/>
              <a:buChar char="•"/>
            </a:pPr>
            <a:r>
              <a:rPr lang="en-US" baseline="0" dirty="0" smtClean="0"/>
              <a:t>IP addresses run out</a:t>
            </a:r>
          </a:p>
          <a:p>
            <a:pPr marL="628650" lvl="1" indent="-171450">
              <a:buFont typeface="Arial"/>
              <a:buChar char="•"/>
            </a:pPr>
            <a:r>
              <a:rPr lang="en-US" baseline="0" dirty="0" smtClean="0"/>
              <a:t>Neutron network(s) …</a:t>
            </a:r>
          </a:p>
          <a:p>
            <a:pPr marL="628650" lvl="1" indent="-171450">
              <a:buFont typeface="Arial"/>
              <a:buChar char="•"/>
            </a:pPr>
            <a:r>
              <a:rPr lang="en-US" baseline="0" dirty="0" smtClean="0"/>
              <a:t>NVP Gateway Limit …</a:t>
            </a:r>
          </a:p>
        </p:txBody>
      </p:sp>
      <p:sp>
        <p:nvSpPr>
          <p:cNvPr id="4" name="Slide Number Placeholder 3"/>
          <p:cNvSpPr>
            <a:spLocks noGrp="1"/>
          </p:cNvSpPr>
          <p:nvPr>
            <p:ph type="sldNum" sz="quarter" idx="10"/>
          </p:nvPr>
        </p:nvSpPr>
        <p:spPr/>
        <p:txBody>
          <a:bodyPr/>
          <a:lstStyle/>
          <a:p>
            <a:fld id="{3D872584-46E1-3B46-8D94-0D391F66DDA5}" type="slidenum">
              <a:rPr lang="en-US" smtClean="0"/>
              <a:t>7</a:t>
            </a:fld>
            <a:endParaRPr lang="en-US" dirty="0"/>
          </a:p>
        </p:txBody>
      </p:sp>
    </p:spTree>
    <p:extLst>
      <p:ext uri="{BB962C8B-B14F-4D97-AF65-F5344CB8AC3E}">
        <p14:creationId xmlns:p14="http://schemas.microsoft.com/office/powerpoint/2010/main" val="417903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457200"/>
            <a:ext cx="7315200" cy="4114800"/>
          </a:xfrm>
        </p:spPr>
      </p:sp>
      <p:sp>
        <p:nvSpPr>
          <p:cNvPr id="3" name="Notes Placeholder 2"/>
          <p:cNvSpPr>
            <a:spLocks noGrp="1"/>
          </p:cNvSpPr>
          <p:nvPr>
            <p:ph type="body" idx="1"/>
          </p:nvPr>
        </p:nvSpPr>
        <p:spPr/>
        <p:txBody>
          <a:bodyPr/>
          <a:lstStyle/>
          <a:p>
            <a:pPr marL="171450" indent="-171450">
              <a:buFont typeface="Arial"/>
              <a:buChar char="•"/>
            </a:pPr>
            <a:r>
              <a:rPr lang="en-US" dirty="0" smtClean="0"/>
              <a:t>Two Entry Points for Infrastructure</a:t>
            </a:r>
          </a:p>
          <a:p>
            <a:pPr marL="628650" lvl="1" indent="-171450">
              <a:buFont typeface="Arial"/>
              <a:buChar char="•"/>
            </a:pPr>
            <a:r>
              <a:rPr lang="en-US" dirty="0" smtClean="0"/>
              <a:t>PayPal Product Developers</a:t>
            </a:r>
          </a:p>
          <a:p>
            <a:pPr marL="628650" lvl="1" indent="-171450">
              <a:buFont typeface="Arial"/>
              <a:buChar char="•"/>
            </a:pPr>
            <a:r>
              <a:rPr lang="en-US" dirty="0" smtClean="0"/>
              <a:t>Cloud Operators</a:t>
            </a:r>
            <a:r>
              <a:rPr lang="en-US" baseline="0" dirty="0" smtClean="0"/>
              <a:t> to manage Cloud</a:t>
            </a:r>
          </a:p>
          <a:p>
            <a:pPr marL="171450" lvl="0" indent="-171450">
              <a:buFont typeface="Arial"/>
              <a:buChar char="•"/>
            </a:pPr>
            <a:r>
              <a:rPr lang="en-US" baseline="0" dirty="0" smtClean="0"/>
              <a:t>Centrally Orchestrated using Heat</a:t>
            </a:r>
          </a:p>
          <a:p>
            <a:pPr lvl="0"/>
            <a:r>
              <a:rPr lang="en-US" dirty="0" smtClean="0"/>
              <a:t>Local Storage</a:t>
            </a:r>
          </a:p>
          <a:p>
            <a:pPr lvl="0"/>
            <a:r>
              <a:rPr lang="en-US" dirty="0" smtClean="0"/>
              <a:t>HP 4X600 GB(Mirror</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Cisco 4948 &amp; Arista 7050</a:t>
            </a:r>
            <a:br>
              <a:rPr lang="en-US" dirty="0" smtClean="0"/>
            </a:br>
            <a:r>
              <a:rPr lang="en-US" dirty="0" smtClean="0"/>
              <a:t>Nicira NVP</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F5 10.2.2 LB</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en-US" dirty="0" smtClean="0"/>
          </a:p>
          <a:p>
            <a:pPr marL="171450" lvl="0" indent="-171450">
              <a:buFont typeface="Arial"/>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3D872584-46E1-3B46-8D94-0D391F66DDA5}" type="slidenum">
              <a:rPr lang="en-US" smtClean="0"/>
              <a:t>8</a:t>
            </a:fld>
            <a:endParaRPr lang="en-US" dirty="0"/>
          </a:p>
        </p:txBody>
      </p:sp>
    </p:spTree>
    <p:extLst>
      <p:ext uri="{BB962C8B-B14F-4D97-AF65-F5344CB8AC3E}">
        <p14:creationId xmlns:p14="http://schemas.microsoft.com/office/powerpoint/2010/main" val="417903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457200"/>
            <a:ext cx="7315200" cy="4114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B94C41-AFE7-4A1F-AB5D-F6B560C16046}" type="slidenum">
              <a:rPr lang="en-US" smtClean="0"/>
              <a:pPr/>
              <a:t>10</a:t>
            </a:fld>
            <a:endParaRPr lang="en-US"/>
          </a:p>
        </p:txBody>
      </p:sp>
    </p:spTree>
    <p:extLst>
      <p:ext uri="{BB962C8B-B14F-4D97-AF65-F5344CB8AC3E}">
        <p14:creationId xmlns:p14="http://schemas.microsoft.com/office/powerpoint/2010/main" val="3417098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2652259" y="3598218"/>
            <a:ext cx="6182180" cy="307777"/>
          </a:xfrm>
          <a:prstGeom prst="rect">
            <a:avLst/>
          </a:prstGeom>
        </p:spPr>
        <p:txBody>
          <a:bodyPr anchor="t" anchorCtr="0">
            <a:spAutoFit/>
          </a:bodyPr>
          <a:lstStyle>
            <a:lvl1pPr marL="0" indent="0" algn="l">
              <a:spcBef>
                <a:spcPts val="0"/>
              </a:spcBef>
              <a:buNone/>
              <a:defRPr lang="en-US" sz="1400" kern="1200" baseline="0" dirty="0" smtClean="0">
                <a:solidFill>
                  <a:schemeClr val="tx1"/>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MMM DD, YYYY</a:t>
            </a:r>
          </a:p>
        </p:txBody>
      </p:sp>
      <p:grpSp>
        <p:nvGrpSpPr>
          <p:cNvPr id="5" name="Group 4"/>
          <p:cNvGrpSpPr/>
          <p:nvPr userDrawn="1"/>
        </p:nvGrpSpPr>
        <p:grpSpPr>
          <a:xfrm>
            <a:off x="1" y="1195273"/>
            <a:ext cx="4747353" cy="777101"/>
            <a:chOff x="0" y="336398"/>
            <a:chExt cx="4747353" cy="1036134"/>
          </a:xfrm>
        </p:grpSpPr>
        <p:sp>
          <p:nvSpPr>
            <p:cNvPr id="9" name="Rounded Rectangle 8"/>
            <p:cNvSpPr/>
            <p:nvPr userDrawn="1"/>
          </p:nvSpPr>
          <p:spPr>
            <a:xfrm>
              <a:off x="2729951" y="336398"/>
              <a:ext cx="2017402" cy="1036134"/>
            </a:xfrm>
            <a:prstGeom prst="roundRect">
              <a:avLst>
                <a:gd name="adj" fmla="val 6966"/>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userDrawn="1"/>
          </p:nvSpPr>
          <p:spPr>
            <a:xfrm>
              <a:off x="188382" y="336398"/>
              <a:ext cx="2355483" cy="1036133"/>
            </a:xfrm>
            <a:prstGeom prst="roundRect">
              <a:avLst>
                <a:gd name="adj" fmla="val 5462"/>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336398"/>
              <a:ext cx="279400" cy="1036133"/>
            </a:xfrm>
            <a:prstGeom prst="rect">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 name="Text Placeholder 2"/>
          <p:cNvSpPr>
            <a:spLocks noGrp="1"/>
          </p:cNvSpPr>
          <p:nvPr>
            <p:ph type="body" sz="quarter" idx="11" hasCustomPrompt="1"/>
          </p:nvPr>
        </p:nvSpPr>
        <p:spPr>
          <a:xfrm>
            <a:off x="2651893" y="2971800"/>
            <a:ext cx="6182546" cy="461665"/>
          </a:xfrm>
          <a:prstGeom prst="rect">
            <a:avLst/>
          </a:prstGeom>
        </p:spPr>
        <p:txBody>
          <a:bodyPr anchor="t" anchorCtr="0">
            <a:spAutoFit/>
          </a:bodyPr>
          <a:lstStyle>
            <a:lvl1pPr marL="0" indent="0">
              <a:spcBef>
                <a:spcPts val="0"/>
              </a:spcBef>
              <a:buNone/>
              <a:defRPr sz="2400" b="0" cap="none" baseline="0">
                <a:solidFill>
                  <a:schemeClr val="tx1"/>
                </a:solidFill>
              </a:defRPr>
            </a:lvl1pPr>
            <a:lvl5pPr>
              <a:defRPr/>
            </a:lvl5pPr>
          </a:lstStyle>
          <a:p>
            <a:pPr lvl="0"/>
            <a:r>
              <a:rPr lang="en-US" dirty="0" smtClean="0"/>
              <a:t>Type your subtitle here</a:t>
            </a:r>
            <a:endParaRPr lang="en-US" dirty="0"/>
          </a:p>
        </p:txBody>
      </p:sp>
      <p:sp>
        <p:nvSpPr>
          <p:cNvPr id="2" name="Title 1"/>
          <p:cNvSpPr>
            <a:spLocks noGrp="1"/>
          </p:cNvSpPr>
          <p:nvPr>
            <p:ph type="title"/>
          </p:nvPr>
        </p:nvSpPr>
        <p:spPr>
          <a:xfrm>
            <a:off x="2651894" y="2174865"/>
            <a:ext cx="6187307" cy="857250"/>
          </a:xfrm>
          <a:prstGeom prst="rect">
            <a:avLst/>
          </a:prstGeom>
        </p:spPr>
        <p:txBody>
          <a:bodyPr/>
          <a:lstStyle>
            <a:lvl1pPr>
              <a:defRPr lang="en-US" sz="3200"/>
            </a:lvl1pPr>
          </a:lstStyle>
          <a:p>
            <a:pPr lvl="0"/>
            <a:r>
              <a:rPr lang="en-US" smtClean="0"/>
              <a:t>Click to edit Master title style</a:t>
            </a:r>
            <a:endParaRPr lang="en-US"/>
          </a:p>
        </p:txBody>
      </p:sp>
    </p:spTree>
    <p:extLst>
      <p:ext uri="{BB962C8B-B14F-4D97-AF65-F5344CB8AC3E}">
        <p14:creationId xmlns:p14="http://schemas.microsoft.com/office/powerpoint/2010/main" val="3403275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6" name="Picture 2" descr="C:\Users\ppiyush\Documents\Admin - Office Template\newest\Picture4.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14" y="1930211"/>
            <a:ext cx="2911475" cy="6012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77742" y="1828800"/>
            <a:ext cx="5761463" cy="857250"/>
          </a:xfrm>
          <a:prstGeom prst="rect">
            <a:avLst/>
          </a:prstGeom>
        </p:spPr>
        <p:txBody>
          <a:bodyPr anchor="t" anchorCtr="0"/>
          <a:lstStyle>
            <a:lvl1pPr>
              <a:defRPr sz="3200"/>
            </a:lvl1pPr>
          </a:lstStyle>
          <a:p>
            <a:r>
              <a:rPr lang="en-US" smtClean="0"/>
              <a:t>Click to edit Master title style</a:t>
            </a:r>
            <a:endParaRPr lang="en-US"/>
          </a:p>
        </p:txBody>
      </p:sp>
      <p:sp>
        <p:nvSpPr>
          <p:cNvPr id="5" name="Rectangle 4"/>
          <p:cNvSpPr>
            <a:spLocks noChangeArrowheads="1"/>
          </p:cNvSpPr>
          <p:nvPr userDrawn="1"/>
        </p:nvSpPr>
        <p:spPr bwMode="ltGray">
          <a:xfrm>
            <a:off x="590701" y="4876592"/>
            <a:ext cx="579754" cy="123111"/>
          </a:xfrm>
          <a:prstGeom prst="rect">
            <a:avLst/>
          </a:prstGeom>
          <a:noFill/>
        </p:spPr>
        <p:txBody>
          <a:bodyPr vert="horz" wrap="square" lIns="0" tIns="0" rIns="0" bIns="0" rtlCol="0" anchor="ctr" anchorCtr="0">
            <a:spAutoFit/>
          </a:bodyPr>
          <a:lstStyle/>
          <a:p>
            <a:pPr lvl="0" algn="l"/>
            <a:fld id="{DFCF27A5-1A5B-48D3-A060-2758FFBB1ADD}" type="slidenum">
              <a:rPr lang="en-US" sz="800" b="0">
                <a:solidFill>
                  <a:srgbClr val="717074"/>
                </a:solidFill>
              </a:rPr>
              <a:pPr lvl="0" algn="l"/>
              <a:t>‹#›</a:t>
            </a:fld>
            <a:endParaRPr lang="en-US" sz="800" b="0" dirty="0">
              <a:solidFill>
                <a:srgbClr val="717074"/>
              </a:solidFill>
            </a:endParaRPr>
          </a:p>
        </p:txBody>
      </p:sp>
    </p:spTree>
    <p:extLst>
      <p:ext uri="{BB962C8B-B14F-4D97-AF65-F5344CB8AC3E}">
        <p14:creationId xmlns:p14="http://schemas.microsoft.com/office/powerpoint/2010/main" val="2220630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win Ban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503108" y="1014984"/>
            <a:ext cx="8107493" cy="3614166"/>
          </a:xfrm>
          <a:prstGeom prst="rect">
            <a:avLst/>
          </a:prstGeom>
        </p:spPr>
        <p:txBody>
          <a:bodyPr/>
          <a:lstStyle>
            <a:lvl1pPr marL="225425" indent="-225425">
              <a:lnSpc>
                <a:spcPct val="95000"/>
              </a:lnSpc>
              <a:spcBef>
                <a:spcPts val="1200"/>
              </a:spcBef>
              <a:spcAft>
                <a:spcPts val="0"/>
              </a:spcAft>
              <a:defRPr sz="2200">
                <a:solidFill>
                  <a:schemeClr val="tx1"/>
                </a:solidFill>
              </a:defRPr>
            </a:lvl1pPr>
            <a:lvl2pPr marL="514350" indent="-228600" algn="l" rtl="0" eaLnBrk="1" latinLnBrk="0" hangingPunct="1">
              <a:lnSpc>
                <a:spcPct val="95000"/>
              </a:lnSpc>
              <a:spcBef>
                <a:spcPts val="1200"/>
              </a:spcBef>
              <a:spcAft>
                <a:spcPts val="0"/>
              </a:spcAft>
              <a:buSzPct val="100000"/>
              <a:buFont typeface="Arial" pitchFamily="34" charset="0"/>
              <a:buChar char="−"/>
              <a:defRPr lang="en-US" sz="1800" b="0" kern="1200" dirty="0" smtClean="0">
                <a:solidFill>
                  <a:schemeClr val="tx1"/>
                </a:solidFill>
                <a:latin typeface="Arial"/>
                <a:ea typeface="+mn-ea"/>
                <a:cs typeface="Arial"/>
              </a:defRPr>
            </a:lvl2pPr>
            <a:lvl3pPr marL="800100" indent="-228600" algn="l" rtl="0" eaLnBrk="1" latinLnBrk="0" hangingPunct="1">
              <a:lnSpc>
                <a:spcPct val="95000"/>
              </a:lnSpc>
              <a:spcBef>
                <a:spcPts val="1200"/>
              </a:spcBef>
              <a:spcAft>
                <a:spcPts val="0"/>
              </a:spcAft>
              <a:buFont typeface="Arial" pitchFamily="34" charset="0"/>
              <a:buChar char="−"/>
              <a:defRPr lang="en-US" sz="1800" b="0" kern="1200" dirty="0" smtClean="0">
                <a:solidFill>
                  <a:schemeClr val="tx1"/>
                </a:solidFill>
                <a:latin typeface="Arial"/>
                <a:ea typeface="+mn-ea"/>
                <a:cs typeface="Arial"/>
              </a:defRPr>
            </a:lvl3pPr>
            <a:lvl4pPr marL="1085850" indent="-228600" algn="l" rtl="0" eaLnBrk="1" latinLnBrk="0" hangingPunct="1">
              <a:lnSpc>
                <a:spcPct val="95000"/>
              </a:lnSpc>
              <a:spcBef>
                <a:spcPts val="1200"/>
              </a:spcBef>
              <a:spcAft>
                <a:spcPts val="0"/>
              </a:spcAft>
              <a:buFont typeface="Arial" pitchFamily="34" charset="0"/>
              <a:buChar char="−"/>
              <a:defRPr lang="en-US" sz="1800" b="0" kern="1200" dirty="0" smtClean="0">
                <a:solidFill>
                  <a:schemeClr val="tx1"/>
                </a:solidFill>
                <a:latin typeface="Arial"/>
                <a:ea typeface="+mn-ea"/>
                <a:cs typeface="Arial"/>
              </a:defRPr>
            </a:lvl4pPr>
            <a:lvl5pPr marL="1371600" indent="-228600" algn="l" rtl="0" eaLnBrk="1" latinLnBrk="0" hangingPunct="1">
              <a:lnSpc>
                <a:spcPct val="95000"/>
              </a:lnSpc>
              <a:spcBef>
                <a:spcPts val="1200"/>
              </a:spcBef>
              <a:spcAft>
                <a:spcPts val="0"/>
              </a:spcAft>
              <a:buFont typeface="Arial" pitchFamily="34" charset="0"/>
              <a:buChar char="−"/>
              <a:defRPr lang="en-US" sz="1800" b="0" kern="1200" dirty="0">
                <a:solidFill>
                  <a:schemeClr val="tx1"/>
                </a:solidFill>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a:grpSpLocks noChangeAspect="1"/>
          </p:cNvGrpSpPr>
          <p:nvPr userDrawn="1"/>
        </p:nvGrpSpPr>
        <p:grpSpPr>
          <a:xfrm>
            <a:off x="1499" y="250571"/>
            <a:ext cx="1826189" cy="473202"/>
            <a:chOff x="1497" y="334094"/>
            <a:chExt cx="2011454" cy="694944"/>
          </a:xfrm>
        </p:grpSpPr>
        <p:sp>
          <p:nvSpPr>
            <p:cNvPr id="14" name="Round Same Side Corner Rectangle 13"/>
            <p:cNvSpPr/>
            <p:nvPr userDrawn="1"/>
          </p:nvSpPr>
          <p:spPr>
            <a:xfrm rot="5400000" flipH="1">
              <a:off x="-76227" y="411818"/>
              <a:ext cx="694944" cy="539496"/>
            </a:xfrm>
            <a:prstGeom prst="round2SameRect">
              <a:avLst>
                <a:gd name="adj1" fmla="val 8978"/>
                <a:gd name="adj2" fmla="val 0"/>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smtClean="0"/>
            </a:p>
          </p:txBody>
        </p:sp>
        <p:sp>
          <p:nvSpPr>
            <p:cNvPr id="15" name="Rounded Rectangle 14"/>
            <p:cNvSpPr/>
            <p:nvPr userDrawn="1"/>
          </p:nvSpPr>
          <p:spPr>
            <a:xfrm>
              <a:off x="665301" y="334094"/>
              <a:ext cx="1347650" cy="692150"/>
            </a:xfrm>
            <a:prstGeom prst="roundRect">
              <a:avLst>
                <a:gd name="adj" fmla="val 6966"/>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905000" y="173409"/>
            <a:ext cx="7010400" cy="623248"/>
          </a:xfrm>
          <a:prstGeom prst="rect">
            <a:avLst/>
          </a:prstGeom>
          <a:noFill/>
        </p:spPr>
        <p:txBody>
          <a:bodyPr wrap="square" rtlCol="0" anchor="t" anchorCtr="0">
            <a:noAutofit/>
          </a:bodyPr>
          <a:lstStyle>
            <a:lvl1pPr>
              <a:lnSpc>
                <a:spcPct val="95000"/>
              </a:lnSpc>
              <a:defRPr lang="en-US" sz="2600" dirty="0"/>
            </a:lvl1pPr>
          </a:lstStyle>
          <a:p>
            <a:pPr lvl="0">
              <a:lnSpc>
                <a:spcPct val="90000"/>
              </a:lnSpc>
            </a:pPr>
            <a:r>
              <a:rPr lang="en-US" smtClean="0"/>
              <a:t>Click to edit Master title style</a:t>
            </a:r>
            <a:endParaRPr lang="en-US" dirty="0"/>
          </a:p>
        </p:txBody>
      </p:sp>
      <p:sp>
        <p:nvSpPr>
          <p:cNvPr id="9" name="Rectangle 8"/>
          <p:cNvSpPr>
            <a:spLocks noChangeArrowheads="1"/>
          </p:cNvSpPr>
          <p:nvPr userDrawn="1"/>
        </p:nvSpPr>
        <p:spPr bwMode="ltGray">
          <a:xfrm>
            <a:off x="590701" y="4876591"/>
            <a:ext cx="579754" cy="123111"/>
          </a:xfrm>
          <a:prstGeom prst="rect">
            <a:avLst/>
          </a:prstGeom>
          <a:noFill/>
        </p:spPr>
        <p:txBody>
          <a:bodyPr vert="horz" wrap="square" lIns="0" tIns="0" rIns="0" bIns="0" rtlCol="0" anchor="ctr" anchorCtr="0">
            <a:spAutoFit/>
          </a:bodyPr>
          <a:lstStyle/>
          <a:p>
            <a:pPr lvl="0" algn="l"/>
            <a:fld id="{DFCF27A5-1A5B-48D3-A060-2758FFBB1ADD}" type="slidenum">
              <a:rPr lang="en-US" sz="800" b="0">
                <a:solidFill>
                  <a:srgbClr val="717074"/>
                </a:solidFill>
              </a:rPr>
              <a:pPr lvl="0" algn="l"/>
              <a:t>‹#›</a:t>
            </a:fld>
            <a:endParaRPr lang="en-US" sz="800" b="0" dirty="0">
              <a:solidFill>
                <a:srgbClr val="717074"/>
              </a:solidFill>
            </a:endParaRPr>
          </a:p>
        </p:txBody>
      </p:sp>
    </p:spTree>
    <p:extLst>
      <p:ext uri="{BB962C8B-B14F-4D97-AF65-F5344CB8AC3E}">
        <p14:creationId xmlns:p14="http://schemas.microsoft.com/office/powerpoint/2010/main" val="2639415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Text Box">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503112" y="1014984"/>
            <a:ext cx="8107493" cy="3614166"/>
          </a:xfrm>
          <a:prstGeom prst="rect">
            <a:avLst/>
          </a:prstGeom>
        </p:spPr>
        <p:txBody>
          <a:bodyPr/>
          <a:lstStyle>
            <a:lvl1pPr marL="225425" indent="-225425">
              <a:lnSpc>
                <a:spcPct val="95000"/>
              </a:lnSpc>
              <a:spcBef>
                <a:spcPts val="1200"/>
              </a:spcBef>
              <a:spcAft>
                <a:spcPts val="0"/>
              </a:spcAft>
              <a:defRPr sz="2200">
                <a:solidFill>
                  <a:schemeClr val="tx1"/>
                </a:solidFill>
              </a:defRPr>
            </a:lvl1pPr>
            <a:lvl2pPr marL="514350" indent="-228600" algn="l" rtl="0" eaLnBrk="1" latinLnBrk="0" hangingPunct="1">
              <a:lnSpc>
                <a:spcPct val="95000"/>
              </a:lnSpc>
              <a:spcBef>
                <a:spcPts val="1200"/>
              </a:spcBef>
              <a:spcAft>
                <a:spcPts val="0"/>
              </a:spcAft>
              <a:buSzPct val="100000"/>
              <a:buFont typeface="Arial" pitchFamily="34" charset="0"/>
              <a:buChar char="−"/>
              <a:defRPr lang="en-US" sz="1800" b="0" kern="1200" dirty="0" smtClean="0">
                <a:solidFill>
                  <a:schemeClr val="tx1"/>
                </a:solidFill>
                <a:latin typeface="Arial"/>
                <a:ea typeface="+mn-ea"/>
                <a:cs typeface="Arial"/>
              </a:defRPr>
            </a:lvl2pPr>
            <a:lvl3pPr marL="800100" indent="-228600" algn="l" rtl="0" eaLnBrk="1" latinLnBrk="0" hangingPunct="1">
              <a:lnSpc>
                <a:spcPct val="95000"/>
              </a:lnSpc>
              <a:spcBef>
                <a:spcPts val="1200"/>
              </a:spcBef>
              <a:spcAft>
                <a:spcPts val="0"/>
              </a:spcAft>
              <a:buFont typeface="Arial" pitchFamily="34" charset="0"/>
              <a:buChar char="−"/>
              <a:defRPr lang="en-US" sz="1800" b="0" kern="1200" dirty="0" smtClean="0">
                <a:solidFill>
                  <a:schemeClr val="tx1"/>
                </a:solidFill>
                <a:latin typeface="Arial"/>
                <a:ea typeface="+mn-ea"/>
                <a:cs typeface="Arial"/>
              </a:defRPr>
            </a:lvl3pPr>
            <a:lvl4pPr marL="1085850" indent="-228600" algn="l" rtl="0" eaLnBrk="1" latinLnBrk="0" hangingPunct="1">
              <a:lnSpc>
                <a:spcPct val="95000"/>
              </a:lnSpc>
              <a:spcBef>
                <a:spcPts val="1200"/>
              </a:spcBef>
              <a:spcAft>
                <a:spcPts val="0"/>
              </a:spcAft>
              <a:buFont typeface="Arial" pitchFamily="34" charset="0"/>
              <a:buChar char="−"/>
              <a:defRPr lang="en-US" sz="1800" b="0" kern="1200" dirty="0" smtClean="0">
                <a:solidFill>
                  <a:schemeClr val="tx1"/>
                </a:solidFill>
                <a:latin typeface="Arial"/>
                <a:ea typeface="+mn-ea"/>
                <a:cs typeface="Arial"/>
              </a:defRPr>
            </a:lvl4pPr>
            <a:lvl5pPr marL="1371600" indent="-228600" algn="l" rtl="0" eaLnBrk="1" latinLnBrk="0" hangingPunct="1">
              <a:lnSpc>
                <a:spcPct val="95000"/>
              </a:lnSpc>
              <a:spcBef>
                <a:spcPts val="1200"/>
              </a:spcBef>
              <a:spcAft>
                <a:spcPts val="0"/>
              </a:spcAft>
              <a:buFont typeface="Arial" pitchFamily="34" charset="0"/>
              <a:buChar char="−"/>
              <a:defRPr lang="en-US" sz="1800" b="0" kern="1200" dirty="0">
                <a:solidFill>
                  <a:schemeClr val="tx1"/>
                </a:solidFill>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503108" y="173409"/>
            <a:ext cx="8336093" cy="623248"/>
          </a:xfrm>
          <a:prstGeom prst="rect">
            <a:avLst/>
          </a:prstGeom>
          <a:noFill/>
        </p:spPr>
        <p:txBody>
          <a:bodyPr wrap="square" rtlCol="0" anchor="t" anchorCtr="0">
            <a:noAutofit/>
          </a:bodyPr>
          <a:lstStyle>
            <a:lvl1pPr>
              <a:defRPr lang="en-US" sz="2600" dirty="0"/>
            </a:lvl1pPr>
          </a:lstStyle>
          <a:p>
            <a:pPr lvl="0">
              <a:lnSpc>
                <a:spcPct val="90000"/>
              </a:lnSpc>
            </a:pPr>
            <a:r>
              <a:rPr lang="en-US" smtClean="0"/>
              <a:t>Click to edit Master title style</a:t>
            </a:r>
            <a:endParaRPr lang="en-US" dirty="0"/>
          </a:p>
        </p:txBody>
      </p:sp>
      <p:sp>
        <p:nvSpPr>
          <p:cNvPr id="9" name="Rectangle 8"/>
          <p:cNvSpPr>
            <a:spLocks noChangeArrowheads="1"/>
          </p:cNvSpPr>
          <p:nvPr userDrawn="1"/>
        </p:nvSpPr>
        <p:spPr bwMode="ltGray">
          <a:xfrm>
            <a:off x="590701" y="4876592"/>
            <a:ext cx="579754" cy="123111"/>
          </a:xfrm>
          <a:prstGeom prst="rect">
            <a:avLst/>
          </a:prstGeom>
          <a:noFill/>
        </p:spPr>
        <p:txBody>
          <a:bodyPr vert="horz" wrap="square" lIns="0" tIns="0" rIns="0" bIns="0" rtlCol="0" anchor="ctr" anchorCtr="0">
            <a:spAutoFit/>
          </a:bodyPr>
          <a:lstStyle/>
          <a:p>
            <a:pPr lvl="0" algn="l"/>
            <a:fld id="{DFCF27A5-1A5B-48D3-A060-2758FFBB1ADD}" type="slidenum">
              <a:rPr lang="en-US" sz="800" b="0">
                <a:solidFill>
                  <a:srgbClr val="717074"/>
                </a:solidFill>
              </a:rPr>
              <a:pPr lvl="0" algn="l"/>
              <a:t>‹#›</a:t>
            </a:fld>
            <a:endParaRPr lang="en-US" sz="800" b="0" dirty="0">
              <a:solidFill>
                <a:srgbClr val="717074"/>
              </a:solidFill>
            </a:endParaRPr>
          </a:p>
        </p:txBody>
      </p:sp>
    </p:spTree>
    <p:extLst>
      <p:ext uri="{BB962C8B-B14F-4D97-AF65-F5344CB8AC3E}">
        <p14:creationId xmlns:p14="http://schemas.microsoft.com/office/powerpoint/2010/main" val="761797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6" name="Title 5"/>
          <p:cNvSpPr>
            <a:spLocks noGrp="1"/>
          </p:cNvSpPr>
          <p:nvPr>
            <p:ph type="title"/>
          </p:nvPr>
        </p:nvSpPr>
        <p:spPr>
          <a:xfrm>
            <a:off x="2651894" y="2174865"/>
            <a:ext cx="5958706" cy="857250"/>
          </a:xfrm>
          <a:prstGeom prst="rect">
            <a:avLst/>
          </a:prstGeom>
        </p:spPr>
        <p:txBody>
          <a:bodyPr/>
          <a:lstStyle>
            <a:lvl1pPr>
              <a:defRPr sz="3200"/>
            </a:lvl1pPr>
          </a:lstStyle>
          <a:p>
            <a:r>
              <a:rPr lang="en-US" smtClean="0"/>
              <a:t>Click to edit Master title style</a:t>
            </a:r>
            <a:endParaRPr lang="en-US"/>
          </a:p>
        </p:txBody>
      </p:sp>
      <p:grpSp>
        <p:nvGrpSpPr>
          <p:cNvPr id="5" name="Group 4"/>
          <p:cNvGrpSpPr/>
          <p:nvPr userDrawn="1"/>
        </p:nvGrpSpPr>
        <p:grpSpPr>
          <a:xfrm>
            <a:off x="1" y="1195273"/>
            <a:ext cx="4747353" cy="777101"/>
            <a:chOff x="0" y="336398"/>
            <a:chExt cx="4747353" cy="1036134"/>
          </a:xfrm>
        </p:grpSpPr>
        <p:sp>
          <p:nvSpPr>
            <p:cNvPr id="9" name="Rounded Rectangle 8"/>
            <p:cNvSpPr/>
            <p:nvPr userDrawn="1"/>
          </p:nvSpPr>
          <p:spPr>
            <a:xfrm>
              <a:off x="2729951" y="336398"/>
              <a:ext cx="2017402" cy="1036134"/>
            </a:xfrm>
            <a:prstGeom prst="roundRect">
              <a:avLst>
                <a:gd name="adj" fmla="val 6966"/>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userDrawn="1"/>
          </p:nvSpPr>
          <p:spPr>
            <a:xfrm>
              <a:off x="188382" y="336398"/>
              <a:ext cx="2355483" cy="1036133"/>
            </a:xfrm>
            <a:prstGeom prst="roundRect">
              <a:avLst>
                <a:gd name="adj" fmla="val 5462"/>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336398"/>
              <a:ext cx="279400" cy="1036133"/>
            </a:xfrm>
            <a:prstGeom prst="rect">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85045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73212" y="267208"/>
            <a:ext cx="7115176" cy="392415"/>
          </a:xfrm>
          <a:prstGeom prst="rect">
            <a:avLst/>
          </a:prstGeom>
        </p:spPr>
        <p:txBody>
          <a:bodyPr/>
          <a:lstStyle>
            <a:lvl1pPr>
              <a:defRPr>
                <a:solidFill>
                  <a:srgbClr val="00457C"/>
                </a:solidFil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a:xfrm>
            <a:off x="473075" y="4767263"/>
            <a:ext cx="2133600" cy="273844"/>
          </a:xfrm>
          <a:prstGeom prst="rect">
            <a:avLst/>
          </a:prstGeom>
        </p:spPr>
        <p:txBody>
          <a:bodyPr anchor="ctr"/>
          <a:lstStyle>
            <a:lvl1pPr>
              <a:defRPr sz="1100">
                <a:solidFill>
                  <a:srgbClr val="717074"/>
                </a:solidFill>
                <a:latin typeface="+mj-lt"/>
              </a:defRPr>
            </a:lvl1pPr>
          </a:lstStyle>
          <a:p>
            <a:fld id="{B746966D-5FD2-CD42-ABD0-542F8F1FFA58}" type="slidenum">
              <a:rPr lang="en-US" smtClean="0"/>
              <a:pPr/>
              <a:t>‹#›</a:t>
            </a:fld>
            <a:endParaRPr lang="en-US" dirty="0"/>
          </a:p>
        </p:txBody>
      </p:sp>
      <p:sp>
        <p:nvSpPr>
          <p:cNvPr id="10" name="Footer Placeholder 5"/>
          <p:cNvSpPr>
            <a:spLocks noGrp="1"/>
          </p:cNvSpPr>
          <p:nvPr>
            <p:ph type="ftr" sz="quarter" idx="11"/>
          </p:nvPr>
        </p:nvSpPr>
        <p:spPr>
          <a:xfrm>
            <a:off x="3124200" y="4767263"/>
            <a:ext cx="2895600" cy="273844"/>
          </a:xfrm>
          <a:prstGeom prst="rect">
            <a:avLst/>
          </a:prstGeom>
        </p:spPr>
        <p:txBody>
          <a:bodyPr anchor="ctr"/>
          <a:lstStyle>
            <a:lvl1pPr>
              <a:defRPr lang="en-US" sz="1100" kern="1200" dirty="0" smtClean="0">
                <a:solidFill>
                  <a:srgbClr val="717074"/>
                </a:solidFill>
                <a:latin typeface="+mj-lt"/>
                <a:ea typeface="+mn-ea"/>
                <a:cs typeface="+mn-cs"/>
              </a:defRPr>
            </a:lvl1pPr>
          </a:lstStyle>
          <a:p>
            <a:r>
              <a:rPr lang="en-US" dirty="0" smtClean="0"/>
              <a:t>Confidential and Proprietary</a:t>
            </a:r>
            <a:endParaRPr lang="en-US" dirty="0"/>
          </a:p>
        </p:txBody>
      </p:sp>
      <p:grpSp>
        <p:nvGrpSpPr>
          <p:cNvPr id="11" name="Group 10"/>
          <p:cNvGrpSpPr/>
          <p:nvPr userDrawn="1"/>
        </p:nvGrpSpPr>
        <p:grpSpPr>
          <a:xfrm>
            <a:off x="-957456" y="268501"/>
            <a:ext cx="2345989" cy="368926"/>
            <a:chOff x="6798011" y="390594"/>
            <a:chExt cx="2345989" cy="491901"/>
          </a:xfrm>
        </p:grpSpPr>
        <p:sp>
          <p:nvSpPr>
            <p:cNvPr id="12" name="Rounded Rectangle 11"/>
            <p:cNvSpPr/>
            <p:nvPr/>
          </p:nvSpPr>
          <p:spPr>
            <a:xfrm>
              <a:off x="6798011" y="390594"/>
              <a:ext cx="1276146" cy="491901"/>
            </a:xfrm>
            <a:prstGeom prst="roundRect">
              <a:avLst>
                <a:gd name="adj" fmla="val 6530"/>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ounded Rectangle 12"/>
            <p:cNvSpPr/>
            <p:nvPr/>
          </p:nvSpPr>
          <p:spPr>
            <a:xfrm>
              <a:off x="8169658" y="390594"/>
              <a:ext cx="974342" cy="491901"/>
            </a:xfrm>
            <a:prstGeom prst="roundRect">
              <a:avLst>
                <a:gd name="adj" fmla="val 6530"/>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68287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8D23C4BA-3969-AA46-8F53-FF1F13B96422}" type="datetimeFigureOut">
              <a:rPr lang="en-US" smtClean="0"/>
              <a:t>11/12/13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65E4424-F123-C24D-807C-DBDA62B9692D}" type="slidenum">
              <a:rPr lang="en-US" smtClean="0"/>
              <a:t>‹#›</a:t>
            </a:fld>
            <a:endParaRPr lang="en-US"/>
          </a:p>
        </p:txBody>
      </p:sp>
    </p:spTree>
    <p:extLst>
      <p:ext uri="{BB962C8B-B14F-4D97-AF65-F5344CB8AC3E}">
        <p14:creationId xmlns:p14="http://schemas.microsoft.com/office/powerpoint/2010/main" val="9135253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531227" y="4722931"/>
            <a:ext cx="1298448" cy="248870"/>
          </a:xfrm>
          <a:prstGeom prst="rect">
            <a:avLst/>
          </a:prstGeom>
        </p:spPr>
      </p:pic>
    </p:spTree>
    <p:extLst>
      <p:ext uri="{BB962C8B-B14F-4D97-AF65-F5344CB8AC3E}">
        <p14:creationId xmlns:p14="http://schemas.microsoft.com/office/powerpoint/2010/main" val="1068525337"/>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70" r:id="rId3"/>
    <p:sldLayoutId id="2147483671" r:id="rId4"/>
    <p:sldLayoutId id="2147483667" r:id="rId5"/>
    <p:sldLayoutId id="2147483674" r:id="rId6"/>
    <p:sldLayoutId id="2147483675" r:id="rId7"/>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hf hdr="0" dt="0"/>
  <p:txStyles>
    <p:titleStyle>
      <a:lvl1pPr marL="0" algn="l" defTabSz="457200" rtl="0" eaLnBrk="1" latinLnBrk="0" hangingPunct="1">
        <a:spcBef>
          <a:spcPct val="0"/>
        </a:spcBef>
        <a:buNone/>
        <a:defRPr lang="en-US" sz="2800" b="0" kern="1200" cap="all" baseline="0">
          <a:solidFill>
            <a:srgbClr val="00457C"/>
          </a:solidFill>
          <a:latin typeface="Arial"/>
          <a:ea typeface="+mn-ea"/>
          <a:cs typeface="Arial"/>
        </a:defRPr>
      </a:lvl1pPr>
    </p:titleStyle>
    <p:bodyStyle>
      <a:lvl1pPr marL="225425" indent="-225425" algn="l" defTabSz="457200" rtl="0" eaLnBrk="1" latinLnBrk="0" hangingPunct="1">
        <a:spcBef>
          <a:spcPct val="20000"/>
        </a:spcBef>
        <a:buFont typeface="Arial" pitchFamily="34" charset="0"/>
        <a:buChar char="•"/>
        <a:defRPr lang="en-US" sz="1600" kern="1200" dirty="0" smtClean="0">
          <a:solidFill>
            <a:srgbClr val="212121"/>
          </a:solidFill>
          <a:latin typeface="Arial"/>
          <a:ea typeface="+mn-ea"/>
          <a:cs typeface="Arial"/>
        </a:defRPr>
      </a:lvl1pPr>
      <a:lvl2pPr marL="342900" indent="-342900" algn="l" defTabSz="457200" rtl="0" eaLnBrk="1" latinLnBrk="0" hangingPunct="1">
        <a:spcBef>
          <a:spcPct val="20000"/>
        </a:spcBef>
        <a:buSzPct val="120000"/>
        <a:buFont typeface="Wingdings" pitchFamily="2" charset="2"/>
        <a:buChar char="§"/>
        <a:defRPr lang="en-US" sz="1600" b="0" kern="1200" dirty="0" smtClean="0">
          <a:solidFill>
            <a:srgbClr val="212121"/>
          </a:solidFill>
          <a:latin typeface="Arial"/>
          <a:ea typeface="+mn-ea"/>
          <a:cs typeface="Arial"/>
        </a:defRPr>
      </a:lvl2pPr>
      <a:lvl3pPr marL="512763" indent="-114300" algn="l" defTabSz="744538" rtl="0" eaLnBrk="1" latinLnBrk="0" hangingPunct="1">
        <a:spcBef>
          <a:spcPct val="20000"/>
        </a:spcBef>
        <a:buFont typeface="Arial"/>
        <a:buChar char="•"/>
        <a:defRPr lang="en-US" sz="1400" kern="1200" dirty="0" smtClean="0">
          <a:solidFill>
            <a:srgbClr val="212121"/>
          </a:solidFill>
          <a:latin typeface="Arial"/>
          <a:ea typeface="+mn-ea"/>
          <a:cs typeface="Arial"/>
        </a:defRPr>
      </a:lvl3pPr>
      <a:lvl4pPr marL="741363" indent="-171450" algn="l" defTabSz="457200" rtl="0" eaLnBrk="1" latinLnBrk="0" hangingPunct="1">
        <a:spcBef>
          <a:spcPct val="20000"/>
        </a:spcBef>
        <a:buFont typeface="Lucida Grande"/>
        <a:buChar char="-"/>
        <a:defRPr lang="en-US" sz="1200" kern="1200" dirty="0" smtClean="0">
          <a:solidFill>
            <a:srgbClr val="212121"/>
          </a:solidFill>
          <a:latin typeface="Arial"/>
          <a:ea typeface="+mn-ea"/>
          <a:cs typeface="Arial"/>
        </a:defRPr>
      </a:lvl4pPr>
      <a:lvl5pPr marL="915988" indent="-171450" algn="l" defTabSz="457200" rtl="0" eaLnBrk="1" latinLnBrk="0" hangingPunct="1">
        <a:spcBef>
          <a:spcPct val="20000"/>
        </a:spcBef>
        <a:buFont typeface="Wingdings" charset="2"/>
        <a:buChar char="§"/>
        <a:defRPr lang="en-US" sz="1100" kern="1200" dirty="0">
          <a:solidFill>
            <a:srgbClr val="21212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comments" Target="../comments/commen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comments" Target="../comments/comment3.xml"/></Relationships>
</file>

<file path=ppt/slides/_rels/slide16.xml.rels><?xml version="1.0" encoding="UTF-8" standalone="yes"?>
<Relationships xmlns="http://schemas.openxmlformats.org/package/2006/relationships"><Relationship Id="rId9" Type="http://schemas.openxmlformats.org/officeDocument/2006/relationships/image" Target="../media/image12.png"/><Relationship Id="rId20" Type="http://schemas.openxmlformats.org/officeDocument/2006/relationships/image" Target="../media/image23.png"/><Relationship Id="rId21" Type="http://schemas.openxmlformats.org/officeDocument/2006/relationships/image" Target="../media/image24.png"/><Relationship Id="rId22" Type="http://schemas.openxmlformats.org/officeDocument/2006/relationships/image" Target="../media/image25.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19.png"/><Relationship Id="rId17" Type="http://schemas.openxmlformats.org/officeDocument/2006/relationships/image" Target="../media/image20.png"/><Relationship Id="rId18" Type="http://schemas.openxmlformats.org/officeDocument/2006/relationships/image" Target="../media/image21.png"/><Relationship Id="rId19"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652259" y="3883970"/>
            <a:ext cx="6182180" cy="307777"/>
          </a:xfrm>
        </p:spPr>
        <p:txBody>
          <a:bodyPr/>
          <a:lstStyle/>
          <a:p>
            <a:r>
              <a:rPr lang="en-US" dirty="0" smtClean="0"/>
              <a:t>Open Stack Summit – Hong Kong - 2013</a:t>
            </a:r>
            <a:endParaRPr lang="en-US" dirty="0"/>
          </a:p>
        </p:txBody>
      </p:sp>
      <p:sp>
        <p:nvSpPr>
          <p:cNvPr id="22" name="Title 21"/>
          <p:cNvSpPr>
            <a:spLocks noGrp="1"/>
          </p:cNvSpPr>
          <p:nvPr>
            <p:ph type="title"/>
          </p:nvPr>
        </p:nvSpPr>
        <p:spPr/>
        <p:txBody>
          <a:bodyPr/>
          <a:lstStyle/>
          <a:p>
            <a:pPr lvl="0"/>
            <a:r>
              <a:rPr lang="en-US" dirty="0" err="1" smtClean="0"/>
              <a:t>Openstack</a:t>
            </a:r>
            <a:r>
              <a:rPr lang="en-US" dirty="0" smtClean="0"/>
              <a:t> HA @</a:t>
            </a:r>
            <a:r>
              <a:rPr lang="en-US" dirty="0" err="1" smtClean="0"/>
              <a:t>paypal</a:t>
            </a:r>
            <a:endParaRPr lang="en-US" dirty="0"/>
          </a:p>
        </p:txBody>
      </p:sp>
    </p:spTree>
    <p:extLst>
      <p:ext uri="{BB962C8B-B14F-4D97-AF65-F5344CB8AC3E}">
        <p14:creationId xmlns:p14="http://schemas.microsoft.com/office/powerpoint/2010/main" val="4200168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4800600" y="-19050"/>
            <a:ext cx="4267200" cy="623248"/>
          </a:xfrm>
        </p:spPr>
        <p:txBody>
          <a:bodyPr/>
          <a:lstStyle/>
          <a:p>
            <a:r>
              <a:rPr lang="en-US" dirty="0" smtClean="0"/>
              <a:t>Openstack </a:t>
            </a:r>
            <a:r>
              <a:rPr lang="en-US" dirty="0" err="1" smtClean="0"/>
              <a:t>SERvices</a:t>
            </a:r>
            <a:endParaRPr lang="en-US" dirty="0"/>
          </a:p>
        </p:txBody>
      </p:sp>
      <p:pic>
        <p:nvPicPr>
          <p:cNvPr id="2" name="Picture 1"/>
          <p:cNvPicPr>
            <a:picLocks noChangeAspect="1"/>
          </p:cNvPicPr>
          <p:nvPr/>
        </p:nvPicPr>
        <p:blipFill>
          <a:blip r:embed="rId3"/>
          <a:stretch>
            <a:fillRect/>
          </a:stretch>
        </p:blipFill>
        <p:spPr>
          <a:xfrm>
            <a:off x="1917700" y="0"/>
            <a:ext cx="5286223" cy="5143500"/>
          </a:xfrm>
          <a:prstGeom prst="rect">
            <a:avLst/>
          </a:prstGeom>
        </p:spPr>
      </p:pic>
    </p:spTree>
    <p:extLst>
      <p:ext uri="{BB962C8B-B14F-4D97-AF65-F5344CB8AC3E}">
        <p14:creationId xmlns:p14="http://schemas.microsoft.com/office/powerpoint/2010/main" val="12219960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0" indent="0">
              <a:buNone/>
            </a:pPr>
            <a:r>
              <a:rPr lang="en-US" dirty="0" smtClean="0"/>
              <a:t>LB VIP for every service </a:t>
            </a:r>
            <a:r>
              <a:rPr lang="en-US" sz="1200" dirty="0" smtClean="0"/>
              <a:t>(unless it can’t)</a:t>
            </a:r>
          </a:p>
          <a:p>
            <a:pPr marL="285750" lvl="1" indent="0">
              <a:buNone/>
            </a:pPr>
            <a:r>
              <a:rPr lang="en-US" dirty="0"/>
              <a:t>Connect to LB VIP, not individual </a:t>
            </a:r>
            <a:r>
              <a:rPr lang="en-US" dirty="0" smtClean="0"/>
              <a:t>nodes</a:t>
            </a:r>
          </a:p>
          <a:p>
            <a:pPr marL="285750" lvl="1" indent="0">
              <a:buNone/>
            </a:pPr>
            <a:r>
              <a:rPr lang="en-US" dirty="0" smtClean="0"/>
              <a:t>Script to close Server Connections</a:t>
            </a:r>
          </a:p>
          <a:p>
            <a:pPr marL="285750" lvl="1" indent="0">
              <a:buNone/>
            </a:pPr>
            <a:r>
              <a:rPr lang="en-US" dirty="0" smtClean="0"/>
              <a:t>Pacemaker only works inside a single Layer-2 </a:t>
            </a:r>
            <a:r>
              <a:rPr lang="en-US" sz="800" dirty="0" smtClean="0"/>
              <a:t>(not a large enterprise)</a:t>
            </a:r>
          </a:p>
          <a:p>
            <a:pPr marL="0" indent="0">
              <a:buNone/>
            </a:pPr>
            <a:r>
              <a:rPr lang="en-US" dirty="0" smtClean="0"/>
              <a:t>Auto Restart using </a:t>
            </a:r>
            <a:r>
              <a:rPr lang="en-US" dirty="0" err="1" smtClean="0"/>
              <a:t>Monit</a:t>
            </a:r>
            <a:endParaRPr lang="en-US" dirty="0" smtClean="0"/>
          </a:p>
          <a:p>
            <a:pPr marL="0" indent="0">
              <a:buNone/>
            </a:pPr>
            <a:r>
              <a:rPr lang="en-US" dirty="0" smtClean="0"/>
              <a:t>MySQL</a:t>
            </a:r>
          </a:p>
          <a:p>
            <a:pPr marL="0" indent="0">
              <a:buNone/>
            </a:pPr>
            <a:r>
              <a:rPr lang="en-US" dirty="0" smtClean="0"/>
              <a:t>Swift Cluster</a:t>
            </a:r>
          </a:p>
        </p:txBody>
      </p:sp>
      <p:sp>
        <p:nvSpPr>
          <p:cNvPr id="3" name="Title 2"/>
          <p:cNvSpPr>
            <a:spLocks noGrp="1"/>
          </p:cNvSpPr>
          <p:nvPr>
            <p:ph type="title"/>
          </p:nvPr>
        </p:nvSpPr>
        <p:spPr/>
        <p:txBody>
          <a:bodyPr/>
          <a:lstStyle/>
          <a:p>
            <a:r>
              <a:rPr lang="en-US" dirty="0" err="1" smtClean="0"/>
              <a:t>Openstack</a:t>
            </a:r>
            <a:r>
              <a:rPr lang="en-US" dirty="0" smtClean="0"/>
              <a:t> considerations</a:t>
            </a:r>
            <a:endParaRPr lang="en-US" dirty="0"/>
          </a:p>
        </p:txBody>
      </p:sp>
    </p:spTree>
    <p:extLst>
      <p:ext uri="{BB962C8B-B14F-4D97-AF65-F5344CB8AC3E}">
        <p14:creationId xmlns:p14="http://schemas.microsoft.com/office/powerpoint/2010/main" val="3345036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0" indent="0">
              <a:buNone/>
            </a:pPr>
            <a:r>
              <a:rPr lang="en-US" dirty="0" smtClean="0"/>
              <a:t>HEAT with </a:t>
            </a:r>
            <a:r>
              <a:rPr lang="en-US" dirty="0" err="1" smtClean="0"/>
              <a:t>Corosync</a:t>
            </a:r>
            <a:r>
              <a:rPr lang="en-US" dirty="0" smtClean="0"/>
              <a:t>/Pacemaker/</a:t>
            </a:r>
            <a:r>
              <a:rPr lang="en-US" dirty="0" err="1" smtClean="0"/>
              <a:t>keepalived</a:t>
            </a:r>
            <a:r>
              <a:rPr lang="en-US" dirty="0" smtClean="0"/>
              <a:t> </a:t>
            </a:r>
            <a:r>
              <a:rPr lang="en-US" sz="1200" dirty="0" smtClean="0"/>
              <a:t>(for now)</a:t>
            </a:r>
          </a:p>
          <a:p>
            <a:pPr marL="0" indent="0">
              <a:buNone/>
            </a:pPr>
            <a:r>
              <a:rPr lang="en-US" dirty="0" err="1" smtClean="0"/>
              <a:t>KeyStone</a:t>
            </a:r>
            <a:r>
              <a:rPr lang="en-US" dirty="0" smtClean="0"/>
              <a:t> </a:t>
            </a:r>
            <a:r>
              <a:rPr lang="en-US" dirty="0"/>
              <a:t>/ Nova / Glance / Swift Proxy</a:t>
            </a:r>
          </a:p>
          <a:p>
            <a:pPr marL="0" indent="0">
              <a:buNone/>
            </a:pPr>
            <a:r>
              <a:rPr lang="en-US" dirty="0"/>
              <a:t>Rabbit MQ </a:t>
            </a:r>
            <a:r>
              <a:rPr lang="en-US" dirty="0" smtClean="0"/>
              <a:t>Cluster</a:t>
            </a:r>
          </a:p>
          <a:p>
            <a:pPr marL="0" indent="0">
              <a:buNone/>
            </a:pPr>
            <a:r>
              <a:rPr lang="en-US" dirty="0" smtClean="0"/>
              <a:t>Cinder Volume Service</a:t>
            </a:r>
          </a:p>
        </p:txBody>
      </p:sp>
      <p:sp>
        <p:nvSpPr>
          <p:cNvPr id="3" name="Title 2"/>
          <p:cNvSpPr>
            <a:spLocks noGrp="1"/>
          </p:cNvSpPr>
          <p:nvPr>
            <p:ph type="title"/>
          </p:nvPr>
        </p:nvSpPr>
        <p:spPr/>
        <p:txBody>
          <a:bodyPr/>
          <a:lstStyle/>
          <a:p>
            <a:r>
              <a:rPr lang="en-US" dirty="0" smtClean="0"/>
              <a:t>continued…</a:t>
            </a:r>
            <a:endParaRPr lang="en-US" dirty="0"/>
          </a:p>
        </p:txBody>
      </p:sp>
    </p:spTree>
    <p:extLst>
      <p:ext uri="{BB962C8B-B14F-4D97-AF65-F5344CB8AC3E}">
        <p14:creationId xmlns:p14="http://schemas.microsoft.com/office/powerpoint/2010/main" val="336806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a:xfrm>
            <a:off x="5486400" y="1123950"/>
            <a:ext cx="3124201" cy="3505200"/>
          </a:xfrm>
        </p:spPr>
        <p:txBody>
          <a:bodyPr/>
          <a:lstStyle/>
          <a:p>
            <a:pPr marL="0" indent="0">
              <a:buNone/>
            </a:pPr>
            <a:r>
              <a:rPr lang="en-US" sz="2000" dirty="0" smtClean="0"/>
              <a:t>Figure shows a typical interaction between Cinder components to serve a end user request.  (create new volume in this example).</a:t>
            </a:r>
            <a:endParaRPr lang="en-US" sz="2000" dirty="0"/>
          </a:p>
        </p:txBody>
      </p:sp>
      <p:sp>
        <p:nvSpPr>
          <p:cNvPr id="3" name="标题 2"/>
          <p:cNvSpPr>
            <a:spLocks noGrp="1"/>
          </p:cNvSpPr>
          <p:nvPr>
            <p:ph type="title"/>
          </p:nvPr>
        </p:nvSpPr>
        <p:spPr/>
        <p:txBody>
          <a:bodyPr/>
          <a:lstStyle/>
          <a:p>
            <a:r>
              <a:rPr lang="en-US" dirty="0" smtClean="0"/>
              <a:t>Cinder services Workflow</a:t>
            </a:r>
            <a:endParaRPr lang="en-US" dirty="0"/>
          </a:p>
        </p:txBody>
      </p:sp>
      <p:sp>
        <p:nvSpPr>
          <p:cNvPr id="5" name="圆角矩形 4"/>
          <p:cNvSpPr/>
          <p:nvPr/>
        </p:nvSpPr>
        <p:spPr>
          <a:xfrm>
            <a:off x="914400" y="1581150"/>
            <a:ext cx="1066800" cy="3810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lIns="45720" tIns="45720" rIns="45720" bIns="45720" rtlCol="0" anchor="ctr" anchorCtr="1"/>
          <a:lstStyle/>
          <a:p>
            <a:pPr algn="ctr"/>
            <a:r>
              <a:rPr lang="en-US" sz="1400" dirty="0" smtClean="0"/>
              <a:t>Cinder API</a:t>
            </a:r>
            <a:endParaRPr lang="en-US" sz="1400" dirty="0"/>
          </a:p>
        </p:txBody>
      </p:sp>
      <p:sp>
        <p:nvSpPr>
          <p:cNvPr id="6" name="圆角矩形 5"/>
          <p:cNvSpPr/>
          <p:nvPr/>
        </p:nvSpPr>
        <p:spPr>
          <a:xfrm>
            <a:off x="3837214" y="2079908"/>
            <a:ext cx="1066800" cy="3810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lIns="45720" tIns="45720" rIns="45720" bIns="45720" rtlCol="0" anchor="ctr" anchorCtr="1"/>
          <a:lstStyle/>
          <a:p>
            <a:pPr algn="ctr"/>
            <a:r>
              <a:rPr lang="en-US" sz="1200" dirty="0" smtClean="0"/>
              <a:t>Cinder Scheduler</a:t>
            </a:r>
            <a:endParaRPr lang="en-US" sz="1200" dirty="0"/>
          </a:p>
        </p:txBody>
      </p:sp>
      <p:sp>
        <p:nvSpPr>
          <p:cNvPr id="7" name="圆角矩形 6"/>
          <p:cNvSpPr/>
          <p:nvPr/>
        </p:nvSpPr>
        <p:spPr>
          <a:xfrm>
            <a:off x="838200" y="3638550"/>
            <a:ext cx="1295400" cy="3810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lIns="45720" tIns="45720" rIns="45720" bIns="45720" rtlCol="0" anchor="ctr" anchorCtr="1"/>
          <a:lstStyle/>
          <a:p>
            <a:pPr algn="ctr"/>
            <a:r>
              <a:rPr lang="en-US" sz="1400" dirty="0" smtClean="0"/>
              <a:t>Cinder Volume</a:t>
            </a:r>
            <a:endParaRPr lang="en-US" sz="1400" dirty="0"/>
          </a:p>
        </p:txBody>
      </p:sp>
      <p:grpSp>
        <p:nvGrpSpPr>
          <p:cNvPr id="13" name="组合 12"/>
          <p:cNvGrpSpPr/>
          <p:nvPr/>
        </p:nvGrpSpPr>
        <p:grpSpPr>
          <a:xfrm>
            <a:off x="2362200" y="2551977"/>
            <a:ext cx="990600" cy="731704"/>
            <a:chOff x="2514600" y="2266950"/>
            <a:chExt cx="990600" cy="731704"/>
          </a:xfrm>
        </p:grpSpPr>
        <p:sp>
          <p:nvSpPr>
            <p:cNvPr id="11" name="流程图: 多文档 10"/>
            <p:cNvSpPr/>
            <p:nvPr/>
          </p:nvSpPr>
          <p:spPr>
            <a:xfrm>
              <a:off x="2667000" y="2266950"/>
              <a:ext cx="838200" cy="579304"/>
            </a:xfrm>
            <a:prstGeom prst="flowChartMultidocument">
              <a:avLst/>
            </a:prstGeom>
            <a:ln/>
          </p:spPr>
          <p:style>
            <a:lnRef idx="2">
              <a:schemeClr val="accent2"/>
            </a:lnRef>
            <a:fillRef idx="1">
              <a:schemeClr val="lt1"/>
            </a:fillRef>
            <a:effectRef idx="0">
              <a:schemeClr val="accent2"/>
            </a:effectRef>
            <a:fontRef idx="minor">
              <a:schemeClr val="dk1"/>
            </a:fontRef>
          </p:style>
          <p:txBody>
            <a:bodyPr lIns="45720" tIns="45720" rIns="45720" bIns="45720" rtlCol="0" anchor="ctr" anchorCtr="1"/>
            <a:lstStyle/>
            <a:p>
              <a:pPr algn="ctr"/>
              <a:endParaRPr lang="en-US" dirty="0"/>
            </a:p>
          </p:txBody>
        </p:sp>
        <p:sp>
          <p:nvSpPr>
            <p:cNvPr id="12" name="流程图: 多文档 11"/>
            <p:cNvSpPr/>
            <p:nvPr/>
          </p:nvSpPr>
          <p:spPr>
            <a:xfrm>
              <a:off x="2514600" y="2419350"/>
              <a:ext cx="838200" cy="579304"/>
            </a:xfrm>
            <a:prstGeom prst="flowChartMultidocument">
              <a:avLst/>
            </a:prstGeom>
            <a:ln/>
          </p:spPr>
          <p:style>
            <a:lnRef idx="2">
              <a:schemeClr val="accent2"/>
            </a:lnRef>
            <a:fillRef idx="1">
              <a:schemeClr val="lt1"/>
            </a:fillRef>
            <a:effectRef idx="0">
              <a:schemeClr val="accent2"/>
            </a:effectRef>
            <a:fontRef idx="minor">
              <a:schemeClr val="dk1"/>
            </a:fontRef>
          </p:style>
          <p:txBody>
            <a:bodyPr lIns="45720" tIns="45720" rIns="45720" bIns="45720" rtlCol="0" anchor="ctr" anchorCtr="1"/>
            <a:lstStyle/>
            <a:p>
              <a:pPr algn="ctr"/>
              <a:r>
                <a:rPr lang="en-US" sz="1400" b="1" dirty="0" smtClean="0">
                  <a:effectLst>
                    <a:outerShdw blurRad="38100" dist="38100" dir="2700000" algn="tl">
                      <a:srgbClr val="000000">
                        <a:alpha val="43137"/>
                      </a:srgbClr>
                    </a:outerShdw>
                  </a:effectLst>
                </a:rPr>
                <a:t>AMPQ</a:t>
              </a:r>
              <a:endParaRPr lang="en-US" sz="1400" b="1" dirty="0">
                <a:effectLst>
                  <a:outerShdw blurRad="38100" dist="38100" dir="2700000" algn="tl">
                    <a:srgbClr val="000000">
                      <a:alpha val="43137"/>
                    </a:srgbClr>
                  </a:outerShdw>
                </a:effectLst>
              </a:endParaRPr>
            </a:p>
          </p:txBody>
        </p:sp>
      </p:grpSp>
      <p:sp>
        <p:nvSpPr>
          <p:cNvPr id="14" name="流程图: 直接访问存储器 13"/>
          <p:cNvSpPr/>
          <p:nvPr/>
        </p:nvSpPr>
        <p:spPr>
          <a:xfrm>
            <a:off x="152400" y="4476750"/>
            <a:ext cx="1417864" cy="533400"/>
          </a:xfrm>
          <a:prstGeom prst="flowChartMagneticDrum">
            <a:avLst/>
          </a:prstGeom>
          <a:ln/>
        </p:spPr>
        <p:style>
          <a:lnRef idx="1">
            <a:schemeClr val="dk1"/>
          </a:lnRef>
          <a:fillRef idx="2">
            <a:schemeClr val="dk1"/>
          </a:fillRef>
          <a:effectRef idx="1">
            <a:schemeClr val="dk1"/>
          </a:effectRef>
          <a:fontRef idx="minor">
            <a:schemeClr val="dk1"/>
          </a:fontRef>
        </p:style>
        <p:txBody>
          <a:bodyPr lIns="45720" tIns="45720" rIns="45720" bIns="45720" rtlCol="0" anchor="ctr" anchorCtr="1"/>
          <a:lstStyle/>
          <a:p>
            <a:pPr algn="ctr"/>
            <a:r>
              <a:rPr lang="en-US" sz="1100" dirty="0" smtClean="0"/>
              <a:t>Storage</a:t>
            </a:r>
          </a:p>
          <a:p>
            <a:pPr algn="ctr"/>
            <a:r>
              <a:rPr lang="en-US" sz="1100" dirty="0" smtClean="0"/>
              <a:t> Back-end1</a:t>
            </a:r>
            <a:endParaRPr lang="en-US" sz="1100" dirty="0"/>
          </a:p>
        </p:txBody>
      </p:sp>
      <p:sp>
        <p:nvSpPr>
          <p:cNvPr id="17" name="流程图: 直接访问存储器 16"/>
          <p:cNvSpPr/>
          <p:nvPr/>
        </p:nvSpPr>
        <p:spPr>
          <a:xfrm>
            <a:off x="1981200" y="4476750"/>
            <a:ext cx="1417864" cy="533400"/>
          </a:xfrm>
          <a:prstGeom prst="flowChartMagneticDrum">
            <a:avLst/>
          </a:prstGeom>
          <a:solidFill>
            <a:srgbClr val="F8981D"/>
          </a:solidFill>
          <a:ln/>
        </p:spPr>
        <p:style>
          <a:lnRef idx="1">
            <a:schemeClr val="dk1"/>
          </a:lnRef>
          <a:fillRef idx="2">
            <a:schemeClr val="dk1"/>
          </a:fillRef>
          <a:effectRef idx="1">
            <a:schemeClr val="dk1"/>
          </a:effectRef>
          <a:fontRef idx="minor">
            <a:schemeClr val="dk1"/>
          </a:fontRef>
        </p:style>
        <p:txBody>
          <a:bodyPr lIns="45720" tIns="45720" rIns="45720" bIns="45720" rtlCol="0" anchor="ctr" anchorCtr="1"/>
          <a:lstStyle/>
          <a:p>
            <a:pPr algn="ctr"/>
            <a:r>
              <a:rPr lang="en-US" sz="1100" dirty="0" smtClean="0"/>
              <a:t>Storage</a:t>
            </a:r>
          </a:p>
          <a:p>
            <a:pPr algn="ctr"/>
            <a:r>
              <a:rPr lang="en-US" sz="1100" dirty="0" smtClean="0"/>
              <a:t> Back-end2</a:t>
            </a:r>
            <a:endParaRPr lang="en-US" sz="1100" dirty="0"/>
          </a:p>
        </p:txBody>
      </p:sp>
      <p:cxnSp>
        <p:nvCxnSpPr>
          <p:cNvPr id="21" name="肘形连接符 20"/>
          <p:cNvCxnSpPr/>
          <p:nvPr/>
        </p:nvCxnSpPr>
        <p:spPr>
          <a:xfrm>
            <a:off x="998765" y="1143638"/>
            <a:ext cx="446314" cy="407131"/>
          </a:xfrm>
          <a:prstGeom prst="bentConnector2">
            <a:avLst/>
          </a:prstGeom>
          <a:ln w="57150">
            <a:solidFill>
              <a:srgbClr val="71707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 name="肘形连接符 29"/>
          <p:cNvCxnSpPr>
            <a:stCxn id="5" idx="2"/>
            <a:endCxn id="12" idx="1"/>
          </p:cNvCxnSpPr>
          <p:nvPr/>
        </p:nvCxnSpPr>
        <p:spPr>
          <a:xfrm rot="16200000" flipH="1">
            <a:off x="1389061" y="2020889"/>
            <a:ext cx="1031879" cy="914400"/>
          </a:xfrm>
          <a:prstGeom prst="bentConnector2">
            <a:avLst/>
          </a:prstGeom>
          <a:ln w="57150">
            <a:solidFill>
              <a:schemeClr val="accent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肘形连接符 33"/>
          <p:cNvCxnSpPr>
            <a:stCxn id="11" idx="0"/>
            <a:endCxn id="6" idx="1"/>
          </p:cNvCxnSpPr>
          <p:nvPr/>
        </p:nvCxnSpPr>
        <p:spPr>
          <a:xfrm rot="5400000" flipH="1" flipV="1">
            <a:off x="3273505" y="1988269"/>
            <a:ext cx="281569" cy="845849"/>
          </a:xfrm>
          <a:prstGeom prst="bentConnector2">
            <a:avLst/>
          </a:prstGeom>
          <a:ln w="57150">
            <a:solidFill>
              <a:schemeClr val="accent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肘形连接符 36"/>
          <p:cNvCxnSpPr>
            <a:stCxn id="6" idx="2"/>
            <a:endCxn id="12" idx="3"/>
          </p:cNvCxnSpPr>
          <p:nvPr/>
        </p:nvCxnSpPr>
        <p:spPr>
          <a:xfrm rot="5400000">
            <a:off x="3518947" y="2142361"/>
            <a:ext cx="533121" cy="1170214"/>
          </a:xfrm>
          <a:prstGeom prst="bentConnector2">
            <a:avLst/>
          </a:prstGeom>
          <a:ln w="57150">
            <a:solidFill>
              <a:schemeClr val="accent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肘形连接符 40"/>
          <p:cNvCxnSpPr>
            <a:stCxn id="12" idx="2"/>
            <a:endCxn id="7" idx="3"/>
          </p:cNvCxnSpPr>
          <p:nvPr/>
        </p:nvCxnSpPr>
        <p:spPr>
          <a:xfrm rot="5400000">
            <a:off x="2144654" y="3250689"/>
            <a:ext cx="567307" cy="589414"/>
          </a:xfrm>
          <a:prstGeom prst="bentConnector2">
            <a:avLst/>
          </a:prstGeom>
          <a:ln w="57150">
            <a:solidFill>
              <a:schemeClr val="accent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8" name="肘形连接符 47"/>
          <p:cNvCxnSpPr>
            <a:stCxn id="7" idx="2"/>
            <a:endCxn id="14" idx="0"/>
          </p:cNvCxnSpPr>
          <p:nvPr/>
        </p:nvCxnSpPr>
        <p:spPr>
          <a:xfrm rot="5400000">
            <a:off x="945016" y="3935866"/>
            <a:ext cx="457200" cy="624568"/>
          </a:xfrm>
          <a:prstGeom prst="bentConnector3">
            <a:avLst>
              <a:gd name="adj1" fmla="val 50000"/>
            </a:avLst>
          </a:prstGeom>
          <a:ln w="57150">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51" name="文本框 50"/>
          <p:cNvSpPr txBox="1"/>
          <p:nvPr/>
        </p:nvSpPr>
        <p:spPr>
          <a:xfrm>
            <a:off x="-5815" y="971550"/>
            <a:ext cx="1225015" cy="430887"/>
          </a:xfrm>
          <a:prstGeom prst="rect">
            <a:avLst/>
          </a:prstGeom>
          <a:noFill/>
        </p:spPr>
        <p:txBody>
          <a:bodyPr wrap="none" rtlCol="0" anchor="t">
            <a:spAutoFit/>
          </a:bodyPr>
          <a:lstStyle/>
          <a:p>
            <a:pPr marR="0" algn="l" defTabSz="457200" rtl="0" eaLnBrk="1" fontAlgn="auto" latinLnBrk="0" hangingPunct="1">
              <a:lnSpc>
                <a:spcPct val="100000"/>
              </a:lnSpc>
              <a:spcBef>
                <a:spcPct val="0"/>
              </a:spcBef>
              <a:buClrTx/>
              <a:buSzTx/>
              <a:tabLst/>
            </a:pPr>
            <a:r>
              <a:rPr kumimoji="0" lang="en-US" sz="1100" b="1" i="0" u="none" strike="noStrike" kern="1200" spc="0" normalizeH="0" baseline="0" noProof="0" dirty="0" smtClean="0">
                <a:ln>
                  <a:noFill/>
                </a:ln>
                <a:effectLst/>
                <a:uLnTx/>
                <a:uFillTx/>
                <a:latin typeface="Arial"/>
                <a:cs typeface="Arial"/>
              </a:rPr>
              <a:t>User request</a:t>
            </a:r>
          </a:p>
          <a:p>
            <a:pPr marR="0" algn="l" defTabSz="457200" rtl="0" eaLnBrk="1" fontAlgn="auto" latinLnBrk="0" hangingPunct="1">
              <a:lnSpc>
                <a:spcPct val="100000"/>
              </a:lnSpc>
              <a:spcBef>
                <a:spcPct val="0"/>
              </a:spcBef>
              <a:buClrTx/>
              <a:buSzTx/>
              <a:tabLst/>
            </a:pPr>
            <a:r>
              <a:rPr lang="en-US" sz="1100" b="1" dirty="0" smtClean="0">
                <a:latin typeface="Arial"/>
                <a:cs typeface="Arial"/>
              </a:rPr>
              <a:t>(create volume)</a:t>
            </a:r>
            <a:endParaRPr kumimoji="0" lang="en-US" sz="1100" b="1" i="0" u="none" strike="noStrike" kern="1200" spc="0" normalizeH="0" baseline="0" noProof="0" dirty="0" smtClean="0">
              <a:ln>
                <a:noFill/>
              </a:ln>
              <a:effectLst/>
              <a:uLnTx/>
              <a:uFillTx/>
              <a:latin typeface="Arial"/>
              <a:cs typeface="Arial"/>
            </a:endParaRPr>
          </a:p>
        </p:txBody>
      </p:sp>
      <p:sp>
        <p:nvSpPr>
          <p:cNvPr id="53" name="泪滴形 52"/>
          <p:cNvSpPr/>
          <p:nvPr/>
        </p:nvSpPr>
        <p:spPr>
          <a:xfrm>
            <a:off x="1069522" y="976048"/>
            <a:ext cx="304800" cy="304800"/>
          </a:xfrm>
          <a:prstGeom prst="teardrop">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1"/>
          <a:lstStyle/>
          <a:p>
            <a:pPr algn="ctr"/>
            <a:r>
              <a:rPr lang="en-US" b="1" dirty="0" smtClean="0"/>
              <a:t>1</a:t>
            </a:r>
            <a:endParaRPr lang="en-US" b="1" dirty="0"/>
          </a:p>
        </p:txBody>
      </p:sp>
      <p:sp>
        <p:nvSpPr>
          <p:cNvPr id="54" name="泪滴形 53"/>
          <p:cNvSpPr/>
          <p:nvPr/>
        </p:nvSpPr>
        <p:spPr>
          <a:xfrm>
            <a:off x="1284487" y="2308507"/>
            <a:ext cx="304800" cy="304800"/>
          </a:xfrm>
          <a:prstGeom prst="teardrop">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1"/>
          <a:lstStyle/>
          <a:p>
            <a:pPr algn="ctr"/>
            <a:r>
              <a:rPr lang="en-US" b="1" dirty="0"/>
              <a:t>2</a:t>
            </a:r>
          </a:p>
        </p:txBody>
      </p:sp>
      <p:sp>
        <p:nvSpPr>
          <p:cNvPr id="55" name="泪滴形 54"/>
          <p:cNvSpPr/>
          <p:nvPr/>
        </p:nvSpPr>
        <p:spPr>
          <a:xfrm>
            <a:off x="3214007" y="2106393"/>
            <a:ext cx="304800" cy="304800"/>
          </a:xfrm>
          <a:prstGeom prst="teardrop">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1"/>
          <a:lstStyle/>
          <a:p>
            <a:pPr algn="ctr"/>
            <a:r>
              <a:rPr lang="en-US" b="1" dirty="0"/>
              <a:t>3</a:t>
            </a:r>
          </a:p>
        </p:txBody>
      </p:sp>
      <p:sp>
        <p:nvSpPr>
          <p:cNvPr id="56" name="泪滴形 55"/>
          <p:cNvSpPr/>
          <p:nvPr/>
        </p:nvSpPr>
        <p:spPr>
          <a:xfrm>
            <a:off x="3733800" y="2827119"/>
            <a:ext cx="304800" cy="304800"/>
          </a:xfrm>
          <a:prstGeom prst="teardrop">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1"/>
          <a:lstStyle/>
          <a:p>
            <a:pPr algn="ctr"/>
            <a:r>
              <a:rPr lang="en-US" b="1" dirty="0"/>
              <a:t>4</a:t>
            </a:r>
          </a:p>
        </p:txBody>
      </p:sp>
      <p:sp>
        <p:nvSpPr>
          <p:cNvPr id="57" name="泪滴形 56"/>
          <p:cNvSpPr/>
          <p:nvPr/>
        </p:nvSpPr>
        <p:spPr>
          <a:xfrm>
            <a:off x="2537732" y="3437763"/>
            <a:ext cx="304800" cy="304800"/>
          </a:xfrm>
          <a:prstGeom prst="teardrop">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1"/>
          <a:lstStyle/>
          <a:p>
            <a:pPr algn="ctr"/>
            <a:r>
              <a:rPr lang="en-US" b="1" dirty="0"/>
              <a:t>5</a:t>
            </a:r>
          </a:p>
        </p:txBody>
      </p:sp>
      <p:sp>
        <p:nvSpPr>
          <p:cNvPr id="58" name="泪滴形 57"/>
          <p:cNvSpPr/>
          <p:nvPr/>
        </p:nvSpPr>
        <p:spPr>
          <a:xfrm>
            <a:off x="1069522" y="4096438"/>
            <a:ext cx="304800" cy="304800"/>
          </a:xfrm>
          <a:prstGeom prst="teardrop">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1"/>
          <a:lstStyle/>
          <a:p>
            <a:pPr algn="ctr"/>
            <a:r>
              <a:rPr lang="en-US" b="1" dirty="0"/>
              <a:t>6</a:t>
            </a:r>
          </a:p>
        </p:txBody>
      </p:sp>
    </p:spTree>
    <p:extLst>
      <p:ext uri="{BB962C8B-B14F-4D97-AF65-F5344CB8AC3E}">
        <p14:creationId xmlns:p14="http://schemas.microsoft.com/office/powerpoint/2010/main" val="1622805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a:xfrm>
            <a:off x="5464629" y="974868"/>
            <a:ext cx="3374571" cy="3505200"/>
          </a:xfrm>
        </p:spPr>
        <p:txBody>
          <a:bodyPr/>
          <a:lstStyle/>
          <a:p>
            <a:pPr marL="0" indent="0">
              <a:buNone/>
            </a:pPr>
            <a:r>
              <a:rPr lang="en-US" sz="2000" dirty="0" smtClean="0"/>
              <a:t>How HA is implemented for Cinder Components:</a:t>
            </a:r>
          </a:p>
          <a:p>
            <a:r>
              <a:rPr lang="en-US" sz="1600" b="1" dirty="0" smtClean="0">
                <a:solidFill>
                  <a:schemeClr val="accent3">
                    <a:lumMod val="75000"/>
                  </a:schemeClr>
                </a:solidFill>
              </a:rPr>
              <a:t>API</a:t>
            </a:r>
            <a:r>
              <a:rPr lang="en-US" sz="1600" dirty="0" smtClean="0"/>
              <a:t> (stateless) – Load Balancer (A/A or A/P);</a:t>
            </a:r>
          </a:p>
          <a:p>
            <a:r>
              <a:rPr lang="en-US" sz="1600" b="1" dirty="0" smtClean="0">
                <a:solidFill>
                  <a:schemeClr val="tx2">
                    <a:lumMod val="75000"/>
                  </a:schemeClr>
                </a:solidFill>
              </a:rPr>
              <a:t>Scheduler</a:t>
            </a:r>
            <a:r>
              <a:rPr lang="en-US" sz="1600" dirty="0" smtClean="0"/>
              <a:t> (stateless) – Pacemaker, Queue itself (A/A or A/P);</a:t>
            </a:r>
          </a:p>
          <a:p>
            <a:r>
              <a:rPr lang="en-US" sz="1600" b="1" dirty="0" smtClean="0">
                <a:solidFill>
                  <a:srgbClr val="FF0000"/>
                </a:solidFill>
              </a:rPr>
              <a:t>Volume</a:t>
            </a:r>
            <a:r>
              <a:rPr lang="en-US" sz="1600" dirty="0" smtClean="0"/>
              <a:t> – Pacemaker, Queue itself (A/A or A/P). </a:t>
            </a:r>
            <a:endParaRPr lang="en-US" sz="1600" dirty="0"/>
          </a:p>
        </p:txBody>
      </p:sp>
      <p:sp>
        <p:nvSpPr>
          <p:cNvPr id="3" name="标题 2"/>
          <p:cNvSpPr>
            <a:spLocks noGrp="1"/>
          </p:cNvSpPr>
          <p:nvPr>
            <p:ph type="title"/>
          </p:nvPr>
        </p:nvSpPr>
        <p:spPr/>
        <p:txBody>
          <a:bodyPr/>
          <a:lstStyle/>
          <a:p>
            <a:r>
              <a:rPr lang="en-US" dirty="0" smtClean="0"/>
              <a:t>Cinder services with ha</a:t>
            </a:r>
            <a:endParaRPr lang="en-US" dirty="0"/>
          </a:p>
        </p:txBody>
      </p:sp>
      <p:sp>
        <p:nvSpPr>
          <p:cNvPr id="5" name="圆角矩形 4"/>
          <p:cNvSpPr/>
          <p:nvPr/>
        </p:nvSpPr>
        <p:spPr>
          <a:xfrm>
            <a:off x="152400" y="2038350"/>
            <a:ext cx="1066800" cy="3810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lIns="45720" tIns="45720" rIns="45720" bIns="45720" rtlCol="0" anchor="ctr" anchorCtr="1"/>
          <a:lstStyle/>
          <a:p>
            <a:pPr algn="ctr"/>
            <a:r>
              <a:rPr lang="en-US" sz="1200" dirty="0" smtClean="0"/>
              <a:t>Cinder API A</a:t>
            </a:r>
            <a:endParaRPr lang="en-US" sz="1200" dirty="0"/>
          </a:p>
        </p:txBody>
      </p:sp>
      <p:sp>
        <p:nvSpPr>
          <p:cNvPr id="6" name="圆角矩形 5"/>
          <p:cNvSpPr/>
          <p:nvPr/>
        </p:nvSpPr>
        <p:spPr>
          <a:xfrm>
            <a:off x="3837214" y="2079908"/>
            <a:ext cx="1066800" cy="3810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lIns="45720" tIns="45720" rIns="45720" bIns="45720" rtlCol="0" anchor="ctr" anchorCtr="1"/>
          <a:lstStyle/>
          <a:p>
            <a:pPr algn="ctr"/>
            <a:r>
              <a:rPr lang="en-US" sz="1200" dirty="0" smtClean="0"/>
              <a:t>Cinder Scheduler B</a:t>
            </a:r>
            <a:endParaRPr lang="en-US" sz="1200" dirty="0"/>
          </a:p>
        </p:txBody>
      </p:sp>
      <p:sp>
        <p:nvSpPr>
          <p:cNvPr id="7" name="圆角矩形 6"/>
          <p:cNvSpPr/>
          <p:nvPr/>
        </p:nvSpPr>
        <p:spPr>
          <a:xfrm>
            <a:off x="838200" y="3638550"/>
            <a:ext cx="1295400" cy="3810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lIns="45720" tIns="45720" rIns="45720" bIns="45720" rtlCol="0" anchor="ctr" anchorCtr="1"/>
          <a:lstStyle/>
          <a:p>
            <a:pPr algn="ctr"/>
            <a:r>
              <a:rPr lang="en-US" sz="1200" dirty="0" smtClean="0"/>
              <a:t>Cinder Volume A</a:t>
            </a:r>
            <a:endParaRPr lang="en-US" sz="1200" dirty="0"/>
          </a:p>
        </p:txBody>
      </p:sp>
      <p:grpSp>
        <p:nvGrpSpPr>
          <p:cNvPr id="13" name="组合 12"/>
          <p:cNvGrpSpPr/>
          <p:nvPr/>
        </p:nvGrpSpPr>
        <p:grpSpPr>
          <a:xfrm>
            <a:off x="2362200" y="2551977"/>
            <a:ext cx="990600" cy="731704"/>
            <a:chOff x="2514600" y="2266950"/>
            <a:chExt cx="990600" cy="731704"/>
          </a:xfrm>
        </p:grpSpPr>
        <p:sp>
          <p:nvSpPr>
            <p:cNvPr id="11" name="流程图: 多文档 10"/>
            <p:cNvSpPr/>
            <p:nvPr/>
          </p:nvSpPr>
          <p:spPr>
            <a:xfrm>
              <a:off x="2667000" y="2266950"/>
              <a:ext cx="838200" cy="579304"/>
            </a:xfrm>
            <a:prstGeom prst="flowChartMultidocument">
              <a:avLst/>
            </a:prstGeom>
            <a:ln/>
          </p:spPr>
          <p:style>
            <a:lnRef idx="2">
              <a:schemeClr val="accent2"/>
            </a:lnRef>
            <a:fillRef idx="1">
              <a:schemeClr val="lt1"/>
            </a:fillRef>
            <a:effectRef idx="0">
              <a:schemeClr val="accent2"/>
            </a:effectRef>
            <a:fontRef idx="minor">
              <a:schemeClr val="dk1"/>
            </a:fontRef>
          </p:style>
          <p:txBody>
            <a:bodyPr lIns="45720" tIns="45720" rIns="45720" bIns="45720" rtlCol="0" anchor="ctr" anchorCtr="1"/>
            <a:lstStyle/>
            <a:p>
              <a:pPr algn="ctr"/>
              <a:endParaRPr lang="en-US" dirty="0"/>
            </a:p>
          </p:txBody>
        </p:sp>
        <p:sp>
          <p:nvSpPr>
            <p:cNvPr id="12" name="流程图: 多文档 11"/>
            <p:cNvSpPr/>
            <p:nvPr/>
          </p:nvSpPr>
          <p:spPr>
            <a:xfrm>
              <a:off x="2514600" y="2419350"/>
              <a:ext cx="838200" cy="579304"/>
            </a:xfrm>
            <a:prstGeom prst="flowChartMultidocument">
              <a:avLst/>
            </a:prstGeom>
            <a:ln/>
          </p:spPr>
          <p:style>
            <a:lnRef idx="2">
              <a:schemeClr val="accent2"/>
            </a:lnRef>
            <a:fillRef idx="1">
              <a:schemeClr val="lt1"/>
            </a:fillRef>
            <a:effectRef idx="0">
              <a:schemeClr val="accent2"/>
            </a:effectRef>
            <a:fontRef idx="minor">
              <a:schemeClr val="dk1"/>
            </a:fontRef>
          </p:style>
          <p:txBody>
            <a:bodyPr lIns="45720" tIns="45720" rIns="45720" bIns="45720" rtlCol="0" anchor="ctr" anchorCtr="1"/>
            <a:lstStyle/>
            <a:p>
              <a:pPr algn="ctr"/>
              <a:r>
                <a:rPr lang="en-US" sz="1400" b="1" dirty="0" smtClean="0">
                  <a:effectLst>
                    <a:outerShdw blurRad="38100" dist="38100" dir="2700000" algn="tl">
                      <a:srgbClr val="000000">
                        <a:alpha val="43137"/>
                      </a:srgbClr>
                    </a:outerShdw>
                  </a:effectLst>
                </a:rPr>
                <a:t>AMPQ</a:t>
              </a:r>
            </a:p>
            <a:p>
              <a:pPr algn="ctr"/>
              <a:r>
                <a:rPr lang="en-US" sz="1400" b="1" dirty="0">
                  <a:effectLst>
                    <a:outerShdw blurRad="38100" dist="38100" dir="2700000" algn="tl">
                      <a:srgbClr val="000000">
                        <a:alpha val="43137"/>
                      </a:srgbClr>
                    </a:outerShdw>
                  </a:effectLst>
                </a:rPr>
                <a:t>C</a:t>
              </a:r>
              <a:r>
                <a:rPr lang="en-US" sz="1400" b="1" dirty="0" smtClean="0">
                  <a:effectLst>
                    <a:outerShdw blurRad="38100" dist="38100" dir="2700000" algn="tl">
                      <a:srgbClr val="000000">
                        <a:alpha val="43137"/>
                      </a:srgbClr>
                    </a:outerShdw>
                  </a:effectLst>
                </a:rPr>
                <a:t>luster</a:t>
              </a:r>
              <a:endParaRPr lang="en-US" sz="1400" b="1" dirty="0">
                <a:effectLst>
                  <a:outerShdw blurRad="38100" dist="38100" dir="2700000" algn="tl">
                    <a:srgbClr val="000000">
                      <a:alpha val="43137"/>
                    </a:srgbClr>
                  </a:outerShdw>
                </a:effectLst>
              </a:endParaRPr>
            </a:p>
          </p:txBody>
        </p:sp>
      </p:grpSp>
      <p:sp>
        <p:nvSpPr>
          <p:cNvPr id="14" name="流程图: 直接访问存储器 13"/>
          <p:cNvSpPr/>
          <p:nvPr/>
        </p:nvSpPr>
        <p:spPr>
          <a:xfrm>
            <a:off x="762000" y="4476750"/>
            <a:ext cx="1417864" cy="533400"/>
          </a:xfrm>
          <a:prstGeom prst="flowChartMagneticDrum">
            <a:avLst/>
          </a:prstGeom>
          <a:ln/>
        </p:spPr>
        <p:style>
          <a:lnRef idx="1">
            <a:schemeClr val="dk1"/>
          </a:lnRef>
          <a:fillRef idx="2">
            <a:schemeClr val="dk1"/>
          </a:fillRef>
          <a:effectRef idx="1">
            <a:schemeClr val="dk1"/>
          </a:effectRef>
          <a:fontRef idx="minor">
            <a:schemeClr val="dk1"/>
          </a:fontRef>
        </p:style>
        <p:txBody>
          <a:bodyPr lIns="45720" tIns="45720" rIns="45720" bIns="45720" rtlCol="0" anchor="ctr" anchorCtr="1"/>
          <a:lstStyle/>
          <a:p>
            <a:pPr algn="ctr"/>
            <a:r>
              <a:rPr lang="en-US" sz="1100" dirty="0" smtClean="0"/>
              <a:t>Storage</a:t>
            </a:r>
          </a:p>
          <a:p>
            <a:pPr algn="ctr"/>
            <a:r>
              <a:rPr lang="en-US" sz="1100" dirty="0" smtClean="0"/>
              <a:t> Back-end1</a:t>
            </a:r>
            <a:endParaRPr lang="en-US" sz="1100" dirty="0"/>
          </a:p>
        </p:txBody>
      </p:sp>
      <p:sp>
        <p:nvSpPr>
          <p:cNvPr id="17" name="流程图: 直接访问存储器 16"/>
          <p:cNvSpPr/>
          <p:nvPr/>
        </p:nvSpPr>
        <p:spPr>
          <a:xfrm>
            <a:off x="2392136" y="4476750"/>
            <a:ext cx="1417864" cy="533400"/>
          </a:xfrm>
          <a:prstGeom prst="flowChartMagneticDrum">
            <a:avLst/>
          </a:prstGeom>
          <a:solidFill>
            <a:srgbClr val="F8981D"/>
          </a:solidFill>
          <a:ln/>
        </p:spPr>
        <p:style>
          <a:lnRef idx="1">
            <a:schemeClr val="dk1"/>
          </a:lnRef>
          <a:fillRef idx="2">
            <a:schemeClr val="dk1"/>
          </a:fillRef>
          <a:effectRef idx="1">
            <a:schemeClr val="dk1"/>
          </a:effectRef>
          <a:fontRef idx="minor">
            <a:schemeClr val="dk1"/>
          </a:fontRef>
        </p:style>
        <p:txBody>
          <a:bodyPr lIns="45720" tIns="45720" rIns="45720" bIns="45720" rtlCol="0" anchor="ctr" anchorCtr="1"/>
          <a:lstStyle/>
          <a:p>
            <a:pPr algn="ctr"/>
            <a:r>
              <a:rPr lang="en-US" sz="1100" dirty="0" smtClean="0"/>
              <a:t>Storage</a:t>
            </a:r>
          </a:p>
          <a:p>
            <a:pPr algn="ctr"/>
            <a:r>
              <a:rPr lang="en-US" sz="1100" dirty="0" smtClean="0"/>
              <a:t> Back-end2</a:t>
            </a:r>
            <a:endParaRPr lang="en-US" sz="1100" dirty="0"/>
          </a:p>
        </p:txBody>
      </p:sp>
      <p:cxnSp>
        <p:nvCxnSpPr>
          <p:cNvPr id="21" name="肘形连接符 20"/>
          <p:cNvCxnSpPr>
            <a:endCxn id="25" idx="0"/>
          </p:cNvCxnSpPr>
          <p:nvPr/>
        </p:nvCxnSpPr>
        <p:spPr>
          <a:xfrm>
            <a:off x="998765" y="1143638"/>
            <a:ext cx="449035" cy="208912"/>
          </a:xfrm>
          <a:prstGeom prst="bentConnector2">
            <a:avLst/>
          </a:prstGeom>
          <a:ln w="57150">
            <a:solidFill>
              <a:srgbClr val="71707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 name="肘形连接符 29"/>
          <p:cNvCxnSpPr>
            <a:stCxn id="5" idx="2"/>
            <a:endCxn id="12" idx="1"/>
          </p:cNvCxnSpPr>
          <p:nvPr/>
        </p:nvCxnSpPr>
        <p:spPr>
          <a:xfrm rot="16200000" flipH="1">
            <a:off x="1236661" y="1868489"/>
            <a:ext cx="574679" cy="1676400"/>
          </a:xfrm>
          <a:prstGeom prst="bentConnector2">
            <a:avLst/>
          </a:prstGeom>
          <a:ln w="38100">
            <a:solidFill>
              <a:schemeClr val="accent2">
                <a:lumMod val="60000"/>
                <a:lumOff val="40000"/>
              </a:schemeClr>
            </a:solidFill>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34" name="肘形连接符 33"/>
          <p:cNvCxnSpPr>
            <a:stCxn id="11" idx="0"/>
            <a:endCxn id="6" idx="1"/>
          </p:cNvCxnSpPr>
          <p:nvPr/>
        </p:nvCxnSpPr>
        <p:spPr>
          <a:xfrm rot="5400000" flipH="1" flipV="1">
            <a:off x="3273505" y="1988269"/>
            <a:ext cx="281569" cy="845849"/>
          </a:xfrm>
          <a:prstGeom prst="bentConnector2">
            <a:avLst/>
          </a:prstGeom>
          <a:ln w="38100">
            <a:solidFill>
              <a:schemeClr val="accent2">
                <a:lumMod val="60000"/>
                <a:lumOff val="40000"/>
              </a:schemeClr>
            </a:solidFill>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37" name="肘形连接符 36"/>
          <p:cNvCxnSpPr>
            <a:stCxn id="6" idx="2"/>
            <a:endCxn id="12" idx="3"/>
          </p:cNvCxnSpPr>
          <p:nvPr/>
        </p:nvCxnSpPr>
        <p:spPr>
          <a:xfrm rot="5400000">
            <a:off x="3518947" y="2142361"/>
            <a:ext cx="533121" cy="1170214"/>
          </a:xfrm>
          <a:prstGeom prst="bentConnector2">
            <a:avLst/>
          </a:prstGeom>
          <a:ln w="38100">
            <a:solidFill>
              <a:schemeClr val="accent2">
                <a:lumMod val="60000"/>
                <a:lumOff val="40000"/>
              </a:schemeClr>
            </a:solidFill>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41" name="肘形连接符 40"/>
          <p:cNvCxnSpPr>
            <a:stCxn id="12" idx="2"/>
            <a:endCxn id="7" idx="0"/>
          </p:cNvCxnSpPr>
          <p:nvPr/>
        </p:nvCxnSpPr>
        <p:spPr>
          <a:xfrm rot="5400000">
            <a:off x="1916054" y="2831589"/>
            <a:ext cx="376807" cy="1237114"/>
          </a:xfrm>
          <a:prstGeom prst="bentConnector3">
            <a:avLst>
              <a:gd name="adj1" fmla="val 50000"/>
            </a:avLst>
          </a:prstGeom>
          <a:ln w="38100">
            <a:solidFill>
              <a:schemeClr val="accent2">
                <a:lumMod val="60000"/>
                <a:lumOff val="40000"/>
              </a:schemeClr>
            </a:solidFill>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48" name="肘形连接符 47"/>
          <p:cNvCxnSpPr>
            <a:stCxn id="7" idx="2"/>
            <a:endCxn id="14" idx="0"/>
          </p:cNvCxnSpPr>
          <p:nvPr/>
        </p:nvCxnSpPr>
        <p:spPr>
          <a:xfrm rot="5400000">
            <a:off x="1249816" y="4240666"/>
            <a:ext cx="457200" cy="14968"/>
          </a:xfrm>
          <a:prstGeom prst="bentConnector3">
            <a:avLst>
              <a:gd name="adj1" fmla="val 50000"/>
            </a:avLst>
          </a:prstGeom>
          <a:ln w="57150">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51" name="文本框 50"/>
          <p:cNvSpPr txBox="1"/>
          <p:nvPr/>
        </p:nvSpPr>
        <p:spPr>
          <a:xfrm>
            <a:off x="-5815" y="971550"/>
            <a:ext cx="1225015" cy="430887"/>
          </a:xfrm>
          <a:prstGeom prst="rect">
            <a:avLst/>
          </a:prstGeom>
          <a:noFill/>
        </p:spPr>
        <p:txBody>
          <a:bodyPr wrap="none" rtlCol="0" anchor="t">
            <a:spAutoFit/>
          </a:bodyPr>
          <a:lstStyle/>
          <a:p>
            <a:pPr marR="0" algn="l" defTabSz="457200" rtl="0" eaLnBrk="1" fontAlgn="auto" latinLnBrk="0" hangingPunct="1">
              <a:lnSpc>
                <a:spcPct val="100000"/>
              </a:lnSpc>
              <a:spcBef>
                <a:spcPct val="0"/>
              </a:spcBef>
              <a:buClrTx/>
              <a:buSzTx/>
              <a:tabLst/>
            </a:pPr>
            <a:r>
              <a:rPr kumimoji="0" lang="en-US" sz="1100" b="1" i="0" u="none" strike="noStrike" kern="1200" spc="0" normalizeH="0" baseline="0" noProof="0" dirty="0" smtClean="0">
                <a:ln>
                  <a:noFill/>
                </a:ln>
                <a:effectLst/>
                <a:uLnTx/>
                <a:uFillTx/>
                <a:latin typeface="Arial"/>
                <a:cs typeface="Arial"/>
              </a:rPr>
              <a:t>User request</a:t>
            </a:r>
          </a:p>
          <a:p>
            <a:pPr marR="0" algn="l" defTabSz="457200" rtl="0" eaLnBrk="1" fontAlgn="auto" latinLnBrk="0" hangingPunct="1">
              <a:lnSpc>
                <a:spcPct val="100000"/>
              </a:lnSpc>
              <a:spcBef>
                <a:spcPct val="0"/>
              </a:spcBef>
              <a:buClrTx/>
              <a:buSzTx/>
              <a:tabLst/>
            </a:pPr>
            <a:r>
              <a:rPr lang="en-US" sz="1100" b="1" dirty="0" smtClean="0">
                <a:latin typeface="Arial"/>
                <a:cs typeface="Arial"/>
              </a:rPr>
              <a:t>(create volume)</a:t>
            </a:r>
            <a:endParaRPr kumimoji="0" lang="en-US" sz="1100" b="1" i="0" u="none" strike="noStrike" kern="1200" spc="0" normalizeH="0" baseline="0" noProof="0" dirty="0" smtClean="0">
              <a:ln>
                <a:noFill/>
              </a:ln>
              <a:effectLst/>
              <a:uLnTx/>
              <a:uFillTx/>
              <a:latin typeface="Arial"/>
              <a:cs typeface="Arial"/>
            </a:endParaRPr>
          </a:p>
        </p:txBody>
      </p:sp>
      <p:sp>
        <p:nvSpPr>
          <p:cNvPr id="53" name="泪滴形 52"/>
          <p:cNvSpPr/>
          <p:nvPr/>
        </p:nvSpPr>
        <p:spPr>
          <a:xfrm>
            <a:off x="1069522" y="976048"/>
            <a:ext cx="304800" cy="304800"/>
          </a:xfrm>
          <a:prstGeom prst="teardrop">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1"/>
          <a:lstStyle/>
          <a:p>
            <a:pPr algn="ctr"/>
            <a:r>
              <a:rPr lang="en-US" b="1" dirty="0" smtClean="0"/>
              <a:t>1</a:t>
            </a:r>
            <a:endParaRPr lang="en-US" b="1" dirty="0"/>
          </a:p>
        </p:txBody>
      </p:sp>
      <p:sp>
        <p:nvSpPr>
          <p:cNvPr id="54" name="泪滴形 53"/>
          <p:cNvSpPr/>
          <p:nvPr/>
        </p:nvSpPr>
        <p:spPr>
          <a:xfrm>
            <a:off x="1200830" y="1750433"/>
            <a:ext cx="304800" cy="304800"/>
          </a:xfrm>
          <a:prstGeom prst="teardrop">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1"/>
          <a:lstStyle/>
          <a:p>
            <a:pPr algn="ctr"/>
            <a:r>
              <a:rPr lang="en-US" b="1" dirty="0"/>
              <a:t>2</a:t>
            </a:r>
          </a:p>
        </p:txBody>
      </p:sp>
      <p:sp>
        <p:nvSpPr>
          <p:cNvPr id="57" name="泪滴形 56"/>
          <p:cNvSpPr/>
          <p:nvPr/>
        </p:nvSpPr>
        <p:spPr>
          <a:xfrm>
            <a:off x="2057400" y="3320807"/>
            <a:ext cx="304800" cy="304800"/>
          </a:xfrm>
          <a:prstGeom prst="teardrop">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1"/>
          <a:lstStyle/>
          <a:p>
            <a:pPr algn="ctr"/>
            <a:r>
              <a:rPr lang="en-US" b="1" dirty="0"/>
              <a:t>5</a:t>
            </a:r>
          </a:p>
        </p:txBody>
      </p:sp>
      <p:sp>
        <p:nvSpPr>
          <p:cNvPr id="58" name="泪滴形 57"/>
          <p:cNvSpPr/>
          <p:nvPr/>
        </p:nvSpPr>
        <p:spPr>
          <a:xfrm>
            <a:off x="1069522" y="4096438"/>
            <a:ext cx="304800" cy="304800"/>
          </a:xfrm>
          <a:prstGeom prst="teardrop">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1"/>
          <a:lstStyle/>
          <a:p>
            <a:pPr algn="ctr"/>
            <a:r>
              <a:rPr lang="en-US" b="1" dirty="0"/>
              <a:t>6</a:t>
            </a:r>
          </a:p>
        </p:txBody>
      </p:sp>
      <p:sp>
        <p:nvSpPr>
          <p:cNvPr id="25" name="圆角矩形 24"/>
          <p:cNvSpPr/>
          <p:nvPr/>
        </p:nvSpPr>
        <p:spPr>
          <a:xfrm>
            <a:off x="381000" y="1352550"/>
            <a:ext cx="2133600" cy="286472"/>
          </a:xfrm>
          <a:prstGeom prst="roundRect">
            <a:avLst/>
          </a:prstGeom>
          <a:ln/>
        </p:spPr>
        <p:style>
          <a:lnRef idx="2">
            <a:schemeClr val="accent3"/>
          </a:lnRef>
          <a:fillRef idx="1">
            <a:schemeClr val="lt1"/>
          </a:fillRef>
          <a:effectRef idx="0">
            <a:schemeClr val="accent3"/>
          </a:effectRef>
          <a:fontRef idx="minor">
            <a:schemeClr val="dk1"/>
          </a:fontRef>
        </p:style>
        <p:txBody>
          <a:bodyPr lIns="45720" tIns="45720" rIns="45720" bIns="45720" rtlCol="0" anchor="ctr" anchorCtr="1"/>
          <a:lstStyle/>
          <a:p>
            <a:pPr algn="ctr"/>
            <a:r>
              <a:rPr lang="en-US" sz="1400" dirty="0" smtClean="0"/>
              <a:t>Load Balancer</a:t>
            </a:r>
            <a:endParaRPr lang="en-US" sz="1400" dirty="0"/>
          </a:p>
        </p:txBody>
      </p:sp>
      <p:sp>
        <p:nvSpPr>
          <p:cNvPr id="28" name="圆角矩形 27"/>
          <p:cNvSpPr/>
          <p:nvPr/>
        </p:nvSpPr>
        <p:spPr>
          <a:xfrm>
            <a:off x="1371600" y="2038350"/>
            <a:ext cx="1066800" cy="3810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lIns="45720" tIns="45720" rIns="45720" bIns="45720" rtlCol="0" anchor="ctr" anchorCtr="1"/>
          <a:lstStyle/>
          <a:p>
            <a:pPr algn="ctr"/>
            <a:r>
              <a:rPr lang="en-US" sz="1200" dirty="0" smtClean="0"/>
              <a:t>Cinder API B</a:t>
            </a:r>
            <a:endParaRPr lang="en-US" sz="1200" dirty="0"/>
          </a:p>
        </p:txBody>
      </p:sp>
      <p:cxnSp>
        <p:nvCxnSpPr>
          <p:cNvPr id="9" name="直接箭头连接符 8"/>
          <p:cNvCxnSpPr>
            <a:stCxn id="25" idx="2"/>
            <a:endCxn id="5" idx="0"/>
          </p:cNvCxnSpPr>
          <p:nvPr/>
        </p:nvCxnSpPr>
        <p:spPr>
          <a:xfrm flipH="1">
            <a:off x="685800" y="1639022"/>
            <a:ext cx="762000" cy="399328"/>
          </a:xfrm>
          <a:prstGeom prst="straightConnector1">
            <a:avLst/>
          </a:prstGeom>
          <a:ln w="38100">
            <a:solidFill>
              <a:srgbClr val="717074"/>
            </a:solidFill>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31" name="直接箭头连接符 30"/>
          <p:cNvCxnSpPr>
            <a:stCxn id="25" idx="2"/>
            <a:endCxn id="28" idx="0"/>
          </p:cNvCxnSpPr>
          <p:nvPr/>
        </p:nvCxnSpPr>
        <p:spPr>
          <a:xfrm>
            <a:off x="1447800" y="1639022"/>
            <a:ext cx="457200" cy="399328"/>
          </a:xfrm>
          <a:prstGeom prst="straightConnector1">
            <a:avLst/>
          </a:prstGeom>
          <a:ln w="38100">
            <a:solidFill>
              <a:srgbClr val="717074"/>
            </a:solidFill>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35" name="肘形连接符 34"/>
          <p:cNvCxnSpPr>
            <a:stCxn id="28" idx="2"/>
            <a:endCxn id="12" idx="1"/>
          </p:cNvCxnSpPr>
          <p:nvPr/>
        </p:nvCxnSpPr>
        <p:spPr>
          <a:xfrm rot="16200000" flipH="1">
            <a:off x="1846261" y="2478089"/>
            <a:ext cx="574679" cy="457200"/>
          </a:xfrm>
          <a:prstGeom prst="bentConnector2">
            <a:avLst/>
          </a:prstGeom>
          <a:ln w="38100">
            <a:solidFill>
              <a:schemeClr val="accent2">
                <a:lumMod val="60000"/>
                <a:lumOff val="40000"/>
              </a:schemeClr>
            </a:solidFill>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55" name="泪滴形 54"/>
          <p:cNvSpPr/>
          <p:nvPr/>
        </p:nvSpPr>
        <p:spPr>
          <a:xfrm>
            <a:off x="1733036" y="2841629"/>
            <a:ext cx="304800" cy="304800"/>
          </a:xfrm>
          <a:prstGeom prst="teardrop">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1"/>
          <a:lstStyle/>
          <a:p>
            <a:pPr algn="ctr"/>
            <a:r>
              <a:rPr lang="en-US" b="1" dirty="0"/>
              <a:t>3</a:t>
            </a:r>
          </a:p>
        </p:txBody>
      </p:sp>
      <p:sp>
        <p:nvSpPr>
          <p:cNvPr id="38" name="圆角矩形 37"/>
          <p:cNvSpPr/>
          <p:nvPr/>
        </p:nvSpPr>
        <p:spPr>
          <a:xfrm>
            <a:off x="3810000" y="1581150"/>
            <a:ext cx="1066800" cy="3810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lIns="45720" tIns="45720" rIns="45720" bIns="45720" rtlCol="0" anchor="ctr" anchorCtr="1"/>
          <a:lstStyle/>
          <a:p>
            <a:pPr algn="ctr"/>
            <a:r>
              <a:rPr lang="en-US" sz="1200" dirty="0" smtClean="0"/>
              <a:t>Cinder Scheduler A</a:t>
            </a:r>
            <a:endParaRPr lang="en-US" sz="1200" dirty="0"/>
          </a:p>
        </p:txBody>
      </p:sp>
      <p:cxnSp>
        <p:nvCxnSpPr>
          <p:cNvPr id="39" name="肘形连接符 38"/>
          <p:cNvCxnSpPr>
            <a:stCxn id="11" idx="0"/>
            <a:endCxn id="38" idx="1"/>
          </p:cNvCxnSpPr>
          <p:nvPr/>
        </p:nvCxnSpPr>
        <p:spPr>
          <a:xfrm rot="5400000" flipH="1" flipV="1">
            <a:off x="3010519" y="1752497"/>
            <a:ext cx="780327" cy="818635"/>
          </a:xfrm>
          <a:prstGeom prst="bentConnector2">
            <a:avLst/>
          </a:prstGeom>
          <a:ln w="38100">
            <a:solidFill>
              <a:schemeClr val="accent2">
                <a:lumMod val="60000"/>
                <a:lumOff val="40000"/>
              </a:schemeClr>
            </a:solidFill>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42" name="肘形连接符 41"/>
          <p:cNvCxnSpPr>
            <a:stCxn id="38" idx="3"/>
          </p:cNvCxnSpPr>
          <p:nvPr/>
        </p:nvCxnSpPr>
        <p:spPr>
          <a:xfrm flipH="1">
            <a:off x="3254828" y="1771650"/>
            <a:ext cx="1621972" cy="1222379"/>
          </a:xfrm>
          <a:prstGeom prst="bentConnector3">
            <a:avLst>
              <a:gd name="adj1" fmla="val -14094"/>
            </a:avLst>
          </a:prstGeom>
          <a:ln w="38100">
            <a:solidFill>
              <a:schemeClr val="accent2">
                <a:lumMod val="60000"/>
                <a:lumOff val="40000"/>
              </a:schemeClr>
            </a:solidFill>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56" name="泪滴形 55"/>
          <p:cNvSpPr/>
          <p:nvPr/>
        </p:nvSpPr>
        <p:spPr>
          <a:xfrm>
            <a:off x="3733800" y="2827119"/>
            <a:ext cx="304800" cy="304800"/>
          </a:xfrm>
          <a:prstGeom prst="teardrop">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1"/>
          <a:lstStyle/>
          <a:p>
            <a:pPr algn="ctr"/>
            <a:r>
              <a:rPr lang="en-US" b="1" dirty="0"/>
              <a:t>4</a:t>
            </a:r>
          </a:p>
        </p:txBody>
      </p:sp>
      <p:sp>
        <p:nvSpPr>
          <p:cNvPr id="44" name="圆角矩形 43"/>
          <p:cNvSpPr/>
          <p:nvPr/>
        </p:nvSpPr>
        <p:spPr>
          <a:xfrm>
            <a:off x="2657701" y="3638408"/>
            <a:ext cx="1295400" cy="3810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lIns="45720" tIns="45720" rIns="45720" bIns="45720" rtlCol="0" anchor="ctr" anchorCtr="1"/>
          <a:lstStyle/>
          <a:p>
            <a:pPr algn="ctr"/>
            <a:r>
              <a:rPr lang="en-US" sz="1200" dirty="0" smtClean="0"/>
              <a:t>Cinder Volume B</a:t>
            </a:r>
            <a:endParaRPr lang="en-US" sz="1200" dirty="0"/>
          </a:p>
        </p:txBody>
      </p:sp>
      <p:cxnSp>
        <p:nvCxnSpPr>
          <p:cNvPr id="46" name="肘形连接符 45"/>
          <p:cNvCxnSpPr>
            <a:stCxn id="44" idx="2"/>
            <a:endCxn id="14" idx="0"/>
          </p:cNvCxnSpPr>
          <p:nvPr/>
        </p:nvCxnSpPr>
        <p:spPr>
          <a:xfrm rot="5400000">
            <a:off x="2159496" y="3330845"/>
            <a:ext cx="457342" cy="1834469"/>
          </a:xfrm>
          <a:prstGeom prst="bentConnector3">
            <a:avLst>
              <a:gd name="adj1" fmla="val 50000"/>
            </a:avLst>
          </a:prstGeom>
          <a:ln w="57150">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3856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0" indent="0">
              <a:buNone/>
            </a:pPr>
            <a:r>
              <a:rPr lang="en-US" dirty="0" smtClean="0"/>
              <a:t>VIP-friendly Cinder Volume service </a:t>
            </a:r>
          </a:p>
          <a:p>
            <a:pPr marL="0" indent="0">
              <a:buNone/>
            </a:pPr>
            <a:r>
              <a:rPr lang="en-US" dirty="0" smtClean="0"/>
              <a:t>Seamless Upgrade Flip</a:t>
            </a:r>
          </a:p>
          <a:p>
            <a:pPr marL="0" indent="0">
              <a:buNone/>
            </a:pPr>
            <a:r>
              <a:rPr lang="en-US" dirty="0" smtClean="0"/>
              <a:t>Failed DB TX Reconciliation</a:t>
            </a:r>
          </a:p>
          <a:p>
            <a:pPr marL="0" indent="0">
              <a:buNone/>
            </a:pPr>
            <a:r>
              <a:rPr lang="en-US" dirty="0" smtClean="0"/>
              <a:t>Consistent </a:t>
            </a:r>
            <a:r>
              <a:rPr lang="en-US" smtClean="0"/>
              <a:t>API Response Time </a:t>
            </a:r>
            <a:endParaRPr lang="en-US" dirty="0" smtClean="0"/>
          </a:p>
          <a:p>
            <a:pPr marL="0" indent="0">
              <a:buNone/>
            </a:pPr>
            <a:endParaRPr lang="en-US" dirty="0" smtClean="0"/>
          </a:p>
          <a:p>
            <a:pPr marL="0" indent="0">
              <a:buNone/>
            </a:pPr>
            <a:endParaRPr lang="en-US" dirty="0" smtClean="0"/>
          </a:p>
          <a:p>
            <a:pPr marL="0" indent="0">
              <a:buNone/>
            </a:pPr>
            <a:endParaRPr lang="en-US" dirty="0" smtClean="0"/>
          </a:p>
          <a:p>
            <a:endParaRPr lang="en-US" dirty="0" smtClean="0"/>
          </a:p>
          <a:p>
            <a:endParaRPr lang="en-US" dirty="0" smtClean="0"/>
          </a:p>
          <a:p>
            <a:endParaRPr lang="en-US" dirty="0" smtClean="0"/>
          </a:p>
          <a:p>
            <a:endParaRPr lang="en-US" dirty="0" smtClean="0"/>
          </a:p>
          <a:p>
            <a:pPr marL="285750" lvl="1" indent="0">
              <a:buNone/>
            </a:pPr>
            <a:endParaRPr lang="en-US" dirty="0" smtClean="0"/>
          </a:p>
        </p:txBody>
      </p:sp>
      <p:sp>
        <p:nvSpPr>
          <p:cNvPr id="3" name="Title 2"/>
          <p:cNvSpPr>
            <a:spLocks noGrp="1"/>
          </p:cNvSpPr>
          <p:nvPr>
            <p:ph type="title"/>
          </p:nvPr>
        </p:nvSpPr>
        <p:spPr/>
        <p:txBody>
          <a:bodyPr/>
          <a:lstStyle/>
          <a:p>
            <a:r>
              <a:rPr lang="en-US" dirty="0" smtClean="0"/>
              <a:t>unresolved</a:t>
            </a:r>
            <a:endParaRPr lang="en-US" dirty="0"/>
          </a:p>
        </p:txBody>
      </p:sp>
    </p:spTree>
    <p:extLst>
      <p:ext uri="{BB962C8B-B14F-4D97-AF65-F5344CB8AC3E}">
        <p14:creationId xmlns:p14="http://schemas.microsoft.com/office/powerpoint/2010/main" val="3303658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746966D-5FD2-CD42-ABD0-542F8F1FFA58}" type="slidenum">
              <a:rPr lang="en-US" smtClean="0"/>
              <a:pPr/>
              <a:t>16</a:t>
            </a:fld>
            <a:endParaRPr lang="en-US" dirty="0"/>
          </a:p>
        </p:txBody>
      </p:sp>
      <p:sp>
        <p:nvSpPr>
          <p:cNvPr id="4" name="Footer Placeholder 3"/>
          <p:cNvSpPr>
            <a:spLocks noGrp="1"/>
          </p:cNvSpPr>
          <p:nvPr>
            <p:ph type="ftr" sz="quarter" idx="11"/>
          </p:nvPr>
        </p:nvSpPr>
        <p:spPr/>
        <p:txBody>
          <a:bodyPr/>
          <a:lstStyle/>
          <a:p>
            <a:r>
              <a:rPr lang="en-US" dirty="0" smtClean="0"/>
              <a:t>Confidential and Proprietary</a:t>
            </a:r>
            <a:endParaRPr lang="en-US" dirty="0"/>
          </a:p>
        </p:txBody>
      </p:sp>
      <p:sp>
        <p:nvSpPr>
          <p:cNvPr id="27" name="Title 26"/>
          <p:cNvSpPr>
            <a:spLocks noGrp="1"/>
          </p:cNvSpPr>
          <p:nvPr>
            <p:ph type="title"/>
          </p:nvPr>
        </p:nvSpPr>
        <p:spPr>
          <a:xfrm>
            <a:off x="1524000" y="114300"/>
            <a:ext cx="7115176" cy="392415"/>
          </a:xfrm>
        </p:spPr>
        <p:txBody>
          <a:bodyPr/>
          <a:lstStyle/>
          <a:p>
            <a:r>
              <a:rPr lang="en-US" sz="3200" cap="none" dirty="0" err="1" smtClean="0"/>
              <a:t>cloud@paypal.com</a:t>
            </a:r>
            <a:endParaRPr lang="en-US" sz="3200" dirty="0"/>
          </a:p>
        </p:txBody>
      </p:sp>
      <p:grpSp>
        <p:nvGrpSpPr>
          <p:cNvPr id="32" name="Group 31"/>
          <p:cNvGrpSpPr/>
          <p:nvPr/>
        </p:nvGrpSpPr>
        <p:grpSpPr>
          <a:xfrm>
            <a:off x="152400" y="571500"/>
            <a:ext cx="8572500" cy="4057650"/>
            <a:chOff x="152400" y="762000"/>
            <a:chExt cx="8572500" cy="5410200"/>
          </a:xfrm>
        </p:grpSpPr>
        <p:pic>
          <p:nvPicPr>
            <p:cNvPr id="6" name="Picture 5"/>
            <p:cNvPicPr>
              <a:picLocks noChangeAspect="1"/>
            </p:cNvPicPr>
            <p:nvPr/>
          </p:nvPicPr>
          <p:blipFill>
            <a:blip r:embed="rId2"/>
            <a:stretch>
              <a:fillRect/>
            </a:stretch>
          </p:blipFill>
          <p:spPr>
            <a:xfrm>
              <a:off x="1828800" y="838200"/>
              <a:ext cx="1028700" cy="1371600"/>
            </a:xfrm>
            <a:prstGeom prst="rect">
              <a:avLst/>
            </a:prstGeom>
          </p:spPr>
        </p:pic>
        <p:pic>
          <p:nvPicPr>
            <p:cNvPr id="9" name="Picture 8"/>
            <p:cNvPicPr>
              <a:picLocks noChangeAspect="1"/>
            </p:cNvPicPr>
            <p:nvPr/>
          </p:nvPicPr>
          <p:blipFill>
            <a:blip r:embed="rId3"/>
            <a:stretch>
              <a:fillRect/>
            </a:stretch>
          </p:blipFill>
          <p:spPr>
            <a:xfrm>
              <a:off x="2514600" y="2209800"/>
              <a:ext cx="1028700" cy="1371600"/>
            </a:xfrm>
            <a:prstGeom prst="rect">
              <a:avLst/>
            </a:prstGeom>
          </p:spPr>
        </p:pic>
        <p:pic>
          <p:nvPicPr>
            <p:cNvPr id="10" name="Picture 9"/>
            <p:cNvPicPr>
              <a:picLocks noChangeAspect="1"/>
            </p:cNvPicPr>
            <p:nvPr/>
          </p:nvPicPr>
          <p:blipFill>
            <a:blip r:embed="rId4"/>
            <a:stretch>
              <a:fillRect/>
            </a:stretch>
          </p:blipFill>
          <p:spPr>
            <a:xfrm>
              <a:off x="5334000" y="914400"/>
              <a:ext cx="1028700" cy="1371600"/>
            </a:xfrm>
            <a:prstGeom prst="rect">
              <a:avLst/>
            </a:prstGeom>
          </p:spPr>
        </p:pic>
        <p:pic>
          <p:nvPicPr>
            <p:cNvPr id="11" name="Picture 10"/>
            <p:cNvPicPr>
              <a:picLocks noChangeAspect="1"/>
            </p:cNvPicPr>
            <p:nvPr/>
          </p:nvPicPr>
          <p:blipFill>
            <a:blip r:embed="rId5"/>
            <a:stretch>
              <a:fillRect/>
            </a:stretch>
          </p:blipFill>
          <p:spPr>
            <a:xfrm>
              <a:off x="6502395" y="1291165"/>
              <a:ext cx="1028700" cy="1371600"/>
            </a:xfrm>
            <a:prstGeom prst="rect">
              <a:avLst/>
            </a:prstGeom>
          </p:spPr>
        </p:pic>
        <p:pic>
          <p:nvPicPr>
            <p:cNvPr id="12" name="Picture 11"/>
            <p:cNvPicPr>
              <a:picLocks noChangeAspect="1"/>
            </p:cNvPicPr>
            <p:nvPr/>
          </p:nvPicPr>
          <p:blipFill>
            <a:blip r:embed="rId6"/>
            <a:stretch>
              <a:fillRect/>
            </a:stretch>
          </p:blipFill>
          <p:spPr>
            <a:xfrm>
              <a:off x="152400" y="3581400"/>
              <a:ext cx="1028700" cy="1371600"/>
            </a:xfrm>
            <a:prstGeom prst="rect">
              <a:avLst/>
            </a:prstGeom>
          </p:spPr>
        </p:pic>
        <p:pic>
          <p:nvPicPr>
            <p:cNvPr id="13" name="Picture 12"/>
            <p:cNvPicPr>
              <a:picLocks noChangeAspect="1"/>
            </p:cNvPicPr>
            <p:nvPr/>
          </p:nvPicPr>
          <p:blipFill>
            <a:blip r:embed="rId7"/>
            <a:stretch>
              <a:fillRect/>
            </a:stretch>
          </p:blipFill>
          <p:spPr>
            <a:xfrm>
              <a:off x="7467600" y="4419600"/>
              <a:ext cx="1028700" cy="1371600"/>
            </a:xfrm>
            <a:prstGeom prst="rect">
              <a:avLst/>
            </a:prstGeom>
          </p:spPr>
        </p:pic>
        <p:pic>
          <p:nvPicPr>
            <p:cNvPr id="14" name="Picture 13"/>
            <p:cNvPicPr>
              <a:picLocks noChangeAspect="1"/>
            </p:cNvPicPr>
            <p:nvPr/>
          </p:nvPicPr>
          <p:blipFill>
            <a:blip r:embed="rId8"/>
            <a:stretch>
              <a:fillRect/>
            </a:stretch>
          </p:blipFill>
          <p:spPr>
            <a:xfrm>
              <a:off x="4038600" y="3200400"/>
              <a:ext cx="1028700" cy="1371600"/>
            </a:xfrm>
            <a:prstGeom prst="rect">
              <a:avLst/>
            </a:prstGeom>
          </p:spPr>
        </p:pic>
        <p:pic>
          <p:nvPicPr>
            <p:cNvPr id="15" name="Picture 14"/>
            <p:cNvPicPr>
              <a:picLocks noChangeAspect="1"/>
            </p:cNvPicPr>
            <p:nvPr/>
          </p:nvPicPr>
          <p:blipFill>
            <a:blip r:embed="rId9"/>
            <a:stretch>
              <a:fillRect/>
            </a:stretch>
          </p:blipFill>
          <p:spPr>
            <a:xfrm>
              <a:off x="4385730" y="1549398"/>
              <a:ext cx="1028700" cy="1371600"/>
            </a:xfrm>
            <a:prstGeom prst="rect">
              <a:avLst/>
            </a:prstGeom>
          </p:spPr>
        </p:pic>
        <p:pic>
          <p:nvPicPr>
            <p:cNvPr id="16" name="Picture 15"/>
            <p:cNvPicPr>
              <a:picLocks noChangeAspect="1"/>
            </p:cNvPicPr>
            <p:nvPr/>
          </p:nvPicPr>
          <p:blipFill>
            <a:blip r:embed="rId10"/>
            <a:stretch>
              <a:fillRect/>
            </a:stretch>
          </p:blipFill>
          <p:spPr>
            <a:xfrm>
              <a:off x="3657600" y="4343400"/>
              <a:ext cx="1028700" cy="1371600"/>
            </a:xfrm>
            <a:prstGeom prst="rect">
              <a:avLst/>
            </a:prstGeom>
          </p:spPr>
        </p:pic>
        <p:pic>
          <p:nvPicPr>
            <p:cNvPr id="17" name="Picture 16"/>
            <p:cNvPicPr>
              <a:picLocks noChangeAspect="1"/>
            </p:cNvPicPr>
            <p:nvPr/>
          </p:nvPicPr>
          <p:blipFill>
            <a:blip r:embed="rId11"/>
            <a:stretch>
              <a:fillRect/>
            </a:stretch>
          </p:blipFill>
          <p:spPr>
            <a:xfrm>
              <a:off x="2438400" y="3733800"/>
              <a:ext cx="1028700" cy="1371600"/>
            </a:xfrm>
            <a:prstGeom prst="rect">
              <a:avLst/>
            </a:prstGeom>
          </p:spPr>
        </p:pic>
        <p:pic>
          <p:nvPicPr>
            <p:cNvPr id="18" name="Picture 17"/>
            <p:cNvPicPr>
              <a:picLocks noChangeAspect="1"/>
            </p:cNvPicPr>
            <p:nvPr/>
          </p:nvPicPr>
          <p:blipFill>
            <a:blip r:embed="rId12"/>
            <a:stretch>
              <a:fillRect/>
            </a:stretch>
          </p:blipFill>
          <p:spPr>
            <a:xfrm>
              <a:off x="5655729" y="2840563"/>
              <a:ext cx="1028700" cy="1371600"/>
            </a:xfrm>
            <a:prstGeom prst="rect">
              <a:avLst/>
            </a:prstGeom>
          </p:spPr>
        </p:pic>
        <p:pic>
          <p:nvPicPr>
            <p:cNvPr id="19" name="Picture 18"/>
            <p:cNvPicPr>
              <a:picLocks noChangeAspect="1"/>
            </p:cNvPicPr>
            <p:nvPr/>
          </p:nvPicPr>
          <p:blipFill>
            <a:blip r:embed="rId13"/>
            <a:stretch>
              <a:fillRect/>
            </a:stretch>
          </p:blipFill>
          <p:spPr>
            <a:xfrm>
              <a:off x="1143000" y="2667000"/>
              <a:ext cx="1028700" cy="1371600"/>
            </a:xfrm>
            <a:prstGeom prst="rect">
              <a:avLst/>
            </a:prstGeom>
          </p:spPr>
        </p:pic>
        <p:pic>
          <p:nvPicPr>
            <p:cNvPr id="20" name="Picture 19"/>
            <p:cNvPicPr>
              <a:picLocks noChangeAspect="1"/>
            </p:cNvPicPr>
            <p:nvPr/>
          </p:nvPicPr>
          <p:blipFill>
            <a:blip r:embed="rId14"/>
            <a:stretch>
              <a:fillRect/>
            </a:stretch>
          </p:blipFill>
          <p:spPr>
            <a:xfrm>
              <a:off x="1524000" y="4114800"/>
              <a:ext cx="1028700" cy="1371600"/>
            </a:xfrm>
            <a:prstGeom prst="rect">
              <a:avLst/>
            </a:prstGeom>
          </p:spPr>
        </p:pic>
        <p:pic>
          <p:nvPicPr>
            <p:cNvPr id="21" name="Picture 20"/>
            <p:cNvPicPr>
              <a:picLocks noChangeAspect="1"/>
            </p:cNvPicPr>
            <p:nvPr/>
          </p:nvPicPr>
          <p:blipFill>
            <a:blip r:embed="rId15"/>
            <a:stretch>
              <a:fillRect/>
            </a:stretch>
          </p:blipFill>
          <p:spPr>
            <a:xfrm>
              <a:off x="6705600" y="2971800"/>
              <a:ext cx="1028700" cy="1371600"/>
            </a:xfrm>
            <a:prstGeom prst="rect">
              <a:avLst/>
            </a:prstGeom>
          </p:spPr>
        </p:pic>
        <p:pic>
          <p:nvPicPr>
            <p:cNvPr id="22" name="Picture 21"/>
            <p:cNvPicPr>
              <a:picLocks noChangeAspect="1"/>
            </p:cNvPicPr>
            <p:nvPr/>
          </p:nvPicPr>
          <p:blipFill>
            <a:blip r:embed="rId16"/>
            <a:stretch>
              <a:fillRect/>
            </a:stretch>
          </p:blipFill>
          <p:spPr>
            <a:xfrm>
              <a:off x="5029200" y="3962400"/>
              <a:ext cx="1028700" cy="1371600"/>
            </a:xfrm>
            <a:prstGeom prst="rect">
              <a:avLst/>
            </a:prstGeom>
          </p:spPr>
        </p:pic>
        <p:pic>
          <p:nvPicPr>
            <p:cNvPr id="23" name="Picture 22"/>
            <p:cNvPicPr>
              <a:picLocks noChangeAspect="1"/>
            </p:cNvPicPr>
            <p:nvPr/>
          </p:nvPicPr>
          <p:blipFill>
            <a:blip r:embed="rId17"/>
            <a:stretch>
              <a:fillRect/>
            </a:stretch>
          </p:blipFill>
          <p:spPr>
            <a:xfrm>
              <a:off x="7696200" y="2209800"/>
              <a:ext cx="1028700" cy="1371600"/>
            </a:xfrm>
            <a:prstGeom prst="rect">
              <a:avLst/>
            </a:prstGeom>
          </p:spPr>
        </p:pic>
        <p:pic>
          <p:nvPicPr>
            <p:cNvPr id="24" name="Picture 23"/>
            <p:cNvPicPr>
              <a:picLocks noChangeAspect="1"/>
            </p:cNvPicPr>
            <p:nvPr/>
          </p:nvPicPr>
          <p:blipFill>
            <a:blip r:embed="rId18"/>
            <a:stretch>
              <a:fillRect/>
            </a:stretch>
          </p:blipFill>
          <p:spPr>
            <a:xfrm>
              <a:off x="304800" y="1371600"/>
              <a:ext cx="1028700" cy="1371600"/>
            </a:xfrm>
            <a:prstGeom prst="rect">
              <a:avLst/>
            </a:prstGeom>
          </p:spPr>
        </p:pic>
        <p:pic>
          <p:nvPicPr>
            <p:cNvPr id="25" name="Picture 24"/>
            <p:cNvPicPr>
              <a:picLocks noChangeAspect="1"/>
            </p:cNvPicPr>
            <p:nvPr/>
          </p:nvPicPr>
          <p:blipFill>
            <a:blip r:embed="rId19"/>
            <a:stretch>
              <a:fillRect/>
            </a:stretch>
          </p:blipFill>
          <p:spPr>
            <a:xfrm>
              <a:off x="7467600" y="762000"/>
              <a:ext cx="1028700" cy="1371600"/>
            </a:xfrm>
            <a:prstGeom prst="rect">
              <a:avLst/>
            </a:prstGeom>
          </p:spPr>
        </p:pic>
        <p:pic>
          <p:nvPicPr>
            <p:cNvPr id="26" name="Picture 25"/>
            <p:cNvPicPr>
              <a:picLocks noChangeAspect="1"/>
            </p:cNvPicPr>
            <p:nvPr/>
          </p:nvPicPr>
          <p:blipFill>
            <a:blip r:embed="rId20"/>
            <a:stretch>
              <a:fillRect/>
            </a:stretch>
          </p:blipFill>
          <p:spPr>
            <a:xfrm>
              <a:off x="6324600" y="4800600"/>
              <a:ext cx="1028700" cy="1371600"/>
            </a:xfrm>
            <a:prstGeom prst="rect">
              <a:avLst/>
            </a:prstGeom>
          </p:spPr>
        </p:pic>
        <p:pic>
          <p:nvPicPr>
            <p:cNvPr id="29" name="Picture 28"/>
            <p:cNvPicPr>
              <a:picLocks noChangeAspect="1"/>
            </p:cNvPicPr>
            <p:nvPr/>
          </p:nvPicPr>
          <p:blipFill>
            <a:blip r:embed="rId21"/>
            <a:stretch>
              <a:fillRect/>
            </a:stretch>
          </p:blipFill>
          <p:spPr>
            <a:xfrm>
              <a:off x="3505200" y="1295400"/>
              <a:ext cx="1028700" cy="1371600"/>
            </a:xfrm>
            <a:prstGeom prst="rect">
              <a:avLst/>
            </a:prstGeom>
          </p:spPr>
        </p:pic>
        <p:pic>
          <p:nvPicPr>
            <p:cNvPr id="31" name="Picture 30"/>
            <p:cNvPicPr>
              <a:picLocks noChangeAspect="1"/>
            </p:cNvPicPr>
            <p:nvPr/>
          </p:nvPicPr>
          <p:blipFill>
            <a:blip r:embed="rId22"/>
            <a:stretch>
              <a:fillRect/>
            </a:stretch>
          </p:blipFill>
          <p:spPr>
            <a:xfrm>
              <a:off x="304800" y="4800600"/>
              <a:ext cx="914400" cy="1219200"/>
            </a:xfrm>
            <a:prstGeom prst="rect">
              <a:avLst/>
            </a:prstGeom>
          </p:spPr>
        </p:pic>
      </p:grpSp>
    </p:spTree>
    <p:extLst>
      <p:ext uri="{BB962C8B-B14F-4D97-AF65-F5344CB8AC3E}">
        <p14:creationId xmlns:p14="http://schemas.microsoft.com/office/powerpoint/2010/main" val="2948116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651894" y="2174864"/>
            <a:ext cx="5958706" cy="2301886"/>
          </a:xfrm>
        </p:spPr>
        <p:txBody>
          <a:bodyPr/>
          <a:lstStyle/>
          <a:p>
            <a:r>
              <a:rPr lang="en-US" dirty="0" smtClean="0"/>
              <a:t>THANK YOU</a:t>
            </a:r>
            <a:br>
              <a:rPr lang="en-US" dirty="0" smtClean="0"/>
            </a:br>
            <a:r>
              <a:rPr lang="en-US" dirty="0" smtClean="0"/>
              <a:t/>
            </a:r>
            <a:br>
              <a:rPr lang="en-US" dirty="0" smtClean="0"/>
            </a:br>
            <a:r>
              <a:rPr lang="en-US" sz="1400" dirty="0" smtClean="0"/>
              <a:t>http://</a:t>
            </a:r>
            <a:r>
              <a:rPr lang="en-US" sz="1400" dirty="0" err="1" smtClean="0"/>
              <a:t>github.com</a:t>
            </a:r>
            <a:r>
              <a:rPr lang="en-US" sz="1400" dirty="0" smtClean="0"/>
              <a:t>/</a:t>
            </a:r>
            <a:r>
              <a:rPr lang="en-US" sz="1400" dirty="0" err="1" smtClean="0"/>
              <a:t>paypal</a:t>
            </a:r>
            <a:r>
              <a:rPr lang="en-US" sz="1400" dirty="0" smtClean="0"/>
              <a:t>/aurora</a:t>
            </a:r>
            <a:br>
              <a:rPr lang="en-US" sz="1400" dirty="0" smtClean="0"/>
            </a:br>
            <a:r>
              <a:rPr lang="en-US" sz="1400" dirty="0"/>
              <a:t/>
            </a:r>
            <a:br>
              <a:rPr lang="en-US" sz="1400" dirty="0"/>
            </a:br>
            <a:r>
              <a:rPr lang="en-US" sz="1400" dirty="0" smtClean="0"/>
              <a:t>Scott Carlson - @relaxed137</a:t>
            </a:r>
            <a:br>
              <a:rPr lang="en-US" sz="1400" dirty="0" smtClean="0"/>
            </a:br>
            <a:r>
              <a:rPr lang="en-US" sz="1400" dirty="0" smtClean="0"/>
              <a:t>raj </a:t>
            </a:r>
            <a:r>
              <a:rPr lang="en-US" sz="1400" dirty="0" err="1" smtClean="0"/>
              <a:t>geda</a:t>
            </a:r>
            <a:r>
              <a:rPr lang="en-US" sz="1400" dirty="0" smtClean="0"/>
              <a:t/>
            </a:r>
            <a:br>
              <a:rPr lang="en-US" sz="1400" dirty="0" smtClean="0"/>
            </a:br>
            <a:r>
              <a:rPr lang="en-US" sz="1400" dirty="0" err="1" smtClean="0"/>
              <a:t>zhitEng</a:t>
            </a:r>
            <a:r>
              <a:rPr lang="en-US" sz="1400" dirty="0" smtClean="0"/>
              <a:t> </a:t>
            </a:r>
            <a:r>
              <a:rPr lang="en-US" sz="1400" dirty="0" err="1" smtClean="0"/>
              <a:t>huang</a:t>
            </a:r>
            <a:r>
              <a:rPr lang="en-US" sz="1400" dirty="0" smtClean="0"/>
              <a:t> </a:t>
            </a:r>
            <a:r>
              <a:rPr lang="en-US" sz="1400" dirty="0" err="1" smtClean="0"/>
              <a:t>irc:winston-d</a:t>
            </a:r>
            <a:endParaRPr lang="en-US" sz="1400" dirty="0"/>
          </a:p>
        </p:txBody>
      </p:sp>
    </p:spTree>
    <p:extLst>
      <p:ext uri="{BB962C8B-B14F-4D97-AF65-F5344CB8AC3E}">
        <p14:creationId xmlns:p14="http://schemas.microsoft.com/office/powerpoint/2010/main" val="62580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sarahbundy.com/wp-content/uploads/2013/03/Digital-Wallet1.jpg?b79d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885950"/>
            <a:ext cx="3195213" cy="143679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
          <p:cNvSpPr>
            <a:spLocks noGrp="1"/>
          </p:cNvSpPr>
          <p:nvPr>
            <p:ph type="body" sz="quarter" idx="12"/>
          </p:nvPr>
        </p:nvSpPr>
        <p:spPr>
          <a:xfrm>
            <a:off x="533400" y="1047750"/>
            <a:ext cx="8107493" cy="3614166"/>
          </a:xfrm>
        </p:spPr>
        <p:txBody>
          <a:bodyPr/>
          <a:lstStyle/>
          <a:p>
            <a:pPr marL="0" indent="0">
              <a:buNone/>
            </a:pPr>
            <a:r>
              <a:rPr lang="en-US" sz="2000" dirty="0"/>
              <a:t>PayPal offers flexible and innovative payment solutions for consumers and merchants of all sizes</a:t>
            </a:r>
            <a:r>
              <a:rPr lang="en-US" sz="2000" dirty="0" smtClean="0"/>
              <a:t>.</a:t>
            </a:r>
            <a:r>
              <a:rPr lang="en-US" sz="2000" dirty="0"/>
              <a:t/>
            </a:r>
            <a:br>
              <a:rPr lang="en-US" sz="2000" dirty="0"/>
            </a:br>
            <a:endParaRPr lang="en-US" sz="2000" dirty="0" smtClean="0"/>
          </a:p>
          <a:p>
            <a:r>
              <a:rPr lang="en-US" sz="2000" dirty="0" smtClean="0"/>
              <a:t>137,000,000 users</a:t>
            </a:r>
            <a:endParaRPr lang="en-US" sz="2000" dirty="0"/>
          </a:p>
          <a:p>
            <a:r>
              <a:rPr lang="en-US" sz="2000" dirty="0"/>
              <a:t>$300,000 </a:t>
            </a:r>
            <a:r>
              <a:rPr lang="en-US" sz="2000" dirty="0" smtClean="0"/>
              <a:t>payments processed</a:t>
            </a:r>
            <a:br>
              <a:rPr lang="en-US" sz="2000" dirty="0" smtClean="0"/>
            </a:br>
            <a:r>
              <a:rPr lang="en-US" sz="2000" dirty="0" smtClean="0"/>
              <a:t>each minute</a:t>
            </a:r>
            <a:endParaRPr lang="en-US" sz="2000" dirty="0"/>
          </a:p>
          <a:p>
            <a:r>
              <a:rPr lang="en-US" sz="2000" dirty="0" smtClean="0"/>
              <a:t>193 </a:t>
            </a:r>
            <a:r>
              <a:rPr lang="en-US" sz="2000" dirty="0"/>
              <a:t>markets </a:t>
            </a:r>
            <a:r>
              <a:rPr lang="en-US" sz="2000" dirty="0" smtClean="0"/>
              <a:t>/ 26 currencies</a:t>
            </a:r>
          </a:p>
          <a:p>
            <a:r>
              <a:rPr lang="en-US" sz="2000" dirty="0" smtClean="0"/>
              <a:t>The World’s </a:t>
            </a:r>
            <a:r>
              <a:rPr lang="en-US" sz="2000" dirty="0"/>
              <a:t>Most Widely Used Digital </a:t>
            </a:r>
            <a:r>
              <a:rPr lang="en-US" sz="2000" dirty="0" smtClean="0"/>
              <a:t>Wallet</a:t>
            </a:r>
            <a:endParaRPr lang="en-US" sz="2000" dirty="0"/>
          </a:p>
          <a:p>
            <a:endParaRPr lang="en-US" sz="2000" dirty="0"/>
          </a:p>
        </p:txBody>
      </p:sp>
      <p:sp>
        <p:nvSpPr>
          <p:cNvPr id="9" name="Title 8"/>
          <p:cNvSpPr>
            <a:spLocks noGrp="1"/>
          </p:cNvSpPr>
          <p:nvPr>
            <p:ph type="title"/>
          </p:nvPr>
        </p:nvSpPr>
        <p:spPr/>
        <p:txBody>
          <a:bodyPr/>
          <a:lstStyle/>
          <a:p>
            <a:r>
              <a:rPr lang="en-US" dirty="0" smtClean="0"/>
              <a:t>ABOUT PAYPAL</a:t>
            </a:r>
            <a:endParaRPr lang="en-US" dirty="0"/>
          </a:p>
        </p:txBody>
      </p:sp>
    </p:spTree>
    <p:extLst>
      <p:ext uri="{BB962C8B-B14F-4D97-AF65-F5344CB8AC3E}">
        <p14:creationId xmlns:p14="http://schemas.microsoft.com/office/powerpoint/2010/main" val="1406645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503108" y="1091184"/>
            <a:ext cx="4678491" cy="3614166"/>
          </a:xfrm>
        </p:spPr>
        <p:txBody>
          <a:bodyPr/>
          <a:lstStyle/>
          <a:p>
            <a:pPr marL="0" indent="0">
              <a:buNone/>
            </a:pPr>
            <a:r>
              <a:rPr lang="en-US" sz="2000" dirty="0" smtClean="0"/>
              <a:t>Why HA is important for PayPal?</a:t>
            </a:r>
          </a:p>
          <a:p>
            <a:endParaRPr lang="en-US" sz="2000" dirty="0"/>
          </a:p>
          <a:p>
            <a:pPr marL="0" indent="0">
              <a:buNone/>
            </a:pPr>
            <a:r>
              <a:rPr lang="en-US" sz="2000" dirty="0" smtClean="0"/>
              <a:t>Our Learning</a:t>
            </a:r>
          </a:p>
          <a:p>
            <a:pPr marL="0" indent="0">
              <a:buNone/>
            </a:pPr>
            <a:r>
              <a:rPr lang="en-US" sz="2000" dirty="0" smtClean="0"/>
              <a:t>Our Solution</a:t>
            </a:r>
            <a:endParaRPr lang="en-US" sz="2000" dirty="0"/>
          </a:p>
          <a:p>
            <a:pPr marL="0" indent="0">
              <a:buNone/>
            </a:pPr>
            <a:r>
              <a:rPr lang="en-US" sz="2000" dirty="0" smtClean="0"/>
              <a:t>What is not solved?</a:t>
            </a:r>
          </a:p>
          <a:p>
            <a:pPr marL="0" indent="0">
              <a:buNone/>
            </a:pPr>
            <a:r>
              <a:rPr lang="en-US" sz="2000" dirty="0" smtClean="0"/>
              <a:t>Q&amp;A</a:t>
            </a:r>
            <a:endParaRPr lang="en-US" sz="2000" dirty="0"/>
          </a:p>
          <a:p>
            <a:pPr marL="0" indent="0">
              <a:buNone/>
            </a:pPr>
            <a:endParaRPr lang="en-US" sz="2000" dirty="0"/>
          </a:p>
        </p:txBody>
      </p:sp>
      <p:sp>
        <p:nvSpPr>
          <p:cNvPr id="3" name="Title 2"/>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2213844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Ha is important?</a:t>
            </a:r>
            <a:endParaRPr lang="en-US" dirty="0"/>
          </a:p>
        </p:txBody>
      </p:sp>
      <p:sp>
        <p:nvSpPr>
          <p:cNvPr id="13" name="Text Placeholder 1"/>
          <p:cNvSpPr>
            <a:spLocks noGrp="1"/>
          </p:cNvSpPr>
          <p:nvPr>
            <p:ph type="body" sz="quarter" idx="12"/>
          </p:nvPr>
        </p:nvSpPr>
        <p:spPr>
          <a:xfrm>
            <a:off x="503108" y="1014984"/>
            <a:ext cx="6278692" cy="3614166"/>
          </a:xfrm>
        </p:spPr>
        <p:txBody>
          <a:bodyPr/>
          <a:lstStyle/>
          <a:p>
            <a:pPr marL="0" indent="0">
              <a:lnSpc>
                <a:spcPct val="110000"/>
              </a:lnSpc>
              <a:buNone/>
            </a:pPr>
            <a:r>
              <a:rPr lang="en-US" sz="2000" dirty="0" smtClean="0"/>
              <a:t>“no perceived downtime” for cloud users</a:t>
            </a:r>
          </a:p>
          <a:p>
            <a:pPr marL="0" indent="0">
              <a:lnSpc>
                <a:spcPct val="110000"/>
              </a:lnSpc>
              <a:buNone/>
            </a:pPr>
            <a:r>
              <a:rPr lang="en-US" sz="2000" dirty="0" smtClean="0"/>
              <a:t>Enterprise Class</a:t>
            </a:r>
          </a:p>
          <a:p>
            <a:pPr marL="0" indent="0">
              <a:lnSpc>
                <a:spcPct val="110000"/>
              </a:lnSpc>
              <a:buNone/>
            </a:pPr>
            <a:r>
              <a:rPr lang="en-US" sz="2000" dirty="0" smtClean="0"/>
              <a:t>Auto Scaling &amp; Flex up/</a:t>
            </a:r>
            <a:r>
              <a:rPr lang="en-US" sz="2000" dirty="0"/>
              <a:t>d</a:t>
            </a:r>
            <a:r>
              <a:rPr lang="en-US" sz="2000" dirty="0" smtClean="0"/>
              <a:t>own can never break</a:t>
            </a:r>
            <a:endParaRPr lang="en-US" sz="2000" dirty="0"/>
          </a:p>
          <a:p>
            <a:pPr marL="0" indent="0">
              <a:lnSpc>
                <a:spcPct val="110000"/>
              </a:lnSpc>
              <a:buNone/>
            </a:pPr>
            <a:r>
              <a:rPr lang="en-US" sz="2000" dirty="0" smtClean="0"/>
              <a:t>API Integrations always succeed</a:t>
            </a:r>
          </a:p>
          <a:p>
            <a:pPr marL="0" indent="0">
              <a:lnSpc>
                <a:spcPct val="110000"/>
              </a:lnSpc>
              <a:buNone/>
            </a:pPr>
            <a:r>
              <a:rPr lang="en-US" sz="2000" dirty="0" smtClean="0"/>
              <a:t>Everyone expected to use the cloud</a:t>
            </a:r>
          </a:p>
          <a:p>
            <a:pPr marL="0" indent="0">
              <a:lnSpc>
                <a:spcPct val="110000"/>
              </a:lnSpc>
              <a:buNone/>
            </a:pPr>
            <a:r>
              <a:rPr lang="en-US" sz="2000" dirty="0" smtClean="0"/>
              <a:t/>
            </a:r>
            <a:br>
              <a:rPr lang="en-US" sz="2000" dirty="0" smtClean="0"/>
            </a:br>
            <a:endParaRPr lang="en-US" sz="2000" dirty="0" smtClean="0"/>
          </a:p>
          <a:p>
            <a:pPr marL="0" indent="0">
              <a:lnSpc>
                <a:spcPct val="110000"/>
              </a:lnSpc>
              <a:buNone/>
            </a:pPr>
            <a:endParaRPr lang="en-US" sz="2000" dirty="0"/>
          </a:p>
        </p:txBody>
      </p:sp>
    </p:spTree>
    <p:extLst>
      <p:ext uri="{BB962C8B-B14F-4D97-AF65-F5344CB8AC3E}">
        <p14:creationId xmlns:p14="http://schemas.microsoft.com/office/powerpoint/2010/main" val="2869836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0" indent="0">
              <a:lnSpc>
                <a:spcPct val="110000"/>
              </a:lnSpc>
              <a:buNone/>
            </a:pPr>
            <a:r>
              <a:rPr lang="en-US" dirty="0" smtClean="0"/>
              <a:t>No SPOF “Under the Cloud”</a:t>
            </a:r>
          </a:p>
          <a:p>
            <a:pPr marL="0" indent="0">
              <a:lnSpc>
                <a:spcPct val="110000"/>
              </a:lnSpc>
              <a:buNone/>
            </a:pPr>
            <a:r>
              <a:rPr lang="en-US" dirty="0" smtClean="0"/>
              <a:t>Scale Across the Data Center(s)</a:t>
            </a:r>
          </a:p>
          <a:p>
            <a:pPr marL="0" indent="0">
              <a:lnSpc>
                <a:spcPct val="110000"/>
              </a:lnSpc>
              <a:buNone/>
            </a:pPr>
            <a:r>
              <a:rPr lang="en-US" dirty="0" smtClean="0"/>
              <a:t>Scale Across Racks &amp; Containers</a:t>
            </a:r>
          </a:p>
          <a:p>
            <a:pPr marL="0" indent="0">
              <a:lnSpc>
                <a:spcPct val="110000"/>
              </a:lnSpc>
              <a:buNone/>
            </a:pPr>
            <a:r>
              <a:rPr lang="en-US" dirty="0" smtClean="0"/>
              <a:t>Respect natural availability zones within the data centers</a:t>
            </a:r>
          </a:p>
          <a:p>
            <a:pPr marL="0" indent="0">
              <a:lnSpc>
                <a:spcPct val="110000"/>
              </a:lnSpc>
              <a:buNone/>
            </a:pPr>
            <a:r>
              <a:rPr lang="en-US" dirty="0" smtClean="0"/>
              <a:t>No ‘cloud’ can impact any other ‘cloud’</a:t>
            </a:r>
          </a:p>
        </p:txBody>
      </p:sp>
      <p:sp>
        <p:nvSpPr>
          <p:cNvPr id="8" name="Title 7"/>
          <p:cNvSpPr>
            <a:spLocks noGrp="1"/>
          </p:cNvSpPr>
          <p:nvPr>
            <p:ph type="title"/>
          </p:nvPr>
        </p:nvSpPr>
        <p:spPr/>
        <p:txBody>
          <a:bodyPr/>
          <a:lstStyle/>
          <a:p>
            <a:r>
              <a:rPr lang="en-US" dirty="0" smtClean="0"/>
              <a:t>AVAILABILITY REQUIREMENTS</a:t>
            </a:r>
            <a:endParaRPr lang="en-US" dirty="0"/>
          </a:p>
        </p:txBody>
      </p:sp>
    </p:spTree>
    <p:extLst>
      <p:ext uri="{BB962C8B-B14F-4D97-AF65-F5344CB8AC3E}">
        <p14:creationId xmlns:p14="http://schemas.microsoft.com/office/powerpoint/2010/main" val="436787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rack</a:t>
            </a:r>
            <a:endParaRPr lang="en-US" dirty="0"/>
          </a:p>
        </p:txBody>
      </p:sp>
      <p:sp>
        <p:nvSpPr>
          <p:cNvPr id="168" name="Rectangle 167"/>
          <p:cNvSpPr/>
          <p:nvPr/>
        </p:nvSpPr>
        <p:spPr>
          <a:xfrm>
            <a:off x="6553200" y="2057400"/>
            <a:ext cx="1143000" cy="211455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600" b="1" dirty="0">
              <a:solidFill>
                <a:schemeClr val="tx1"/>
              </a:solidFill>
            </a:endParaRPr>
          </a:p>
        </p:txBody>
      </p:sp>
      <p:sp>
        <p:nvSpPr>
          <p:cNvPr id="169" name="Rectangle 168"/>
          <p:cNvSpPr/>
          <p:nvPr/>
        </p:nvSpPr>
        <p:spPr>
          <a:xfrm rot="16200000">
            <a:off x="6408823" y="3344779"/>
            <a:ext cx="517358" cy="228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latin typeface="Calibri"/>
                <a:cs typeface="Calibri"/>
              </a:rPr>
              <a:t>10g Active</a:t>
            </a:r>
            <a:endParaRPr lang="en-US" sz="800" b="1" dirty="0">
              <a:solidFill>
                <a:schemeClr val="tx1"/>
              </a:solidFill>
              <a:latin typeface="Calibri"/>
              <a:cs typeface="Calibri"/>
            </a:endParaRPr>
          </a:p>
        </p:txBody>
      </p:sp>
      <p:sp>
        <p:nvSpPr>
          <p:cNvPr id="170" name="Rectangle 169"/>
          <p:cNvSpPr/>
          <p:nvPr/>
        </p:nvSpPr>
        <p:spPr>
          <a:xfrm rot="16200000">
            <a:off x="6376488" y="2805614"/>
            <a:ext cx="582028" cy="228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latin typeface="Calibri"/>
                <a:cs typeface="Calibri"/>
              </a:rPr>
              <a:t>10g Passive</a:t>
            </a:r>
            <a:endParaRPr lang="en-US" sz="800" b="1" dirty="0">
              <a:solidFill>
                <a:schemeClr val="tx1"/>
              </a:solidFill>
              <a:latin typeface="Calibri"/>
              <a:cs typeface="Calibri"/>
            </a:endParaRPr>
          </a:p>
        </p:txBody>
      </p:sp>
      <p:sp>
        <p:nvSpPr>
          <p:cNvPr id="171" name="Rectangle 170"/>
          <p:cNvSpPr/>
          <p:nvPr/>
        </p:nvSpPr>
        <p:spPr>
          <a:xfrm rot="16200000">
            <a:off x="6441156" y="2226594"/>
            <a:ext cx="452688" cy="228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latin typeface="Calibri"/>
                <a:cs typeface="Calibri"/>
              </a:rPr>
              <a:t>1g </a:t>
            </a:r>
            <a:r>
              <a:rPr lang="en-US" sz="800" b="1" dirty="0" err="1" smtClean="0">
                <a:solidFill>
                  <a:schemeClr val="tx1"/>
                </a:solidFill>
                <a:latin typeface="Calibri"/>
                <a:cs typeface="Calibri"/>
              </a:rPr>
              <a:t>Mgmt</a:t>
            </a:r>
            <a:endParaRPr lang="en-US" sz="800" b="1" dirty="0">
              <a:solidFill>
                <a:schemeClr val="tx1"/>
              </a:solidFill>
              <a:latin typeface="Calibri"/>
              <a:cs typeface="Calibri"/>
            </a:endParaRPr>
          </a:p>
        </p:txBody>
      </p:sp>
      <p:sp>
        <p:nvSpPr>
          <p:cNvPr id="172" name="Rectangle 171"/>
          <p:cNvSpPr/>
          <p:nvPr/>
        </p:nvSpPr>
        <p:spPr>
          <a:xfrm rot="5400000">
            <a:off x="7355556" y="2226594"/>
            <a:ext cx="452688" cy="228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latin typeface="Calibri"/>
                <a:cs typeface="Calibri"/>
              </a:rPr>
              <a:t>1g </a:t>
            </a:r>
            <a:r>
              <a:rPr lang="en-US" sz="800" b="1" dirty="0" err="1" smtClean="0">
                <a:solidFill>
                  <a:schemeClr val="tx1"/>
                </a:solidFill>
                <a:latin typeface="Calibri"/>
                <a:cs typeface="Calibri"/>
              </a:rPr>
              <a:t>Mgmt</a:t>
            </a:r>
            <a:endParaRPr lang="en-US" sz="800" b="1" dirty="0">
              <a:solidFill>
                <a:schemeClr val="tx1"/>
              </a:solidFill>
              <a:latin typeface="Calibri"/>
              <a:cs typeface="Calibri"/>
            </a:endParaRPr>
          </a:p>
        </p:txBody>
      </p:sp>
      <p:sp>
        <p:nvSpPr>
          <p:cNvPr id="173" name="Rectangle 172"/>
          <p:cNvSpPr/>
          <p:nvPr/>
        </p:nvSpPr>
        <p:spPr>
          <a:xfrm rot="5400000">
            <a:off x="7290888" y="2862764"/>
            <a:ext cx="582028" cy="228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latin typeface="Calibri"/>
                <a:cs typeface="Calibri"/>
              </a:rPr>
              <a:t>10g Passive</a:t>
            </a:r>
            <a:endParaRPr lang="en-US" sz="800" b="1" dirty="0">
              <a:solidFill>
                <a:schemeClr val="tx1"/>
              </a:solidFill>
              <a:latin typeface="Calibri"/>
              <a:cs typeface="Calibri"/>
            </a:endParaRPr>
          </a:p>
        </p:txBody>
      </p:sp>
      <p:sp>
        <p:nvSpPr>
          <p:cNvPr id="174" name="Rectangle 173"/>
          <p:cNvSpPr/>
          <p:nvPr/>
        </p:nvSpPr>
        <p:spPr>
          <a:xfrm rot="5400000">
            <a:off x="7323223" y="3401930"/>
            <a:ext cx="517358" cy="228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latin typeface="Calibri"/>
                <a:cs typeface="Calibri"/>
              </a:rPr>
              <a:t>10g Active</a:t>
            </a:r>
            <a:endParaRPr lang="en-US" sz="800" b="1" dirty="0">
              <a:solidFill>
                <a:schemeClr val="tx1"/>
              </a:solidFill>
              <a:latin typeface="Calibri"/>
              <a:cs typeface="Calibri"/>
            </a:endParaRPr>
          </a:p>
        </p:txBody>
      </p:sp>
      <p:cxnSp>
        <p:nvCxnSpPr>
          <p:cNvPr id="175" name="Straight Connector 174"/>
          <p:cNvCxnSpPr>
            <a:stCxn id="168" idx="0"/>
            <a:endCxn id="168" idx="2"/>
          </p:cNvCxnSpPr>
          <p:nvPr/>
        </p:nvCxnSpPr>
        <p:spPr>
          <a:xfrm>
            <a:off x="7124700" y="2057400"/>
            <a:ext cx="0" cy="2114550"/>
          </a:xfrm>
          <a:prstGeom prst="line">
            <a:avLst/>
          </a:prstGeom>
          <a:ln w="19050">
            <a:solidFill>
              <a:srgbClr val="00457C"/>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76" name="Rectangle 175"/>
          <p:cNvSpPr/>
          <p:nvPr/>
        </p:nvSpPr>
        <p:spPr>
          <a:xfrm>
            <a:off x="5105400" y="2057400"/>
            <a:ext cx="1143000" cy="211455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600" b="1" dirty="0">
              <a:solidFill>
                <a:schemeClr val="tx1"/>
              </a:solidFill>
            </a:endParaRPr>
          </a:p>
        </p:txBody>
      </p:sp>
      <p:sp>
        <p:nvSpPr>
          <p:cNvPr id="177" name="Rectangle 176"/>
          <p:cNvSpPr/>
          <p:nvPr/>
        </p:nvSpPr>
        <p:spPr>
          <a:xfrm rot="16200000">
            <a:off x="4961024" y="3344779"/>
            <a:ext cx="517358" cy="228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latin typeface="Calibri"/>
                <a:cs typeface="Calibri"/>
              </a:rPr>
              <a:t>10g Active</a:t>
            </a:r>
            <a:endParaRPr lang="en-US" sz="800" b="1" dirty="0">
              <a:solidFill>
                <a:schemeClr val="tx1"/>
              </a:solidFill>
              <a:latin typeface="Calibri"/>
              <a:cs typeface="Calibri"/>
            </a:endParaRPr>
          </a:p>
        </p:txBody>
      </p:sp>
      <p:sp>
        <p:nvSpPr>
          <p:cNvPr id="178" name="Rectangle 177"/>
          <p:cNvSpPr/>
          <p:nvPr/>
        </p:nvSpPr>
        <p:spPr>
          <a:xfrm rot="16200000">
            <a:off x="4928689" y="2805614"/>
            <a:ext cx="582028" cy="228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latin typeface="Calibri"/>
                <a:cs typeface="Calibri"/>
              </a:rPr>
              <a:t>10g Passive</a:t>
            </a:r>
            <a:endParaRPr lang="en-US" sz="800" b="1" dirty="0">
              <a:solidFill>
                <a:schemeClr val="tx1"/>
              </a:solidFill>
              <a:latin typeface="Calibri"/>
              <a:cs typeface="Calibri"/>
            </a:endParaRPr>
          </a:p>
        </p:txBody>
      </p:sp>
      <p:sp>
        <p:nvSpPr>
          <p:cNvPr id="179" name="Rectangle 178"/>
          <p:cNvSpPr/>
          <p:nvPr/>
        </p:nvSpPr>
        <p:spPr>
          <a:xfrm rot="16200000">
            <a:off x="4993356" y="2226594"/>
            <a:ext cx="452688" cy="228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latin typeface="Calibri"/>
                <a:cs typeface="Calibri"/>
              </a:rPr>
              <a:t>1g </a:t>
            </a:r>
            <a:r>
              <a:rPr lang="en-US" sz="800" b="1" dirty="0" err="1" smtClean="0">
                <a:solidFill>
                  <a:schemeClr val="tx1"/>
                </a:solidFill>
                <a:latin typeface="Calibri"/>
                <a:cs typeface="Calibri"/>
              </a:rPr>
              <a:t>Mgmt</a:t>
            </a:r>
            <a:endParaRPr lang="en-US" sz="800" b="1" dirty="0">
              <a:solidFill>
                <a:schemeClr val="tx1"/>
              </a:solidFill>
              <a:latin typeface="Calibri"/>
              <a:cs typeface="Calibri"/>
            </a:endParaRPr>
          </a:p>
        </p:txBody>
      </p:sp>
      <p:sp>
        <p:nvSpPr>
          <p:cNvPr id="180" name="Rectangle 179"/>
          <p:cNvSpPr/>
          <p:nvPr/>
        </p:nvSpPr>
        <p:spPr>
          <a:xfrm rot="5400000">
            <a:off x="5907756" y="2226594"/>
            <a:ext cx="452688" cy="228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latin typeface="Calibri"/>
                <a:cs typeface="Calibri"/>
              </a:rPr>
              <a:t>1g </a:t>
            </a:r>
            <a:r>
              <a:rPr lang="en-US" sz="800" b="1" dirty="0" err="1" smtClean="0">
                <a:solidFill>
                  <a:schemeClr val="tx1"/>
                </a:solidFill>
                <a:latin typeface="Calibri"/>
                <a:cs typeface="Calibri"/>
              </a:rPr>
              <a:t>Mgmt</a:t>
            </a:r>
            <a:endParaRPr lang="en-US" sz="800" b="1" dirty="0">
              <a:solidFill>
                <a:schemeClr val="tx1"/>
              </a:solidFill>
              <a:latin typeface="Calibri"/>
              <a:cs typeface="Calibri"/>
            </a:endParaRPr>
          </a:p>
        </p:txBody>
      </p:sp>
      <p:sp>
        <p:nvSpPr>
          <p:cNvPr id="181" name="Rectangle 180"/>
          <p:cNvSpPr/>
          <p:nvPr/>
        </p:nvSpPr>
        <p:spPr>
          <a:xfrm rot="5400000">
            <a:off x="5843086" y="2862764"/>
            <a:ext cx="582028" cy="228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latin typeface="Calibri"/>
                <a:cs typeface="Calibri"/>
              </a:rPr>
              <a:t>10g Passive</a:t>
            </a:r>
            <a:endParaRPr lang="en-US" sz="800" b="1" dirty="0">
              <a:solidFill>
                <a:schemeClr val="tx1"/>
              </a:solidFill>
              <a:latin typeface="Calibri"/>
              <a:cs typeface="Calibri"/>
            </a:endParaRPr>
          </a:p>
        </p:txBody>
      </p:sp>
      <p:sp>
        <p:nvSpPr>
          <p:cNvPr id="182" name="Rectangle 181"/>
          <p:cNvSpPr/>
          <p:nvPr/>
        </p:nvSpPr>
        <p:spPr>
          <a:xfrm rot="5400000">
            <a:off x="5875421" y="3401930"/>
            <a:ext cx="517358" cy="228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latin typeface="Calibri"/>
                <a:cs typeface="Calibri"/>
              </a:rPr>
              <a:t>10g Active</a:t>
            </a:r>
            <a:endParaRPr lang="en-US" sz="800" b="1" dirty="0">
              <a:solidFill>
                <a:schemeClr val="tx1"/>
              </a:solidFill>
              <a:latin typeface="Calibri"/>
              <a:cs typeface="Calibri"/>
            </a:endParaRPr>
          </a:p>
        </p:txBody>
      </p:sp>
      <p:cxnSp>
        <p:nvCxnSpPr>
          <p:cNvPr id="183" name="Straight Connector 182"/>
          <p:cNvCxnSpPr>
            <a:stCxn id="176" idx="0"/>
            <a:endCxn id="176" idx="2"/>
          </p:cNvCxnSpPr>
          <p:nvPr/>
        </p:nvCxnSpPr>
        <p:spPr>
          <a:xfrm>
            <a:off x="5676900" y="2057400"/>
            <a:ext cx="0" cy="2114550"/>
          </a:xfrm>
          <a:prstGeom prst="line">
            <a:avLst/>
          </a:prstGeom>
          <a:ln w="19050">
            <a:solidFill>
              <a:srgbClr val="00457C"/>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92" name="Rectangle 191"/>
          <p:cNvSpPr/>
          <p:nvPr/>
        </p:nvSpPr>
        <p:spPr>
          <a:xfrm>
            <a:off x="914400" y="2057400"/>
            <a:ext cx="457200" cy="2133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600" b="1" dirty="0">
              <a:solidFill>
                <a:schemeClr val="tx1"/>
              </a:solidFill>
            </a:endParaRPr>
          </a:p>
        </p:txBody>
      </p:sp>
      <p:sp>
        <p:nvSpPr>
          <p:cNvPr id="14" name="Oval 13"/>
          <p:cNvSpPr/>
          <p:nvPr/>
        </p:nvSpPr>
        <p:spPr>
          <a:xfrm>
            <a:off x="4191000" y="1085850"/>
            <a:ext cx="457200" cy="3429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1"/>
          <a:lstStyle/>
          <a:p>
            <a:pPr algn="ctr"/>
            <a:endParaRPr lang="en-US" dirty="0"/>
          </a:p>
        </p:txBody>
      </p:sp>
      <p:cxnSp>
        <p:nvCxnSpPr>
          <p:cNvPr id="16" name="Straight Connector 15"/>
          <p:cNvCxnSpPr>
            <a:stCxn id="14" idx="1"/>
            <a:endCxn id="14" idx="5"/>
          </p:cNvCxnSpPr>
          <p:nvPr/>
        </p:nvCxnSpPr>
        <p:spPr>
          <a:xfrm>
            <a:off x="4257955" y="1136068"/>
            <a:ext cx="323290" cy="242468"/>
          </a:xfrm>
          <a:prstGeom prst="line">
            <a:avLst/>
          </a:prstGeom>
          <a:ln w="19050">
            <a:solidFill>
              <a:srgbClr val="717074"/>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14" idx="7"/>
            <a:endCxn id="14" idx="3"/>
          </p:cNvCxnSpPr>
          <p:nvPr/>
        </p:nvCxnSpPr>
        <p:spPr>
          <a:xfrm flipH="1">
            <a:off x="4257955" y="1136068"/>
            <a:ext cx="323290" cy="242468"/>
          </a:xfrm>
          <a:prstGeom prst="line">
            <a:avLst/>
          </a:prstGeom>
          <a:ln w="19050">
            <a:solidFill>
              <a:srgbClr val="717074"/>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62" idx="0"/>
            <a:endCxn id="14" idx="2"/>
          </p:cNvCxnSpPr>
          <p:nvPr/>
        </p:nvCxnSpPr>
        <p:spPr>
          <a:xfrm flipV="1">
            <a:off x="2286000" y="1257300"/>
            <a:ext cx="1905000" cy="781050"/>
          </a:xfrm>
          <a:prstGeom prst="line">
            <a:avLst/>
          </a:prstGeom>
          <a:ln w="19050">
            <a:solidFill>
              <a:srgbClr val="717074"/>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63" idx="0"/>
            <a:endCxn id="14" idx="2"/>
          </p:cNvCxnSpPr>
          <p:nvPr/>
        </p:nvCxnSpPr>
        <p:spPr>
          <a:xfrm flipV="1">
            <a:off x="2895600" y="1257300"/>
            <a:ext cx="1295400" cy="781050"/>
          </a:xfrm>
          <a:prstGeom prst="line">
            <a:avLst/>
          </a:prstGeom>
          <a:ln w="19050">
            <a:solidFill>
              <a:srgbClr val="717074"/>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00" name="Rectangle 199"/>
          <p:cNvSpPr/>
          <p:nvPr/>
        </p:nvSpPr>
        <p:spPr>
          <a:xfrm>
            <a:off x="5562600" y="1543050"/>
            <a:ext cx="914400" cy="17145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LB Active</a:t>
            </a:r>
            <a:endParaRPr lang="en-US" sz="1000" dirty="0"/>
          </a:p>
        </p:txBody>
      </p:sp>
      <p:sp>
        <p:nvSpPr>
          <p:cNvPr id="201" name="Rectangle 200"/>
          <p:cNvSpPr/>
          <p:nvPr/>
        </p:nvSpPr>
        <p:spPr>
          <a:xfrm>
            <a:off x="6477000" y="1543050"/>
            <a:ext cx="914400" cy="17145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LB Passive</a:t>
            </a:r>
            <a:endParaRPr lang="en-US" sz="1000" dirty="0"/>
          </a:p>
        </p:txBody>
      </p:sp>
      <p:cxnSp>
        <p:nvCxnSpPr>
          <p:cNvPr id="202" name="Straight Arrow Connector 201"/>
          <p:cNvCxnSpPr/>
          <p:nvPr/>
        </p:nvCxnSpPr>
        <p:spPr>
          <a:xfrm flipH="1">
            <a:off x="5676900" y="1714500"/>
            <a:ext cx="342900" cy="342900"/>
          </a:xfrm>
          <a:prstGeom prst="straightConnector1">
            <a:avLst/>
          </a:prstGeom>
          <a:ln w="19050">
            <a:solidFill>
              <a:srgbClr val="71707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3" name="Straight Arrow Connector 202"/>
          <p:cNvCxnSpPr/>
          <p:nvPr/>
        </p:nvCxnSpPr>
        <p:spPr>
          <a:xfrm>
            <a:off x="6019800" y="1714500"/>
            <a:ext cx="1104900" cy="342900"/>
          </a:xfrm>
          <a:prstGeom prst="straightConnector1">
            <a:avLst/>
          </a:prstGeom>
          <a:ln w="19050">
            <a:solidFill>
              <a:srgbClr val="71707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4" name="Straight Arrow Connector 203"/>
          <p:cNvCxnSpPr/>
          <p:nvPr/>
        </p:nvCxnSpPr>
        <p:spPr>
          <a:xfrm flipH="1">
            <a:off x="5676900" y="1714500"/>
            <a:ext cx="1257300" cy="342900"/>
          </a:xfrm>
          <a:prstGeom prst="straightConnector1">
            <a:avLst/>
          </a:prstGeom>
          <a:ln w="19050">
            <a:solidFill>
              <a:srgbClr val="717074"/>
            </a:solidFill>
            <a:prstDash val="dot"/>
            <a:tailEnd type="arrow"/>
          </a:ln>
          <a:effectLst/>
        </p:spPr>
        <p:style>
          <a:lnRef idx="2">
            <a:schemeClr val="accent1"/>
          </a:lnRef>
          <a:fillRef idx="0">
            <a:schemeClr val="accent1"/>
          </a:fillRef>
          <a:effectRef idx="1">
            <a:schemeClr val="accent1"/>
          </a:effectRef>
          <a:fontRef idx="minor">
            <a:schemeClr val="tx1"/>
          </a:fontRef>
        </p:style>
      </p:cxnSp>
      <p:cxnSp>
        <p:nvCxnSpPr>
          <p:cNvPr id="205" name="Straight Arrow Connector 204"/>
          <p:cNvCxnSpPr/>
          <p:nvPr/>
        </p:nvCxnSpPr>
        <p:spPr>
          <a:xfrm>
            <a:off x="6934200" y="1714500"/>
            <a:ext cx="190500" cy="342900"/>
          </a:xfrm>
          <a:prstGeom prst="straightConnector1">
            <a:avLst/>
          </a:prstGeom>
          <a:ln w="19050">
            <a:solidFill>
              <a:srgbClr val="717074"/>
            </a:solidFill>
            <a:prstDash val="dot"/>
            <a:tailEnd type="arrow"/>
          </a:ln>
          <a:effectLst/>
        </p:spPr>
        <p:style>
          <a:lnRef idx="2">
            <a:schemeClr val="accent1"/>
          </a:lnRef>
          <a:fillRef idx="0">
            <a:schemeClr val="accent1"/>
          </a:fillRef>
          <a:effectRef idx="1">
            <a:schemeClr val="accent1"/>
          </a:effectRef>
          <a:fontRef idx="minor">
            <a:schemeClr val="tx1"/>
          </a:fontRef>
        </p:style>
      </p:cxnSp>
      <p:cxnSp>
        <p:nvCxnSpPr>
          <p:cNvPr id="206" name="Straight Connector 205"/>
          <p:cNvCxnSpPr>
            <a:stCxn id="200" idx="0"/>
            <a:endCxn id="14" idx="6"/>
          </p:cNvCxnSpPr>
          <p:nvPr/>
        </p:nvCxnSpPr>
        <p:spPr>
          <a:xfrm flipH="1" flipV="1">
            <a:off x="4648200" y="1257300"/>
            <a:ext cx="1371600" cy="285750"/>
          </a:xfrm>
          <a:prstGeom prst="line">
            <a:avLst/>
          </a:prstGeom>
          <a:ln w="19050">
            <a:solidFill>
              <a:srgbClr val="717074"/>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p:cNvCxnSpPr>
            <a:stCxn id="201" idx="0"/>
            <a:endCxn id="14" idx="6"/>
          </p:cNvCxnSpPr>
          <p:nvPr/>
        </p:nvCxnSpPr>
        <p:spPr>
          <a:xfrm flipH="1" flipV="1">
            <a:off x="4648200" y="1257300"/>
            <a:ext cx="2286000" cy="285750"/>
          </a:xfrm>
          <a:prstGeom prst="line">
            <a:avLst/>
          </a:prstGeom>
          <a:ln w="19050">
            <a:solidFill>
              <a:srgbClr val="717074"/>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4114800" y="1495767"/>
            <a:ext cx="609600" cy="215444"/>
          </a:xfrm>
          <a:prstGeom prst="rect">
            <a:avLst/>
          </a:prstGeom>
          <a:noFill/>
          <a:ln>
            <a:solidFill>
              <a:schemeClr val="tx1"/>
            </a:solidFill>
          </a:ln>
        </p:spPr>
        <p:txBody>
          <a:bodyPr wrap="square" rtlCol="0" anchor="t">
            <a:spAutoFit/>
          </a:bodyPr>
          <a:lstStyle/>
          <a:p>
            <a:pPr marR="0" algn="ctr" defTabSz="457200" rtl="0" eaLnBrk="1" fontAlgn="auto" latinLnBrk="0" hangingPunct="1">
              <a:lnSpc>
                <a:spcPct val="100000"/>
              </a:lnSpc>
              <a:spcBef>
                <a:spcPct val="0"/>
              </a:spcBef>
              <a:buClrTx/>
              <a:buSzTx/>
              <a:tabLst/>
            </a:pPr>
            <a:r>
              <a:rPr kumimoji="0" lang="en-US" sz="800" b="0" i="0" u="none" strike="noStrike" kern="1200" spc="0" normalizeH="0" baseline="0" noProof="0" dirty="0" smtClean="0">
                <a:ln>
                  <a:noFill/>
                </a:ln>
                <a:effectLst/>
                <a:uLnTx/>
                <a:uFillTx/>
                <a:latin typeface="Arial"/>
                <a:ea typeface="+mn-ea"/>
                <a:cs typeface="Arial"/>
              </a:rPr>
              <a:t>Access</a:t>
            </a:r>
          </a:p>
        </p:txBody>
      </p:sp>
      <p:sp>
        <p:nvSpPr>
          <p:cNvPr id="61" name="Rectangle 60"/>
          <p:cNvSpPr/>
          <p:nvPr/>
        </p:nvSpPr>
        <p:spPr>
          <a:xfrm>
            <a:off x="1524000" y="2038350"/>
            <a:ext cx="457200" cy="2133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600" b="1" dirty="0">
              <a:solidFill>
                <a:schemeClr val="tx1"/>
              </a:solidFill>
            </a:endParaRPr>
          </a:p>
        </p:txBody>
      </p:sp>
      <p:sp>
        <p:nvSpPr>
          <p:cNvPr id="62" name="Rectangle 61"/>
          <p:cNvSpPr/>
          <p:nvPr/>
        </p:nvSpPr>
        <p:spPr>
          <a:xfrm>
            <a:off x="2057400" y="2038350"/>
            <a:ext cx="457200" cy="2133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600" b="1" dirty="0">
              <a:solidFill>
                <a:schemeClr val="tx1"/>
              </a:solidFill>
            </a:endParaRPr>
          </a:p>
        </p:txBody>
      </p:sp>
      <p:sp>
        <p:nvSpPr>
          <p:cNvPr id="63" name="Rectangle 62"/>
          <p:cNvSpPr/>
          <p:nvPr/>
        </p:nvSpPr>
        <p:spPr>
          <a:xfrm>
            <a:off x="2667000" y="2038350"/>
            <a:ext cx="457200" cy="2133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600" b="1" dirty="0">
              <a:solidFill>
                <a:schemeClr val="tx1"/>
              </a:solidFill>
            </a:endParaRPr>
          </a:p>
        </p:txBody>
      </p:sp>
      <p:sp>
        <p:nvSpPr>
          <p:cNvPr id="64" name="TextBox 63"/>
          <p:cNvSpPr txBox="1"/>
          <p:nvPr/>
        </p:nvSpPr>
        <p:spPr>
          <a:xfrm>
            <a:off x="914400" y="4324350"/>
            <a:ext cx="2209800" cy="215444"/>
          </a:xfrm>
          <a:prstGeom prst="rect">
            <a:avLst/>
          </a:prstGeom>
          <a:noFill/>
          <a:ln>
            <a:solidFill>
              <a:schemeClr val="tx1"/>
            </a:solidFill>
          </a:ln>
        </p:spPr>
        <p:txBody>
          <a:bodyPr wrap="square" rtlCol="0" anchor="t">
            <a:spAutoFit/>
          </a:bodyPr>
          <a:lstStyle/>
          <a:p>
            <a:pPr marR="0" algn="ctr" defTabSz="457200" rtl="0" eaLnBrk="1" fontAlgn="auto" latinLnBrk="0" hangingPunct="1">
              <a:lnSpc>
                <a:spcPct val="100000"/>
              </a:lnSpc>
              <a:spcBef>
                <a:spcPct val="0"/>
              </a:spcBef>
              <a:buClrTx/>
              <a:buSzTx/>
              <a:tabLst/>
            </a:pPr>
            <a:r>
              <a:rPr kumimoji="0" lang="en-US" sz="800" b="0" i="0" u="none" strike="noStrike" kern="1200" spc="0" normalizeH="0" baseline="0" noProof="0" dirty="0" smtClean="0">
                <a:ln>
                  <a:noFill/>
                </a:ln>
                <a:effectLst/>
                <a:uLnTx/>
                <a:uFillTx/>
                <a:latin typeface="Arial"/>
                <a:ea typeface="+mn-ea"/>
                <a:cs typeface="Arial"/>
              </a:rPr>
              <a:t>Compute Racks …</a:t>
            </a:r>
          </a:p>
        </p:txBody>
      </p:sp>
      <p:sp>
        <p:nvSpPr>
          <p:cNvPr id="65" name="TextBox 64"/>
          <p:cNvSpPr txBox="1"/>
          <p:nvPr/>
        </p:nvSpPr>
        <p:spPr>
          <a:xfrm>
            <a:off x="5410200" y="4324350"/>
            <a:ext cx="2209800" cy="215444"/>
          </a:xfrm>
          <a:prstGeom prst="rect">
            <a:avLst/>
          </a:prstGeom>
          <a:noFill/>
          <a:ln>
            <a:solidFill>
              <a:schemeClr val="tx1"/>
            </a:solidFill>
          </a:ln>
        </p:spPr>
        <p:txBody>
          <a:bodyPr wrap="square" rtlCol="0" anchor="t">
            <a:spAutoFit/>
          </a:bodyPr>
          <a:lstStyle/>
          <a:p>
            <a:pPr marR="0" algn="ctr" defTabSz="457200" rtl="0" eaLnBrk="1" fontAlgn="auto" latinLnBrk="0" hangingPunct="1">
              <a:lnSpc>
                <a:spcPct val="100000"/>
              </a:lnSpc>
              <a:spcBef>
                <a:spcPct val="0"/>
              </a:spcBef>
              <a:buClrTx/>
              <a:buSzTx/>
              <a:tabLst/>
            </a:pPr>
            <a:r>
              <a:rPr kumimoji="0" lang="en-US" sz="800" b="0" i="0" u="none" strike="noStrike" kern="1200" spc="0" normalizeH="0" baseline="0" noProof="0" dirty="0" smtClean="0">
                <a:ln>
                  <a:noFill/>
                </a:ln>
                <a:effectLst/>
                <a:uLnTx/>
                <a:uFillTx/>
                <a:latin typeface="Arial"/>
                <a:ea typeface="+mn-ea"/>
                <a:cs typeface="Arial"/>
              </a:rPr>
              <a:t>Infrastructure / Controller Racks</a:t>
            </a:r>
          </a:p>
        </p:txBody>
      </p:sp>
      <p:cxnSp>
        <p:nvCxnSpPr>
          <p:cNvPr id="73" name="Straight Connector 72"/>
          <p:cNvCxnSpPr>
            <a:stCxn id="61" idx="0"/>
            <a:endCxn id="14" idx="2"/>
          </p:cNvCxnSpPr>
          <p:nvPr/>
        </p:nvCxnSpPr>
        <p:spPr>
          <a:xfrm flipV="1">
            <a:off x="1752600" y="1257300"/>
            <a:ext cx="2438400" cy="781050"/>
          </a:xfrm>
          <a:prstGeom prst="line">
            <a:avLst/>
          </a:prstGeom>
          <a:ln w="19050">
            <a:solidFill>
              <a:srgbClr val="717074"/>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192" idx="0"/>
            <a:endCxn id="14" idx="2"/>
          </p:cNvCxnSpPr>
          <p:nvPr/>
        </p:nvCxnSpPr>
        <p:spPr>
          <a:xfrm flipV="1">
            <a:off x="1143000" y="1257300"/>
            <a:ext cx="3048000" cy="800100"/>
          </a:xfrm>
          <a:prstGeom prst="line">
            <a:avLst/>
          </a:prstGeom>
          <a:ln w="19050">
            <a:solidFill>
              <a:srgbClr val="717074"/>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3124200" y="3409950"/>
            <a:ext cx="838200" cy="830997"/>
          </a:xfrm>
          <a:prstGeom prst="rect">
            <a:avLst/>
          </a:prstGeom>
          <a:noFill/>
        </p:spPr>
        <p:txBody>
          <a:bodyPr wrap="square" rtlCol="0" anchor="t">
            <a:spAutoFit/>
          </a:bodyPr>
          <a:lstStyle/>
          <a:p>
            <a:pPr marR="0" algn="l" defTabSz="457200" rtl="0" eaLnBrk="1" fontAlgn="auto" latinLnBrk="0" hangingPunct="1">
              <a:lnSpc>
                <a:spcPct val="100000"/>
              </a:lnSpc>
              <a:spcBef>
                <a:spcPct val="0"/>
              </a:spcBef>
              <a:buClrTx/>
              <a:buSzTx/>
              <a:tabLst/>
            </a:pPr>
            <a:r>
              <a:rPr kumimoji="0" lang="en-US" sz="4800" b="0" i="0" u="none" strike="noStrike" kern="1200" spc="0" normalizeH="0" baseline="0" noProof="0" dirty="0" smtClean="0">
                <a:ln>
                  <a:noFill/>
                </a:ln>
                <a:effectLst/>
                <a:uLnTx/>
                <a:uFillTx/>
                <a:latin typeface="Arial"/>
                <a:ea typeface="+mn-ea"/>
                <a:cs typeface="Arial"/>
              </a:rPr>
              <a:t>…</a:t>
            </a:r>
          </a:p>
        </p:txBody>
      </p:sp>
      <p:sp>
        <p:nvSpPr>
          <p:cNvPr id="42" name="Oval 41"/>
          <p:cNvSpPr/>
          <p:nvPr/>
        </p:nvSpPr>
        <p:spPr>
          <a:xfrm>
            <a:off x="6858000" y="742950"/>
            <a:ext cx="1295400" cy="685800"/>
          </a:xfrm>
          <a:prstGeom prst="ellipse">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1"/>
          <a:lstStyle/>
          <a:p>
            <a:pPr algn="ctr"/>
            <a:r>
              <a:rPr lang="en-US" sz="1200" dirty="0" smtClean="0"/>
              <a:t>Layer 2 versus Layer 3</a:t>
            </a:r>
            <a:endParaRPr lang="en-US" sz="1200" dirty="0"/>
          </a:p>
        </p:txBody>
      </p:sp>
      <p:sp>
        <p:nvSpPr>
          <p:cNvPr id="43" name="Oval 42"/>
          <p:cNvSpPr/>
          <p:nvPr/>
        </p:nvSpPr>
        <p:spPr>
          <a:xfrm>
            <a:off x="228600" y="971550"/>
            <a:ext cx="1295400" cy="685800"/>
          </a:xfrm>
          <a:prstGeom prst="ellipse">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1"/>
          <a:lstStyle/>
          <a:p>
            <a:pPr algn="ctr"/>
            <a:r>
              <a:rPr lang="en-US" sz="1200" dirty="0" smtClean="0"/>
              <a:t>Cattle</a:t>
            </a:r>
          </a:p>
          <a:p>
            <a:pPr algn="ctr"/>
            <a:r>
              <a:rPr lang="en-US" sz="1200" dirty="0" smtClean="0"/>
              <a:t>&amp;</a:t>
            </a:r>
          </a:p>
          <a:p>
            <a:pPr algn="ctr"/>
            <a:r>
              <a:rPr lang="en-US" sz="1200" dirty="0" smtClean="0"/>
              <a:t>Puppies</a:t>
            </a:r>
            <a:endParaRPr lang="en-US" sz="1200" dirty="0"/>
          </a:p>
        </p:txBody>
      </p:sp>
    </p:spTree>
    <p:extLst>
      <p:ext uri="{BB962C8B-B14F-4D97-AF65-F5344CB8AC3E}">
        <p14:creationId xmlns:p14="http://schemas.microsoft.com/office/powerpoint/2010/main" val="40107549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rack</a:t>
            </a:r>
            <a:endParaRPr lang="en-US" dirty="0"/>
          </a:p>
        </p:txBody>
      </p:sp>
      <p:sp>
        <p:nvSpPr>
          <p:cNvPr id="3" name="TextBox 2"/>
          <p:cNvSpPr txBox="1"/>
          <p:nvPr/>
        </p:nvSpPr>
        <p:spPr>
          <a:xfrm>
            <a:off x="762000" y="1276350"/>
            <a:ext cx="6172200" cy="3111108"/>
          </a:xfrm>
          <a:prstGeom prst="rect">
            <a:avLst/>
          </a:prstGeom>
          <a:noFill/>
        </p:spPr>
        <p:txBody>
          <a:bodyPr wrap="square" rtlCol="0" anchor="t">
            <a:spAutoFit/>
          </a:bodyPr>
          <a:lstStyle/>
          <a:p>
            <a:pPr marR="0" algn="l" defTabSz="457200" rtl="0" eaLnBrk="1" fontAlgn="auto" latinLnBrk="0" hangingPunct="1">
              <a:lnSpc>
                <a:spcPct val="150000"/>
              </a:lnSpc>
              <a:spcBef>
                <a:spcPct val="0"/>
              </a:spcBef>
              <a:buClrTx/>
              <a:buSzTx/>
              <a:tabLst/>
            </a:pPr>
            <a:r>
              <a:rPr kumimoji="0" lang="en-US" sz="2200" b="0" i="0" u="none" strike="noStrike" kern="1200" spc="0" normalizeH="0" baseline="0" noProof="0" dirty="0" err="1" smtClean="0">
                <a:ln>
                  <a:noFill/>
                </a:ln>
                <a:effectLst/>
                <a:uLnTx/>
                <a:uFillTx/>
                <a:latin typeface="Arial"/>
                <a:ea typeface="+mn-ea"/>
                <a:cs typeface="Arial"/>
              </a:rPr>
              <a:t>OpenStack</a:t>
            </a:r>
            <a:r>
              <a:rPr kumimoji="0" lang="en-US" sz="2200" b="0" i="0" u="none" strike="noStrike" kern="1200" spc="0" normalizeH="0" noProof="0" dirty="0" smtClean="0">
                <a:ln>
                  <a:noFill/>
                </a:ln>
                <a:effectLst/>
                <a:uLnTx/>
                <a:uFillTx/>
                <a:latin typeface="Arial"/>
                <a:ea typeface="+mn-ea"/>
                <a:cs typeface="Arial"/>
              </a:rPr>
              <a:t> Services are all VM on KVM</a:t>
            </a:r>
            <a:endParaRPr lang="en-US" sz="2200" dirty="0" smtClean="0">
              <a:latin typeface="Arial"/>
              <a:cs typeface="Arial"/>
            </a:endParaRPr>
          </a:p>
          <a:p>
            <a:pPr marR="0" algn="l" defTabSz="457200" rtl="0" eaLnBrk="1" fontAlgn="auto" latinLnBrk="0" hangingPunct="1">
              <a:lnSpc>
                <a:spcPct val="150000"/>
              </a:lnSpc>
              <a:spcBef>
                <a:spcPct val="0"/>
              </a:spcBef>
              <a:buClrTx/>
              <a:buSzTx/>
              <a:tabLst/>
            </a:pPr>
            <a:r>
              <a:rPr lang="en-US" sz="2200" dirty="0" smtClean="0">
                <a:latin typeface="Arial"/>
                <a:cs typeface="Arial"/>
              </a:rPr>
              <a:t>Every infra component resides on 2+ nodes</a:t>
            </a:r>
          </a:p>
          <a:p>
            <a:pPr marR="0" algn="l" defTabSz="457200" rtl="0" eaLnBrk="1" fontAlgn="auto" latinLnBrk="0" hangingPunct="1">
              <a:lnSpc>
                <a:spcPct val="150000"/>
              </a:lnSpc>
              <a:spcBef>
                <a:spcPct val="0"/>
              </a:spcBef>
              <a:buClrTx/>
              <a:buSzTx/>
              <a:tabLst/>
            </a:pPr>
            <a:r>
              <a:rPr kumimoji="0" lang="en-US" sz="2200" b="0" i="0" u="none" strike="noStrike" kern="1200" spc="0" normalizeH="0" baseline="0" noProof="0" dirty="0" smtClean="0">
                <a:ln>
                  <a:noFill/>
                </a:ln>
                <a:effectLst/>
                <a:uLnTx/>
                <a:uFillTx/>
                <a:latin typeface="Arial"/>
                <a:ea typeface="+mn-ea"/>
                <a:cs typeface="Arial"/>
              </a:rPr>
              <a:t>Redundant </a:t>
            </a:r>
            <a:r>
              <a:rPr kumimoji="0" lang="en-US" sz="2200" b="0" i="0" u="none" strike="noStrike" kern="1200" spc="0" normalizeH="0" noProof="0" dirty="0" smtClean="0">
                <a:ln>
                  <a:noFill/>
                </a:ln>
                <a:effectLst/>
                <a:uLnTx/>
                <a:uFillTx/>
                <a:latin typeface="Arial"/>
                <a:ea typeface="+mn-ea"/>
                <a:cs typeface="Arial"/>
              </a:rPr>
              <a:t>physical racks</a:t>
            </a:r>
          </a:p>
          <a:p>
            <a:pPr marR="0" algn="l" defTabSz="457200" rtl="0" eaLnBrk="1" fontAlgn="auto" latinLnBrk="0" hangingPunct="1">
              <a:lnSpc>
                <a:spcPct val="150000"/>
              </a:lnSpc>
              <a:spcBef>
                <a:spcPct val="0"/>
              </a:spcBef>
              <a:buClrTx/>
              <a:buSzTx/>
              <a:tabLst/>
            </a:pPr>
            <a:r>
              <a:rPr lang="en-US" sz="2200" dirty="0" smtClean="0">
                <a:latin typeface="Arial"/>
                <a:cs typeface="Arial"/>
              </a:rPr>
              <a:t>Redundant power/switches in each rack</a:t>
            </a:r>
            <a:endParaRPr kumimoji="0" lang="en-US" sz="2200" b="0" i="0" u="none" strike="noStrike" kern="1200" spc="0" normalizeH="0" noProof="0" dirty="0" smtClean="0">
              <a:ln>
                <a:noFill/>
              </a:ln>
              <a:effectLst/>
              <a:uLnTx/>
              <a:uFillTx/>
              <a:latin typeface="Arial"/>
              <a:ea typeface="+mn-ea"/>
              <a:cs typeface="Arial"/>
            </a:endParaRPr>
          </a:p>
          <a:p>
            <a:pPr marR="0" algn="l" defTabSz="457200" rtl="0" eaLnBrk="1" fontAlgn="auto" latinLnBrk="0" hangingPunct="1">
              <a:lnSpc>
                <a:spcPct val="150000"/>
              </a:lnSpc>
              <a:spcBef>
                <a:spcPct val="0"/>
              </a:spcBef>
              <a:buClrTx/>
              <a:buSzTx/>
              <a:tabLst/>
            </a:pPr>
            <a:r>
              <a:rPr lang="en-US" sz="2200" baseline="0" dirty="0" smtClean="0">
                <a:latin typeface="Arial"/>
                <a:cs typeface="Arial"/>
              </a:rPr>
              <a:t>Layer-3</a:t>
            </a:r>
            <a:r>
              <a:rPr lang="en-US" sz="2200" dirty="0" smtClean="0">
                <a:latin typeface="Arial"/>
                <a:cs typeface="Arial"/>
              </a:rPr>
              <a:t> connectivity between racks </a:t>
            </a:r>
            <a:r>
              <a:rPr lang="en-US" sz="1200" dirty="0" smtClean="0">
                <a:latin typeface="Arial"/>
                <a:cs typeface="Arial"/>
              </a:rPr>
              <a:t>(no Layer 2)</a:t>
            </a:r>
            <a:endParaRPr lang="en-US" sz="2200" dirty="0" smtClean="0">
              <a:latin typeface="Arial"/>
              <a:cs typeface="Arial"/>
            </a:endParaRPr>
          </a:p>
          <a:p>
            <a:pPr marR="0" algn="l" defTabSz="457200" rtl="0" eaLnBrk="1" fontAlgn="auto" latinLnBrk="0" hangingPunct="1">
              <a:lnSpc>
                <a:spcPct val="150000"/>
              </a:lnSpc>
              <a:spcBef>
                <a:spcPct val="0"/>
              </a:spcBef>
              <a:buClrTx/>
              <a:buSzTx/>
              <a:tabLst/>
            </a:pPr>
            <a:r>
              <a:rPr kumimoji="0" lang="en-US" sz="2200" b="0" i="0" u="none" strike="noStrike" kern="1200" spc="0" normalizeH="0" baseline="0" noProof="0" dirty="0" smtClean="0">
                <a:ln>
                  <a:noFill/>
                </a:ln>
                <a:effectLst/>
                <a:uLnTx/>
                <a:uFillTx/>
                <a:latin typeface="Arial"/>
                <a:ea typeface="+mn-ea"/>
                <a:cs typeface="Arial"/>
              </a:rPr>
              <a:t>Enterprise Grade Physical</a:t>
            </a:r>
            <a:r>
              <a:rPr kumimoji="0" lang="en-US" sz="2200" b="0" i="0" u="none" strike="noStrike" kern="1200" spc="0" normalizeH="0" noProof="0" dirty="0" smtClean="0">
                <a:ln>
                  <a:noFill/>
                </a:ln>
                <a:effectLst/>
                <a:uLnTx/>
                <a:uFillTx/>
                <a:latin typeface="Arial"/>
                <a:ea typeface="+mn-ea"/>
                <a:cs typeface="Arial"/>
              </a:rPr>
              <a:t> LB </a:t>
            </a:r>
            <a:r>
              <a:rPr kumimoji="0" lang="en-US" sz="1200" b="0" i="0" u="none" strike="noStrike" kern="1200" spc="0" normalizeH="0" noProof="0" dirty="0" smtClean="0">
                <a:ln>
                  <a:noFill/>
                </a:ln>
                <a:effectLst/>
                <a:uLnTx/>
                <a:uFillTx/>
                <a:latin typeface="Arial"/>
                <a:ea typeface="+mn-ea"/>
                <a:cs typeface="Arial"/>
              </a:rPr>
              <a:t>(floating VIP)</a:t>
            </a:r>
            <a:endParaRPr kumimoji="0" lang="en-US" sz="1200" b="0" i="0" u="none" strike="noStrike" kern="1200" spc="0" normalizeH="0" baseline="0" noProof="0" dirty="0" smtClean="0">
              <a:ln>
                <a:noFill/>
              </a:ln>
              <a:effectLst/>
              <a:uLnTx/>
              <a:uFillTx/>
              <a:latin typeface="Arial"/>
              <a:ea typeface="+mn-ea"/>
              <a:cs typeface="Arial"/>
            </a:endParaRPr>
          </a:p>
        </p:txBody>
      </p:sp>
    </p:spTree>
    <p:extLst>
      <p:ext uri="{BB962C8B-B14F-4D97-AF65-F5344CB8AC3E}">
        <p14:creationId xmlns:p14="http://schemas.microsoft.com/office/powerpoint/2010/main" val="9121011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 </a:t>
            </a:r>
            <a:endParaRPr lang="en-US" dirty="0"/>
          </a:p>
        </p:txBody>
      </p:sp>
      <p:sp>
        <p:nvSpPr>
          <p:cNvPr id="72" name="Rectangle 71"/>
          <p:cNvSpPr/>
          <p:nvPr/>
        </p:nvSpPr>
        <p:spPr>
          <a:xfrm>
            <a:off x="1371600" y="1543050"/>
            <a:ext cx="914400" cy="17145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LB Active</a:t>
            </a:r>
            <a:endParaRPr lang="en-US" sz="1000" dirty="0"/>
          </a:p>
        </p:txBody>
      </p:sp>
      <p:sp>
        <p:nvSpPr>
          <p:cNvPr id="79" name="Rectangle 78"/>
          <p:cNvSpPr/>
          <p:nvPr/>
        </p:nvSpPr>
        <p:spPr>
          <a:xfrm>
            <a:off x="2286000" y="1543050"/>
            <a:ext cx="914400" cy="17145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LB Passive</a:t>
            </a:r>
            <a:endParaRPr lang="en-US" sz="1000" dirty="0"/>
          </a:p>
        </p:txBody>
      </p:sp>
      <p:sp>
        <p:nvSpPr>
          <p:cNvPr id="168" name="Rectangle 167"/>
          <p:cNvSpPr/>
          <p:nvPr/>
        </p:nvSpPr>
        <p:spPr>
          <a:xfrm>
            <a:off x="6553200" y="2057400"/>
            <a:ext cx="1143000" cy="245745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b"/>
          <a:lstStyle/>
          <a:p>
            <a:pPr algn="ctr"/>
            <a:r>
              <a:rPr lang="en-US" sz="800" b="1" dirty="0" smtClean="0">
                <a:solidFill>
                  <a:schemeClr val="tx1"/>
                </a:solidFill>
                <a:latin typeface="Calibri"/>
                <a:cs typeface="Calibri"/>
              </a:rPr>
              <a:t>Compute Node</a:t>
            </a:r>
          </a:p>
          <a:p>
            <a:pPr algn="ctr"/>
            <a:r>
              <a:rPr lang="en-US" sz="800" b="1" dirty="0" smtClean="0">
                <a:solidFill>
                  <a:schemeClr val="tx1"/>
                </a:solidFill>
                <a:latin typeface="Calibri"/>
                <a:cs typeface="Calibri"/>
              </a:rPr>
              <a:t>96 Hyperscale</a:t>
            </a:r>
          </a:p>
          <a:p>
            <a:pPr algn="ctr"/>
            <a:r>
              <a:rPr lang="en-US" sz="800" b="1" dirty="0" smtClean="0">
                <a:solidFill>
                  <a:schemeClr val="tx1"/>
                </a:solidFill>
                <a:latin typeface="Calibri"/>
                <a:cs typeface="Calibri"/>
              </a:rPr>
              <a:t>16 Core</a:t>
            </a:r>
          </a:p>
          <a:p>
            <a:pPr algn="ctr"/>
            <a:r>
              <a:rPr lang="en-US" sz="800" b="1" dirty="0" smtClean="0">
                <a:solidFill>
                  <a:schemeClr val="tx1"/>
                </a:solidFill>
                <a:latin typeface="Calibri"/>
                <a:cs typeface="Calibri"/>
              </a:rPr>
              <a:t>256GB Ram</a:t>
            </a:r>
          </a:p>
          <a:p>
            <a:pPr algn="ctr"/>
            <a:r>
              <a:rPr lang="en-US" sz="800" b="1" dirty="0" smtClean="0">
                <a:solidFill>
                  <a:schemeClr val="tx1"/>
                </a:solidFill>
                <a:latin typeface="Calibri"/>
                <a:cs typeface="Calibri"/>
              </a:rPr>
              <a:t>1.1T Disk</a:t>
            </a:r>
            <a:endParaRPr lang="en-US" sz="800" b="1" dirty="0">
              <a:solidFill>
                <a:schemeClr val="tx1"/>
              </a:solidFill>
              <a:latin typeface="Calibri"/>
              <a:cs typeface="Calibri"/>
            </a:endParaRPr>
          </a:p>
        </p:txBody>
      </p:sp>
      <p:sp>
        <p:nvSpPr>
          <p:cNvPr id="169" name="Rectangle 168"/>
          <p:cNvSpPr/>
          <p:nvPr/>
        </p:nvSpPr>
        <p:spPr>
          <a:xfrm rot="16200000">
            <a:off x="6408823" y="3344779"/>
            <a:ext cx="517358" cy="228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latin typeface="Calibri"/>
                <a:cs typeface="Calibri"/>
              </a:rPr>
              <a:t>10g Active</a:t>
            </a:r>
            <a:endParaRPr lang="en-US" sz="800" b="1" dirty="0">
              <a:solidFill>
                <a:schemeClr val="tx1"/>
              </a:solidFill>
              <a:latin typeface="Calibri"/>
              <a:cs typeface="Calibri"/>
            </a:endParaRPr>
          </a:p>
        </p:txBody>
      </p:sp>
      <p:sp>
        <p:nvSpPr>
          <p:cNvPr id="170" name="Rectangle 169"/>
          <p:cNvSpPr/>
          <p:nvPr/>
        </p:nvSpPr>
        <p:spPr>
          <a:xfrm rot="16200000">
            <a:off x="6376488" y="2805614"/>
            <a:ext cx="582028" cy="228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latin typeface="Calibri"/>
                <a:cs typeface="Calibri"/>
              </a:rPr>
              <a:t>10g Passive</a:t>
            </a:r>
            <a:endParaRPr lang="en-US" sz="800" b="1" dirty="0">
              <a:solidFill>
                <a:schemeClr val="tx1"/>
              </a:solidFill>
              <a:latin typeface="Calibri"/>
              <a:cs typeface="Calibri"/>
            </a:endParaRPr>
          </a:p>
        </p:txBody>
      </p:sp>
      <p:sp>
        <p:nvSpPr>
          <p:cNvPr id="171" name="Rectangle 170"/>
          <p:cNvSpPr/>
          <p:nvPr/>
        </p:nvSpPr>
        <p:spPr>
          <a:xfrm rot="16200000">
            <a:off x="6441156" y="2226594"/>
            <a:ext cx="452688" cy="228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latin typeface="Calibri"/>
                <a:cs typeface="Calibri"/>
              </a:rPr>
              <a:t>1g </a:t>
            </a:r>
            <a:r>
              <a:rPr lang="en-US" sz="800" b="1" dirty="0" err="1" smtClean="0">
                <a:solidFill>
                  <a:schemeClr val="tx1"/>
                </a:solidFill>
                <a:latin typeface="Calibri"/>
                <a:cs typeface="Calibri"/>
              </a:rPr>
              <a:t>Mgmt</a:t>
            </a:r>
            <a:endParaRPr lang="en-US" sz="800" b="1" dirty="0">
              <a:solidFill>
                <a:schemeClr val="tx1"/>
              </a:solidFill>
              <a:latin typeface="Calibri"/>
              <a:cs typeface="Calibri"/>
            </a:endParaRPr>
          </a:p>
        </p:txBody>
      </p:sp>
      <p:sp>
        <p:nvSpPr>
          <p:cNvPr id="172" name="Rectangle 171"/>
          <p:cNvSpPr/>
          <p:nvPr/>
        </p:nvSpPr>
        <p:spPr>
          <a:xfrm rot="5400000">
            <a:off x="7355556" y="2226594"/>
            <a:ext cx="452688" cy="228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latin typeface="Calibri"/>
                <a:cs typeface="Calibri"/>
              </a:rPr>
              <a:t>1g </a:t>
            </a:r>
            <a:r>
              <a:rPr lang="en-US" sz="800" b="1" dirty="0" err="1" smtClean="0">
                <a:solidFill>
                  <a:schemeClr val="tx1"/>
                </a:solidFill>
                <a:latin typeface="Calibri"/>
                <a:cs typeface="Calibri"/>
              </a:rPr>
              <a:t>Mgmt</a:t>
            </a:r>
            <a:endParaRPr lang="en-US" sz="800" b="1" dirty="0">
              <a:solidFill>
                <a:schemeClr val="tx1"/>
              </a:solidFill>
              <a:latin typeface="Calibri"/>
              <a:cs typeface="Calibri"/>
            </a:endParaRPr>
          </a:p>
        </p:txBody>
      </p:sp>
      <p:sp>
        <p:nvSpPr>
          <p:cNvPr id="173" name="Rectangle 172"/>
          <p:cNvSpPr/>
          <p:nvPr/>
        </p:nvSpPr>
        <p:spPr>
          <a:xfrm rot="5400000">
            <a:off x="7290888" y="2862764"/>
            <a:ext cx="582028" cy="228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latin typeface="Calibri"/>
                <a:cs typeface="Calibri"/>
              </a:rPr>
              <a:t>10g Passive</a:t>
            </a:r>
            <a:endParaRPr lang="en-US" sz="800" b="1" dirty="0">
              <a:solidFill>
                <a:schemeClr val="tx1"/>
              </a:solidFill>
              <a:latin typeface="Calibri"/>
              <a:cs typeface="Calibri"/>
            </a:endParaRPr>
          </a:p>
        </p:txBody>
      </p:sp>
      <p:sp>
        <p:nvSpPr>
          <p:cNvPr id="174" name="Rectangle 173"/>
          <p:cNvSpPr/>
          <p:nvPr/>
        </p:nvSpPr>
        <p:spPr>
          <a:xfrm rot="5400000">
            <a:off x="7323223" y="3401930"/>
            <a:ext cx="517358" cy="228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latin typeface="Calibri"/>
                <a:cs typeface="Calibri"/>
              </a:rPr>
              <a:t>10g Active</a:t>
            </a:r>
            <a:endParaRPr lang="en-US" sz="800" b="1" dirty="0">
              <a:solidFill>
                <a:schemeClr val="tx1"/>
              </a:solidFill>
              <a:latin typeface="Calibri"/>
              <a:cs typeface="Calibri"/>
            </a:endParaRPr>
          </a:p>
        </p:txBody>
      </p:sp>
      <p:cxnSp>
        <p:nvCxnSpPr>
          <p:cNvPr id="175" name="Straight Connector 174"/>
          <p:cNvCxnSpPr>
            <a:stCxn id="168" idx="0"/>
            <a:endCxn id="168" idx="2"/>
          </p:cNvCxnSpPr>
          <p:nvPr/>
        </p:nvCxnSpPr>
        <p:spPr>
          <a:xfrm>
            <a:off x="7124700" y="2057403"/>
            <a:ext cx="0" cy="1920239"/>
          </a:xfrm>
          <a:prstGeom prst="line">
            <a:avLst/>
          </a:prstGeom>
          <a:ln w="19050">
            <a:solidFill>
              <a:srgbClr val="00457C"/>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76" name="Rectangle 175"/>
          <p:cNvSpPr/>
          <p:nvPr/>
        </p:nvSpPr>
        <p:spPr>
          <a:xfrm>
            <a:off x="5105400" y="2057400"/>
            <a:ext cx="1143000" cy="245745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b"/>
          <a:lstStyle/>
          <a:p>
            <a:pPr algn="ctr"/>
            <a:r>
              <a:rPr lang="en-US" sz="800" b="1" dirty="0" smtClean="0">
                <a:solidFill>
                  <a:schemeClr val="tx1"/>
                </a:solidFill>
                <a:latin typeface="Calibri"/>
                <a:cs typeface="Calibri"/>
              </a:rPr>
              <a:t>Compute Node</a:t>
            </a:r>
          </a:p>
          <a:p>
            <a:pPr algn="ctr"/>
            <a:r>
              <a:rPr lang="en-US" sz="800" b="1" dirty="0" smtClean="0">
                <a:solidFill>
                  <a:schemeClr val="tx1"/>
                </a:solidFill>
                <a:latin typeface="Calibri"/>
                <a:cs typeface="Calibri"/>
              </a:rPr>
              <a:t>96 Hyperscale</a:t>
            </a:r>
          </a:p>
          <a:p>
            <a:pPr algn="ctr"/>
            <a:r>
              <a:rPr lang="en-US" sz="800" b="1" dirty="0" smtClean="0">
                <a:solidFill>
                  <a:schemeClr val="tx1"/>
                </a:solidFill>
                <a:latin typeface="Calibri"/>
                <a:cs typeface="Calibri"/>
              </a:rPr>
              <a:t>16 Core</a:t>
            </a:r>
          </a:p>
          <a:p>
            <a:pPr algn="ctr"/>
            <a:r>
              <a:rPr lang="en-US" sz="800" b="1" dirty="0" smtClean="0">
                <a:solidFill>
                  <a:schemeClr val="tx1"/>
                </a:solidFill>
                <a:latin typeface="Calibri"/>
                <a:cs typeface="Calibri"/>
              </a:rPr>
              <a:t>256GB Ram</a:t>
            </a:r>
          </a:p>
          <a:p>
            <a:pPr algn="ctr"/>
            <a:r>
              <a:rPr lang="en-US" sz="800" b="1" dirty="0" smtClean="0">
                <a:solidFill>
                  <a:schemeClr val="tx1"/>
                </a:solidFill>
                <a:latin typeface="Calibri"/>
                <a:cs typeface="Calibri"/>
              </a:rPr>
              <a:t>1.1T Disk</a:t>
            </a:r>
            <a:endParaRPr lang="en-US" sz="800" b="1" dirty="0">
              <a:solidFill>
                <a:schemeClr val="tx1"/>
              </a:solidFill>
              <a:latin typeface="Calibri"/>
              <a:cs typeface="Calibri"/>
            </a:endParaRPr>
          </a:p>
        </p:txBody>
      </p:sp>
      <p:sp>
        <p:nvSpPr>
          <p:cNvPr id="177" name="Rectangle 176"/>
          <p:cNvSpPr/>
          <p:nvPr/>
        </p:nvSpPr>
        <p:spPr>
          <a:xfrm rot="16200000">
            <a:off x="4961024" y="3344779"/>
            <a:ext cx="517358" cy="228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latin typeface="Calibri"/>
                <a:cs typeface="Calibri"/>
              </a:rPr>
              <a:t>10g Active</a:t>
            </a:r>
            <a:endParaRPr lang="en-US" sz="800" b="1" dirty="0">
              <a:solidFill>
                <a:schemeClr val="tx1"/>
              </a:solidFill>
              <a:latin typeface="Calibri"/>
              <a:cs typeface="Calibri"/>
            </a:endParaRPr>
          </a:p>
        </p:txBody>
      </p:sp>
      <p:sp>
        <p:nvSpPr>
          <p:cNvPr id="178" name="Rectangle 177"/>
          <p:cNvSpPr/>
          <p:nvPr/>
        </p:nvSpPr>
        <p:spPr>
          <a:xfrm rot="16200000">
            <a:off x="4928689" y="2805614"/>
            <a:ext cx="582028" cy="228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latin typeface="Calibri"/>
                <a:cs typeface="Calibri"/>
              </a:rPr>
              <a:t>10g Passive</a:t>
            </a:r>
            <a:endParaRPr lang="en-US" sz="800" b="1" dirty="0">
              <a:solidFill>
                <a:schemeClr val="tx1"/>
              </a:solidFill>
              <a:latin typeface="Calibri"/>
              <a:cs typeface="Calibri"/>
            </a:endParaRPr>
          </a:p>
        </p:txBody>
      </p:sp>
      <p:sp>
        <p:nvSpPr>
          <p:cNvPr id="179" name="Rectangle 178"/>
          <p:cNvSpPr/>
          <p:nvPr/>
        </p:nvSpPr>
        <p:spPr>
          <a:xfrm rot="16200000">
            <a:off x="4993356" y="2226594"/>
            <a:ext cx="452688" cy="228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latin typeface="Calibri"/>
                <a:cs typeface="Calibri"/>
              </a:rPr>
              <a:t>1g </a:t>
            </a:r>
            <a:r>
              <a:rPr lang="en-US" sz="800" b="1" dirty="0" err="1" smtClean="0">
                <a:solidFill>
                  <a:schemeClr val="tx1"/>
                </a:solidFill>
                <a:latin typeface="Calibri"/>
                <a:cs typeface="Calibri"/>
              </a:rPr>
              <a:t>Mgmt</a:t>
            </a:r>
            <a:endParaRPr lang="en-US" sz="800" b="1" dirty="0">
              <a:solidFill>
                <a:schemeClr val="tx1"/>
              </a:solidFill>
              <a:latin typeface="Calibri"/>
              <a:cs typeface="Calibri"/>
            </a:endParaRPr>
          </a:p>
        </p:txBody>
      </p:sp>
      <p:sp>
        <p:nvSpPr>
          <p:cNvPr id="180" name="Rectangle 179"/>
          <p:cNvSpPr/>
          <p:nvPr/>
        </p:nvSpPr>
        <p:spPr>
          <a:xfrm rot="5400000">
            <a:off x="5907756" y="2226594"/>
            <a:ext cx="452688" cy="228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latin typeface="Calibri"/>
                <a:cs typeface="Calibri"/>
              </a:rPr>
              <a:t>1g </a:t>
            </a:r>
            <a:r>
              <a:rPr lang="en-US" sz="800" b="1" dirty="0" err="1" smtClean="0">
                <a:solidFill>
                  <a:schemeClr val="tx1"/>
                </a:solidFill>
                <a:latin typeface="Calibri"/>
                <a:cs typeface="Calibri"/>
              </a:rPr>
              <a:t>Mgmt</a:t>
            </a:r>
            <a:endParaRPr lang="en-US" sz="800" b="1" dirty="0">
              <a:solidFill>
                <a:schemeClr val="tx1"/>
              </a:solidFill>
              <a:latin typeface="Calibri"/>
              <a:cs typeface="Calibri"/>
            </a:endParaRPr>
          </a:p>
        </p:txBody>
      </p:sp>
      <p:sp>
        <p:nvSpPr>
          <p:cNvPr id="181" name="Rectangle 180"/>
          <p:cNvSpPr/>
          <p:nvPr/>
        </p:nvSpPr>
        <p:spPr>
          <a:xfrm rot="5400000">
            <a:off x="5843086" y="2862764"/>
            <a:ext cx="582028" cy="228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latin typeface="Calibri"/>
                <a:cs typeface="Calibri"/>
              </a:rPr>
              <a:t>10g Passive</a:t>
            </a:r>
            <a:endParaRPr lang="en-US" sz="800" b="1" dirty="0">
              <a:solidFill>
                <a:schemeClr val="tx1"/>
              </a:solidFill>
              <a:latin typeface="Calibri"/>
              <a:cs typeface="Calibri"/>
            </a:endParaRPr>
          </a:p>
        </p:txBody>
      </p:sp>
      <p:sp>
        <p:nvSpPr>
          <p:cNvPr id="182" name="Rectangle 181"/>
          <p:cNvSpPr/>
          <p:nvPr/>
        </p:nvSpPr>
        <p:spPr>
          <a:xfrm rot="5400000">
            <a:off x="5875421" y="3401930"/>
            <a:ext cx="517358" cy="228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latin typeface="Calibri"/>
                <a:cs typeface="Calibri"/>
              </a:rPr>
              <a:t>10g Active</a:t>
            </a:r>
            <a:endParaRPr lang="en-US" sz="800" b="1" dirty="0">
              <a:solidFill>
                <a:schemeClr val="tx1"/>
              </a:solidFill>
              <a:latin typeface="Calibri"/>
              <a:cs typeface="Calibri"/>
            </a:endParaRPr>
          </a:p>
        </p:txBody>
      </p:sp>
      <p:cxnSp>
        <p:nvCxnSpPr>
          <p:cNvPr id="183" name="Straight Connector 182"/>
          <p:cNvCxnSpPr>
            <a:stCxn id="176" idx="0"/>
            <a:endCxn id="176" idx="2"/>
          </p:cNvCxnSpPr>
          <p:nvPr/>
        </p:nvCxnSpPr>
        <p:spPr>
          <a:xfrm>
            <a:off x="5676900" y="2057403"/>
            <a:ext cx="0" cy="1920239"/>
          </a:xfrm>
          <a:prstGeom prst="line">
            <a:avLst/>
          </a:prstGeom>
          <a:ln w="19050">
            <a:solidFill>
              <a:srgbClr val="00457C"/>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84" name="Rectangle 183"/>
          <p:cNvSpPr/>
          <p:nvPr/>
        </p:nvSpPr>
        <p:spPr>
          <a:xfrm>
            <a:off x="2362200" y="2057400"/>
            <a:ext cx="1143000" cy="245745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b"/>
          <a:lstStyle/>
          <a:p>
            <a:pPr algn="ctr"/>
            <a:r>
              <a:rPr lang="en-US" sz="800" b="1" dirty="0">
                <a:solidFill>
                  <a:schemeClr val="tx1"/>
                </a:solidFill>
                <a:latin typeface="Calibri"/>
                <a:cs typeface="Calibri"/>
              </a:rPr>
              <a:t>Compute Node</a:t>
            </a:r>
          </a:p>
          <a:p>
            <a:pPr algn="ctr"/>
            <a:r>
              <a:rPr lang="en-US" sz="800" b="1" dirty="0">
                <a:solidFill>
                  <a:schemeClr val="tx1"/>
                </a:solidFill>
                <a:latin typeface="Calibri"/>
                <a:cs typeface="Calibri"/>
              </a:rPr>
              <a:t>96 Hyperscale</a:t>
            </a:r>
          </a:p>
          <a:p>
            <a:pPr algn="ctr"/>
            <a:r>
              <a:rPr lang="en-US" sz="800" b="1" dirty="0">
                <a:solidFill>
                  <a:schemeClr val="tx1"/>
                </a:solidFill>
                <a:latin typeface="Calibri"/>
                <a:cs typeface="Calibri"/>
              </a:rPr>
              <a:t>16 Core</a:t>
            </a:r>
          </a:p>
          <a:p>
            <a:pPr algn="ctr"/>
            <a:r>
              <a:rPr lang="en-US" sz="800" b="1" dirty="0">
                <a:solidFill>
                  <a:schemeClr val="tx1"/>
                </a:solidFill>
                <a:latin typeface="Calibri"/>
                <a:cs typeface="Calibri"/>
              </a:rPr>
              <a:t>256GB Ram</a:t>
            </a:r>
          </a:p>
          <a:p>
            <a:pPr algn="ctr"/>
            <a:r>
              <a:rPr lang="en-US" sz="800" b="1" dirty="0">
                <a:solidFill>
                  <a:schemeClr val="tx1"/>
                </a:solidFill>
                <a:latin typeface="Calibri"/>
                <a:cs typeface="Calibri"/>
              </a:rPr>
              <a:t>1.1T Disk</a:t>
            </a:r>
          </a:p>
        </p:txBody>
      </p:sp>
      <p:sp>
        <p:nvSpPr>
          <p:cNvPr id="185" name="Rectangle 184"/>
          <p:cNvSpPr/>
          <p:nvPr/>
        </p:nvSpPr>
        <p:spPr>
          <a:xfrm rot="16200000">
            <a:off x="2217822" y="3344779"/>
            <a:ext cx="517358" cy="228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latin typeface="Calibri"/>
                <a:cs typeface="Calibri"/>
              </a:rPr>
              <a:t>10g Active</a:t>
            </a:r>
            <a:endParaRPr lang="en-US" sz="800" b="1" dirty="0">
              <a:solidFill>
                <a:schemeClr val="tx1"/>
              </a:solidFill>
              <a:latin typeface="Calibri"/>
              <a:cs typeface="Calibri"/>
            </a:endParaRPr>
          </a:p>
        </p:txBody>
      </p:sp>
      <p:sp>
        <p:nvSpPr>
          <p:cNvPr id="186" name="Rectangle 185"/>
          <p:cNvSpPr/>
          <p:nvPr/>
        </p:nvSpPr>
        <p:spPr>
          <a:xfrm rot="16200000">
            <a:off x="2185487" y="2805614"/>
            <a:ext cx="582028" cy="228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latin typeface="Calibri"/>
                <a:cs typeface="Calibri"/>
              </a:rPr>
              <a:t>10g Passive</a:t>
            </a:r>
            <a:endParaRPr lang="en-US" sz="800" b="1" dirty="0">
              <a:solidFill>
                <a:schemeClr val="tx1"/>
              </a:solidFill>
              <a:latin typeface="Calibri"/>
              <a:cs typeface="Calibri"/>
            </a:endParaRPr>
          </a:p>
        </p:txBody>
      </p:sp>
      <p:sp>
        <p:nvSpPr>
          <p:cNvPr id="187" name="Rectangle 186"/>
          <p:cNvSpPr/>
          <p:nvPr/>
        </p:nvSpPr>
        <p:spPr>
          <a:xfrm rot="16200000">
            <a:off x="2250156" y="2226594"/>
            <a:ext cx="452688" cy="228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latin typeface="Calibri"/>
                <a:cs typeface="Calibri"/>
              </a:rPr>
              <a:t>1g </a:t>
            </a:r>
            <a:r>
              <a:rPr lang="en-US" sz="800" b="1" dirty="0" err="1" smtClean="0">
                <a:solidFill>
                  <a:schemeClr val="tx1"/>
                </a:solidFill>
                <a:latin typeface="Calibri"/>
                <a:cs typeface="Calibri"/>
              </a:rPr>
              <a:t>Mgmt</a:t>
            </a:r>
            <a:endParaRPr lang="en-US" sz="800" b="1" dirty="0">
              <a:solidFill>
                <a:schemeClr val="tx1"/>
              </a:solidFill>
              <a:latin typeface="Calibri"/>
              <a:cs typeface="Calibri"/>
            </a:endParaRPr>
          </a:p>
        </p:txBody>
      </p:sp>
      <p:sp>
        <p:nvSpPr>
          <p:cNvPr id="188" name="Rectangle 187"/>
          <p:cNvSpPr/>
          <p:nvPr/>
        </p:nvSpPr>
        <p:spPr>
          <a:xfrm rot="5400000">
            <a:off x="3164556" y="2226594"/>
            <a:ext cx="452688" cy="228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latin typeface="Calibri"/>
                <a:cs typeface="Calibri"/>
              </a:rPr>
              <a:t>1g </a:t>
            </a:r>
            <a:r>
              <a:rPr lang="en-US" sz="800" b="1" dirty="0" err="1" smtClean="0">
                <a:solidFill>
                  <a:schemeClr val="tx1"/>
                </a:solidFill>
                <a:latin typeface="Calibri"/>
                <a:cs typeface="Calibri"/>
              </a:rPr>
              <a:t>Mgmt</a:t>
            </a:r>
            <a:endParaRPr lang="en-US" sz="800" b="1" dirty="0">
              <a:solidFill>
                <a:schemeClr val="tx1"/>
              </a:solidFill>
              <a:latin typeface="Calibri"/>
              <a:cs typeface="Calibri"/>
            </a:endParaRPr>
          </a:p>
        </p:txBody>
      </p:sp>
      <p:sp>
        <p:nvSpPr>
          <p:cNvPr id="189" name="Rectangle 188"/>
          <p:cNvSpPr/>
          <p:nvPr/>
        </p:nvSpPr>
        <p:spPr>
          <a:xfrm rot="5400000">
            <a:off x="3099888" y="2862764"/>
            <a:ext cx="582028" cy="228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latin typeface="Calibri"/>
                <a:cs typeface="Calibri"/>
              </a:rPr>
              <a:t>10g Passive</a:t>
            </a:r>
            <a:endParaRPr lang="en-US" sz="800" b="1" dirty="0">
              <a:solidFill>
                <a:schemeClr val="tx1"/>
              </a:solidFill>
              <a:latin typeface="Calibri"/>
              <a:cs typeface="Calibri"/>
            </a:endParaRPr>
          </a:p>
        </p:txBody>
      </p:sp>
      <p:sp>
        <p:nvSpPr>
          <p:cNvPr id="190" name="Rectangle 189"/>
          <p:cNvSpPr/>
          <p:nvPr/>
        </p:nvSpPr>
        <p:spPr>
          <a:xfrm rot="5400000">
            <a:off x="3132223" y="3401930"/>
            <a:ext cx="517358" cy="228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latin typeface="Calibri"/>
                <a:cs typeface="Calibri"/>
              </a:rPr>
              <a:t>10g Active</a:t>
            </a:r>
            <a:endParaRPr lang="en-US" sz="800" b="1" dirty="0">
              <a:solidFill>
                <a:schemeClr val="tx1"/>
              </a:solidFill>
              <a:latin typeface="Calibri"/>
              <a:cs typeface="Calibri"/>
            </a:endParaRPr>
          </a:p>
        </p:txBody>
      </p:sp>
      <p:cxnSp>
        <p:nvCxnSpPr>
          <p:cNvPr id="191" name="Straight Connector 190"/>
          <p:cNvCxnSpPr>
            <a:stCxn id="184" idx="0"/>
            <a:endCxn id="184" idx="2"/>
          </p:cNvCxnSpPr>
          <p:nvPr/>
        </p:nvCxnSpPr>
        <p:spPr>
          <a:xfrm>
            <a:off x="2933700" y="2057402"/>
            <a:ext cx="0" cy="1920239"/>
          </a:xfrm>
          <a:prstGeom prst="line">
            <a:avLst/>
          </a:prstGeom>
          <a:ln w="19050">
            <a:solidFill>
              <a:srgbClr val="717074"/>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92" name="Rectangle 191"/>
          <p:cNvSpPr/>
          <p:nvPr/>
        </p:nvSpPr>
        <p:spPr>
          <a:xfrm>
            <a:off x="914400" y="2057400"/>
            <a:ext cx="1143000" cy="245745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b"/>
          <a:lstStyle/>
          <a:p>
            <a:pPr algn="ctr"/>
            <a:r>
              <a:rPr lang="en-US" sz="800" b="1" dirty="0">
                <a:solidFill>
                  <a:schemeClr val="tx1"/>
                </a:solidFill>
                <a:latin typeface="Calibri"/>
                <a:cs typeface="Calibri"/>
              </a:rPr>
              <a:t>Compute Node</a:t>
            </a:r>
          </a:p>
          <a:p>
            <a:pPr algn="ctr"/>
            <a:r>
              <a:rPr lang="en-US" sz="800" b="1" dirty="0">
                <a:solidFill>
                  <a:schemeClr val="tx1"/>
                </a:solidFill>
                <a:latin typeface="Calibri"/>
                <a:cs typeface="Calibri"/>
              </a:rPr>
              <a:t>96 Hyperscale</a:t>
            </a:r>
          </a:p>
          <a:p>
            <a:pPr algn="ctr"/>
            <a:r>
              <a:rPr lang="en-US" sz="800" b="1" dirty="0">
                <a:solidFill>
                  <a:schemeClr val="tx1"/>
                </a:solidFill>
                <a:latin typeface="Calibri"/>
                <a:cs typeface="Calibri"/>
              </a:rPr>
              <a:t>16 Core</a:t>
            </a:r>
          </a:p>
          <a:p>
            <a:pPr algn="ctr"/>
            <a:r>
              <a:rPr lang="en-US" sz="800" b="1" dirty="0">
                <a:solidFill>
                  <a:schemeClr val="tx1"/>
                </a:solidFill>
                <a:latin typeface="Calibri"/>
                <a:cs typeface="Calibri"/>
              </a:rPr>
              <a:t>256GB Ram</a:t>
            </a:r>
          </a:p>
          <a:p>
            <a:pPr algn="ctr"/>
            <a:r>
              <a:rPr lang="en-US" sz="800" b="1" dirty="0">
                <a:solidFill>
                  <a:schemeClr val="tx1"/>
                </a:solidFill>
                <a:latin typeface="Calibri"/>
                <a:cs typeface="Calibri"/>
              </a:rPr>
              <a:t>1.1T Disk</a:t>
            </a:r>
          </a:p>
        </p:txBody>
      </p:sp>
      <p:sp>
        <p:nvSpPr>
          <p:cNvPr id="193" name="Rectangle 192"/>
          <p:cNvSpPr/>
          <p:nvPr/>
        </p:nvSpPr>
        <p:spPr>
          <a:xfrm rot="16200000">
            <a:off x="770024" y="3344779"/>
            <a:ext cx="517358" cy="228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latin typeface="Calibri"/>
                <a:cs typeface="Calibri"/>
              </a:rPr>
              <a:t>10g Active</a:t>
            </a:r>
            <a:endParaRPr lang="en-US" sz="800" b="1" dirty="0">
              <a:solidFill>
                <a:schemeClr val="tx1"/>
              </a:solidFill>
              <a:latin typeface="Calibri"/>
              <a:cs typeface="Calibri"/>
            </a:endParaRPr>
          </a:p>
        </p:txBody>
      </p:sp>
      <p:sp>
        <p:nvSpPr>
          <p:cNvPr id="194" name="Rectangle 193"/>
          <p:cNvSpPr/>
          <p:nvPr/>
        </p:nvSpPr>
        <p:spPr>
          <a:xfrm rot="16200000">
            <a:off x="737689" y="2805614"/>
            <a:ext cx="582028" cy="228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latin typeface="Calibri"/>
                <a:cs typeface="Calibri"/>
              </a:rPr>
              <a:t>10g Passive</a:t>
            </a:r>
            <a:endParaRPr lang="en-US" sz="800" b="1" dirty="0">
              <a:solidFill>
                <a:schemeClr val="tx1"/>
              </a:solidFill>
              <a:latin typeface="Calibri"/>
              <a:cs typeface="Calibri"/>
            </a:endParaRPr>
          </a:p>
        </p:txBody>
      </p:sp>
      <p:sp>
        <p:nvSpPr>
          <p:cNvPr id="195" name="Rectangle 194"/>
          <p:cNvSpPr/>
          <p:nvPr/>
        </p:nvSpPr>
        <p:spPr>
          <a:xfrm rot="16200000">
            <a:off x="802356" y="2226594"/>
            <a:ext cx="452688" cy="228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latin typeface="Calibri"/>
                <a:cs typeface="Calibri"/>
              </a:rPr>
              <a:t>1g </a:t>
            </a:r>
            <a:r>
              <a:rPr lang="en-US" sz="800" b="1" dirty="0" err="1" smtClean="0">
                <a:solidFill>
                  <a:schemeClr val="tx1"/>
                </a:solidFill>
                <a:latin typeface="Calibri"/>
                <a:cs typeface="Calibri"/>
              </a:rPr>
              <a:t>Mgmt</a:t>
            </a:r>
            <a:endParaRPr lang="en-US" sz="800" b="1" dirty="0">
              <a:solidFill>
                <a:schemeClr val="tx1"/>
              </a:solidFill>
              <a:latin typeface="Calibri"/>
              <a:cs typeface="Calibri"/>
            </a:endParaRPr>
          </a:p>
        </p:txBody>
      </p:sp>
      <p:sp>
        <p:nvSpPr>
          <p:cNvPr id="196" name="Rectangle 195"/>
          <p:cNvSpPr/>
          <p:nvPr/>
        </p:nvSpPr>
        <p:spPr>
          <a:xfrm rot="5400000">
            <a:off x="1716756" y="2226594"/>
            <a:ext cx="452688" cy="228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latin typeface="Calibri"/>
                <a:cs typeface="Calibri"/>
              </a:rPr>
              <a:t>1g </a:t>
            </a:r>
            <a:r>
              <a:rPr lang="en-US" sz="800" b="1" dirty="0" err="1" smtClean="0">
                <a:solidFill>
                  <a:schemeClr val="tx1"/>
                </a:solidFill>
                <a:latin typeface="Calibri"/>
                <a:cs typeface="Calibri"/>
              </a:rPr>
              <a:t>Mgmt</a:t>
            </a:r>
            <a:endParaRPr lang="en-US" sz="800" b="1" dirty="0">
              <a:solidFill>
                <a:schemeClr val="tx1"/>
              </a:solidFill>
              <a:latin typeface="Calibri"/>
              <a:cs typeface="Calibri"/>
            </a:endParaRPr>
          </a:p>
        </p:txBody>
      </p:sp>
      <p:sp>
        <p:nvSpPr>
          <p:cNvPr id="197" name="Rectangle 196"/>
          <p:cNvSpPr/>
          <p:nvPr/>
        </p:nvSpPr>
        <p:spPr>
          <a:xfrm rot="5400000">
            <a:off x="1652088" y="2862764"/>
            <a:ext cx="582028" cy="228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latin typeface="Calibri"/>
                <a:cs typeface="Calibri"/>
              </a:rPr>
              <a:t>10g Passive</a:t>
            </a:r>
            <a:endParaRPr lang="en-US" sz="800" b="1" dirty="0">
              <a:solidFill>
                <a:schemeClr val="tx1"/>
              </a:solidFill>
              <a:latin typeface="Calibri"/>
              <a:cs typeface="Calibri"/>
            </a:endParaRPr>
          </a:p>
        </p:txBody>
      </p:sp>
      <p:sp>
        <p:nvSpPr>
          <p:cNvPr id="198" name="Rectangle 197"/>
          <p:cNvSpPr/>
          <p:nvPr/>
        </p:nvSpPr>
        <p:spPr>
          <a:xfrm rot="5400000">
            <a:off x="1684423" y="3401930"/>
            <a:ext cx="517358" cy="2286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latin typeface="Calibri"/>
                <a:cs typeface="Calibri"/>
              </a:rPr>
              <a:t>10g Active</a:t>
            </a:r>
            <a:endParaRPr lang="en-US" sz="800" b="1" dirty="0">
              <a:solidFill>
                <a:schemeClr val="tx1"/>
              </a:solidFill>
              <a:latin typeface="Calibri"/>
              <a:cs typeface="Calibri"/>
            </a:endParaRPr>
          </a:p>
        </p:txBody>
      </p:sp>
      <p:cxnSp>
        <p:nvCxnSpPr>
          <p:cNvPr id="199" name="Straight Connector 198"/>
          <p:cNvCxnSpPr>
            <a:stCxn id="192" idx="0"/>
            <a:endCxn id="192" idx="2"/>
          </p:cNvCxnSpPr>
          <p:nvPr/>
        </p:nvCxnSpPr>
        <p:spPr>
          <a:xfrm>
            <a:off x="1485900" y="2057403"/>
            <a:ext cx="0" cy="1920239"/>
          </a:xfrm>
          <a:prstGeom prst="line">
            <a:avLst/>
          </a:prstGeom>
          <a:ln w="19050">
            <a:solidFill>
              <a:srgbClr val="717074"/>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72" idx="2"/>
            <a:endCxn id="192" idx="0"/>
          </p:cNvCxnSpPr>
          <p:nvPr/>
        </p:nvCxnSpPr>
        <p:spPr>
          <a:xfrm flipH="1">
            <a:off x="1485900" y="1714500"/>
            <a:ext cx="342900" cy="342900"/>
          </a:xfrm>
          <a:prstGeom prst="straightConnector1">
            <a:avLst/>
          </a:prstGeom>
          <a:ln w="19050">
            <a:solidFill>
              <a:srgbClr val="71707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72" idx="2"/>
            <a:endCxn id="184" idx="0"/>
          </p:cNvCxnSpPr>
          <p:nvPr/>
        </p:nvCxnSpPr>
        <p:spPr>
          <a:xfrm>
            <a:off x="1828800" y="1714500"/>
            <a:ext cx="1104900" cy="342900"/>
          </a:xfrm>
          <a:prstGeom prst="straightConnector1">
            <a:avLst/>
          </a:prstGeom>
          <a:ln w="19050">
            <a:solidFill>
              <a:srgbClr val="71707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79" idx="2"/>
            <a:endCxn id="192" idx="0"/>
          </p:cNvCxnSpPr>
          <p:nvPr/>
        </p:nvCxnSpPr>
        <p:spPr>
          <a:xfrm flipH="1">
            <a:off x="1485900" y="1714500"/>
            <a:ext cx="1257300" cy="342900"/>
          </a:xfrm>
          <a:prstGeom prst="straightConnector1">
            <a:avLst/>
          </a:prstGeom>
          <a:ln w="19050">
            <a:solidFill>
              <a:srgbClr val="717074"/>
            </a:solidFill>
            <a:prstDash val="dot"/>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79" idx="2"/>
            <a:endCxn id="184" idx="0"/>
          </p:cNvCxnSpPr>
          <p:nvPr/>
        </p:nvCxnSpPr>
        <p:spPr>
          <a:xfrm>
            <a:off x="2743200" y="1714500"/>
            <a:ext cx="190500" cy="342900"/>
          </a:xfrm>
          <a:prstGeom prst="straightConnector1">
            <a:avLst/>
          </a:prstGeom>
          <a:ln w="19050">
            <a:solidFill>
              <a:srgbClr val="717074"/>
            </a:solidFill>
            <a:prstDash val="dot"/>
            <a:tailEnd type="arrow"/>
          </a:ln>
          <a:effectLst/>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4191000" y="1085850"/>
            <a:ext cx="457200" cy="3429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1"/>
          <a:lstStyle/>
          <a:p>
            <a:pPr algn="ctr"/>
            <a:endParaRPr lang="en-US" dirty="0"/>
          </a:p>
        </p:txBody>
      </p:sp>
      <p:cxnSp>
        <p:nvCxnSpPr>
          <p:cNvPr id="16" name="Straight Connector 15"/>
          <p:cNvCxnSpPr>
            <a:stCxn id="14" idx="1"/>
            <a:endCxn id="14" idx="5"/>
          </p:cNvCxnSpPr>
          <p:nvPr/>
        </p:nvCxnSpPr>
        <p:spPr>
          <a:xfrm>
            <a:off x="4257955" y="1136068"/>
            <a:ext cx="323290" cy="242468"/>
          </a:xfrm>
          <a:prstGeom prst="line">
            <a:avLst/>
          </a:prstGeom>
          <a:ln w="19050">
            <a:solidFill>
              <a:srgbClr val="717074"/>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14" idx="7"/>
            <a:endCxn id="14" idx="3"/>
          </p:cNvCxnSpPr>
          <p:nvPr/>
        </p:nvCxnSpPr>
        <p:spPr>
          <a:xfrm flipH="1">
            <a:off x="4257955" y="1136068"/>
            <a:ext cx="323290" cy="242468"/>
          </a:xfrm>
          <a:prstGeom prst="line">
            <a:avLst/>
          </a:prstGeom>
          <a:ln w="19050">
            <a:solidFill>
              <a:srgbClr val="717074"/>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72" idx="0"/>
            <a:endCxn id="14" idx="2"/>
          </p:cNvCxnSpPr>
          <p:nvPr/>
        </p:nvCxnSpPr>
        <p:spPr>
          <a:xfrm flipV="1">
            <a:off x="1828800" y="1257300"/>
            <a:ext cx="2362200" cy="285750"/>
          </a:xfrm>
          <a:prstGeom prst="line">
            <a:avLst/>
          </a:prstGeom>
          <a:ln w="19050">
            <a:solidFill>
              <a:srgbClr val="717074"/>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79" idx="0"/>
            <a:endCxn id="14" idx="2"/>
          </p:cNvCxnSpPr>
          <p:nvPr/>
        </p:nvCxnSpPr>
        <p:spPr>
          <a:xfrm flipV="1">
            <a:off x="2743200" y="1257300"/>
            <a:ext cx="1447800" cy="285750"/>
          </a:xfrm>
          <a:prstGeom prst="line">
            <a:avLst/>
          </a:prstGeom>
          <a:ln w="19050">
            <a:solidFill>
              <a:srgbClr val="717074"/>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00" name="Rectangle 199"/>
          <p:cNvSpPr/>
          <p:nvPr/>
        </p:nvSpPr>
        <p:spPr>
          <a:xfrm>
            <a:off x="5562600" y="1543050"/>
            <a:ext cx="914400" cy="17145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LB Active</a:t>
            </a:r>
            <a:endParaRPr lang="en-US" sz="1000" dirty="0"/>
          </a:p>
        </p:txBody>
      </p:sp>
      <p:sp>
        <p:nvSpPr>
          <p:cNvPr id="201" name="Rectangle 200"/>
          <p:cNvSpPr/>
          <p:nvPr/>
        </p:nvSpPr>
        <p:spPr>
          <a:xfrm>
            <a:off x="6477000" y="1543050"/>
            <a:ext cx="914400" cy="17145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LB Passive</a:t>
            </a:r>
            <a:endParaRPr lang="en-US" sz="1000" dirty="0"/>
          </a:p>
        </p:txBody>
      </p:sp>
      <p:cxnSp>
        <p:nvCxnSpPr>
          <p:cNvPr id="202" name="Straight Arrow Connector 201"/>
          <p:cNvCxnSpPr/>
          <p:nvPr/>
        </p:nvCxnSpPr>
        <p:spPr>
          <a:xfrm flipH="1">
            <a:off x="5676900" y="1714500"/>
            <a:ext cx="342900" cy="342900"/>
          </a:xfrm>
          <a:prstGeom prst="straightConnector1">
            <a:avLst/>
          </a:prstGeom>
          <a:ln w="19050">
            <a:solidFill>
              <a:srgbClr val="71707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3" name="Straight Arrow Connector 202"/>
          <p:cNvCxnSpPr/>
          <p:nvPr/>
        </p:nvCxnSpPr>
        <p:spPr>
          <a:xfrm>
            <a:off x="6019800" y="1714500"/>
            <a:ext cx="1104900" cy="342900"/>
          </a:xfrm>
          <a:prstGeom prst="straightConnector1">
            <a:avLst/>
          </a:prstGeom>
          <a:ln w="19050">
            <a:solidFill>
              <a:srgbClr val="71707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4" name="Straight Arrow Connector 203"/>
          <p:cNvCxnSpPr/>
          <p:nvPr/>
        </p:nvCxnSpPr>
        <p:spPr>
          <a:xfrm flipH="1">
            <a:off x="5676900" y="1714500"/>
            <a:ext cx="1257300" cy="342900"/>
          </a:xfrm>
          <a:prstGeom prst="straightConnector1">
            <a:avLst/>
          </a:prstGeom>
          <a:ln w="19050">
            <a:solidFill>
              <a:srgbClr val="717074"/>
            </a:solidFill>
            <a:prstDash val="dot"/>
            <a:tailEnd type="arrow"/>
          </a:ln>
          <a:effectLst/>
        </p:spPr>
        <p:style>
          <a:lnRef idx="2">
            <a:schemeClr val="accent1"/>
          </a:lnRef>
          <a:fillRef idx="0">
            <a:schemeClr val="accent1"/>
          </a:fillRef>
          <a:effectRef idx="1">
            <a:schemeClr val="accent1"/>
          </a:effectRef>
          <a:fontRef idx="minor">
            <a:schemeClr val="tx1"/>
          </a:fontRef>
        </p:style>
      </p:cxnSp>
      <p:cxnSp>
        <p:nvCxnSpPr>
          <p:cNvPr id="205" name="Straight Arrow Connector 204"/>
          <p:cNvCxnSpPr/>
          <p:nvPr/>
        </p:nvCxnSpPr>
        <p:spPr>
          <a:xfrm>
            <a:off x="6934200" y="1714500"/>
            <a:ext cx="190500" cy="342900"/>
          </a:xfrm>
          <a:prstGeom prst="straightConnector1">
            <a:avLst/>
          </a:prstGeom>
          <a:ln w="19050">
            <a:solidFill>
              <a:srgbClr val="717074"/>
            </a:solidFill>
            <a:prstDash val="dot"/>
            <a:tailEnd type="arrow"/>
          </a:ln>
          <a:effectLst/>
        </p:spPr>
        <p:style>
          <a:lnRef idx="2">
            <a:schemeClr val="accent1"/>
          </a:lnRef>
          <a:fillRef idx="0">
            <a:schemeClr val="accent1"/>
          </a:fillRef>
          <a:effectRef idx="1">
            <a:schemeClr val="accent1"/>
          </a:effectRef>
          <a:fontRef idx="minor">
            <a:schemeClr val="tx1"/>
          </a:fontRef>
        </p:style>
      </p:cxnSp>
      <p:cxnSp>
        <p:nvCxnSpPr>
          <p:cNvPr id="206" name="Straight Connector 205"/>
          <p:cNvCxnSpPr>
            <a:stCxn id="200" idx="0"/>
            <a:endCxn id="14" idx="6"/>
          </p:cNvCxnSpPr>
          <p:nvPr/>
        </p:nvCxnSpPr>
        <p:spPr>
          <a:xfrm flipH="1" flipV="1">
            <a:off x="4648200" y="1257300"/>
            <a:ext cx="1371600" cy="285750"/>
          </a:xfrm>
          <a:prstGeom prst="line">
            <a:avLst/>
          </a:prstGeom>
          <a:ln w="19050">
            <a:solidFill>
              <a:srgbClr val="717074"/>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p:cNvCxnSpPr>
            <a:stCxn id="201" idx="0"/>
            <a:endCxn id="14" idx="6"/>
          </p:cNvCxnSpPr>
          <p:nvPr/>
        </p:nvCxnSpPr>
        <p:spPr>
          <a:xfrm flipH="1" flipV="1">
            <a:off x="4648200" y="1257300"/>
            <a:ext cx="2286000" cy="285750"/>
          </a:xfrm>
          <a:prstGeom prst="line">
            <a:avLst/>
          </a:prstGeom>
          <a:ln w="19050">
            <a:solidFill>
              <a:srgbClr val="717074"/>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4114800" y="1495767"/>
            <a:ext cx="609600" cy="215444"/>
          </a:xfrm>
          <a:prstGeom prst="rect">
            <a:avLst/>
          </a:prstGeom>
          <a:noFill/>
          <a:ln>
            <a:solidFill>
              <a:schemeClr val="tx1"/>
            </a:solidFill>
          </a:ln>
        </p:spPr>
        <p:txBody>
          <a:bodyPr wrap="square" rtlCol="0" anchor="t">
            <a:spAutoFit/>
          </a:bodyPr>
          <a:lstStyle/>
          <a:p>
            <a:pPr marR="0" algn="ctr" defTabSz="457200" rtl="0" eaLnBrk="1" fontAlgn="auto" latinLnBrk="0" hangingPunct="1">
              <a:lnSpc>
                <a:spcPct val="100000"/>
              </a:lnSpc>
              <a:spcBef>
                <a:spcPct val="0"/>
              </a:spcBef>
              <a:buClrTx/>
              <a:buSzTx/>
              <a:tabLst/>
            </a:pPr>
            <a:r>
              <a:rPr kumimoji="0" lang="en-US" sz="800" b="0" i="0" u="none" strike="noStrike" kern="1200" spc="0" normalizeH="0" baseline="0" noProof="0" dirty="0" smtClean="0">
                <a:ln>
                  <a:noFill/>
                </a:ln>
                <a:effectLst/>
                <a:uLnTx/>
                <a:uFillTx/>
                <a:latin typeface="Arial"/>
                <a:ea typeface="+mn-ea"/>
                <a:cs typeface="Arial"/>
              </a:rPr>
              <a:t>Access</a:t>
            </a:r>
          </a:p>
        </p:txBody>
      </p:sp>
      <p:sp>
        <p:nvSpPr>
          <p:cNvPr id="208" name="Oval 207"/>
          <p:cNvSpPr/>
          <p:nvPr/>
        </p:nvSpPr>
        <p:spPr>
          <a:xfrm>
            <a:off x="4191000" y="742950"/>
            <a:ext cx="304800" cy="228600"/>
          </a:xfrm>
          <a:prstGeom prst="ellipse">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1"/>
          <a:lstStyle/>
          <a:p>
            <a:pPr algn="ctr"/>
            <a:r>
              <a:rPr lang="en-US" dirty="0" smtClean="0"/>
              <a:t>1</a:t>
            </a:r>
            <a:endParaRPr lang="en-US" dirty="0"/>
          </a:p>
        </p:txBody>
      </p:sp>
      <p:sp>
        <p:nvSpPr>
          <p:cNvPr id="209" name="Oval 208"/>
          <p:cNvSpPr/>
          <p:nvPr/>
        </p:nvSpPr>
        <p:spPr>
          <a:xfrm>
            <a:off x="1066800" y="1257300"/>
            <a:ext cx="304800" cy="228600"/>
          </a:xfrm>
          <a:prstGeom prst="ellipse">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1"/>
          <a:lstStyle/>
          <a:p>
            <a:pPr algn="ctr"/>
            <a:r>
              <a:rPr lang="en-US" dirty="0"/>
              <a:t>2</a:t>
            </a:r>
          </a:p>
        </p:txBody>
      </p:sp>
      <p:sp>
        <p:nvSpPr>
          <p:cNvPr id="210" name="Oval 209"/>
          <p:cNvSpPr/>
          <p:nvPr/>
        </p:nvSpPr>
        <p:spPr>
          <a:xfrm>
            <a:off x="457200" y="1885950"/>
            <a:ext cx="304800" cy="228600"/>
          </a:xfrm>
          <a:prstGeom prst="ellipse">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1"/>
          <a:lstStyle/>
          <a:p>
            <a:pPr algn="ctr"/>
            <a:r>
              <a:rPr lang="en-US" dirty="0"/>
              <a:t>3</a:t>
            </a:r>
          </a:p>
        </p:txBody>
      </p:sp>
    </p:spTree>
    <p:extLst>
      <p:ext uri="{BB962C8B-B14F-4D97-AF65-F5344CB8AC3E}">
        <p14:creationId xmlns:p14="http://schemas.microsoft.com/office/powerpoint/2010/main" val="14048915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compute</a:t>
            </a:r>
            <a:endParaRPr lang="en-US" dirty="0"/>
          </a:p>
        </p:txBody>
      </p:sp>
      <p:sp>
        <p:nvSpPr>
          <p:cNvPr id="4" name="Rectangle 3"/>
          <p:cNvSpPr/>
          <p:nvPr/>
        </p:nvSpPr>
        <p:spPr>
          <a:xfrm>
            <a:off x="1066800" y="2228850"/>
            <a:ext cx="2819400" cy="40005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600" b="1" dirty="0">
              <a:solidFill>
                <a:schemeClr val="tx1"/>
              </a:solidFill>
            </a:endParaRPr>
          </a:p>
        </p:txBody>
      </p:sp>
      <p:sp>
        <p:nvSpPr>
          <p:cNvPr id="5" name="Rectangle 4"/>
          <p:cNvSpPr/>
          <p:nvPr/>
        </p:nvSpPr>
        <p:spPr>
          <a:xfrm>
            <a:off x="4724400" y="2228850"/>
            <a:ext cx="2819400" cy="40005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600" b="1" dirty="0">
              <a:solidFill>
                <a:schemeClr val="tx1"/>
              </a:solidFill>
            </a:endParaRPr>
          </a:p>
        </p:txBody>
      </p:sp>
      <p:sp>
        <p:nvSpPr>
          <p:cNvPr id="6" name="Rectangle 5"/>
          <p:cNvSpPr/>
          <p:nvPr/>
        </p:nvSpPr>
        <p:spPr>
          <a:xfrm>
            <a:off x="1371600" y="1371600"/>
            <a:ext cx="2590800" cy="28575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600" b="1" dirty="0" smtClean="0">
                <a:solidFill>
                  <a:schemeClr val="tx1"/>
                </a:solidFill>
              </a:rPr>
              <a:t>Active</a:t>
            </a:r>
            <a:endParaRPr lang="en-US" sz="600" b="1" dirty="0">
              <a:solidFill>
                <a:schemeClr val="tx1"/>
              </a:solidFill>
            </a:endParaRPr>
          </a:p>
        </p:txBody>
      </p:sp>
      <p:sp>
        <p:nvSpPr>
          <p:cNvPr id="7" name="Rectangle 6"/>
          <p:cNvSpPr/>
          <p:nvPr/>
        </p:nvSpPr>
        <p:spPr>
          <a:xfrm>
            <a:off x="4267200" y="1371600"/>
            <a:ext cx="2590800" cy="28575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600" b="1" dirty="0" smtClean="0">
                <a:solidFill>
                  <a:schemeClr val="tx1"/>
                </a:solidFill>
              </a:rPr>
              <a:t>Passive</a:t>
            </a:r>
            <a:endParaRPr lang="en-US" sz="600" b="1" dirty="0">
              <a:solidFill>
                <a:schemeClr val="tx1"/>
              </a:solidFill>
            </a:endParaRPr>
          </a:p>
        </p:txBody>
      </p:sp>
      <p:sp>
        <p:nvSpPr>
          <p:cNvPr id="8" name="Rectangle 7"/>
          <p:cNvSpPr/>
          <p:nvPr/>
        </p:nvSpPr>
        <p:spPr>
          <a:xfrm>
            <a:off x="1295400" y="2228850"/>
            <a:ext cx="304800" cy="17145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1"/>
          <a:lstStyle/>
          <a:p>
            <a:pPr algn="ctr"/>
            <a:r>
              <a:rPr lang="en-US" sz="1000" dirty="0" smtClean="0">
                <a:solidFill>
                  <a:schemeClr val="tx1"/>
                </a:solidFill>
              </a:rPr>
              <a:t>10g</a:t>
            </a:r>
            <a:endParaRPr lang="en-US" sz="1000" dirty="0">
              <a:solidFill>
                <a:schemeClr val="tx1"/>
              </a:solidFill>
            </a:endParaRPr>
          </a:p>
        </p:txBody>
      </p:sp>
      <p:sp>
        <p:nvSpPr>
          <p:cNvPr id="9" name="Rectangle 8"/>
          <p:cNvSpPr/>
          <p:nvPr/>
        </p:nvSpPr>
        <p:spPr>
          <a:xfrm>
            <a:off x="1752600" y="2228850"/>
            <a:ext cx="304800" cy="17145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1"/>
          <a:lstStyle/>
          <a:p>
            <a:pPr algn="ctr"/>
            <a:r>
              <a:rPr lang="en-US" sz="1000" dirty="0">
                <a:solidFill>
                  <a:schemeClr val="tx1"/>
                </a:solidFill>
              </a:rPr>
              <a:t>10g</a:t>
            </a:r>
            <a:endParaRPr lang="en-US" sz="1000" dirty="0"/>
          </a:p>
        </p:txBody>
      </p:sp>
      <p:sp>
        <p:nvSpPr>
          <p:cNvPr id="11" name="Rectangle 10"/>
          <p:cNvSpPr/>
          <p:nvPr/>
        </p:nvSpPr>
        <p:spPr>
          <a:xfrm>
            <a:off x="2362200" y="2457450"/>
            <a:ext cx="304800" cy="17145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1"/>
          <a:lstStyle/>
          <a:p>
            <a:pPr algn="ctr"/>
            <a:r>
              <a:rPr lang="en-US" sz="1000" dirty="0" smtClean="0">
                <a:solidFill>
                  <a:schemeClr val="tx1"/>
                </a:solidFill>
              </a:rPr>
              <a:t>1g</a:t>
            </a:r>
            <a:endParaRPr lang="en-US" sz="1000" dirty="0"/>
          </a:p>
        </p:txBody>
      </p:sp>
      <p:sp>
        <p:nvSpPr>
          <p:cNvPr id="12" name="Rectangle 11"/>
          <p:cNvSpPr/>
          <p:nvPr/>
        </p:nvSpPr>
        <p:spPr>
          <a:xfrm>
            <a:off x="5029200" y="2228850"/>
            <a:ext cx="304800" cy="17145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1"/>
          <a:lstStyle/>
          <a:p>
            <a:pPr algn="ctr"/>
            <a:r>
              <a:rPr lang="en-US" sz="1000" dirty="0" smtClean="0">
                <a:solidFill>
                  <a:schemeClr val="tx1"/>
                </a:solidFill>
              </a:rPr>
              <a:t>10g</a:t>
            </a:r>
            <a:endParaRPr lang="en-US" sz="1000" dirty="0">
              <a:solidFill>
                <a:schemeClr val="tx1"/>
              </a:solidFill>
            </a:endParaRPr>
          </a:p>
        </p:txBody>
      </p:sp>
      <p:sp>
        <p:nvSpPr>
          <p:cNvPr id="13" name="Rectangle 12"/>
          <p:cNvSpPr/>
          <p:nvPr/>
        </p:nvSpPr>
        <p:spPr>
          <a:xfrm>
            <a:off x="5486400" y="2228850"/>
            <a:ext cx="304800" cy="17145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1"/>
          <a:lstStyle/>
          <a:p>
            <a:pPr algn="ctr"/>
            <a:r>
              <a:rPr lang="en-US" sz="1000" dirty="0">
                <a:solidFill>
                  <a:schemeClr val="tx1"/>
                </a:solidFill>
              </a:rPr>
              <a:t>10g</a:t>
            </a:r>
            <a:endParaRPr lang="en-US" sz="1000" dirty="0"/>
          </a:p>
        </p:txBody>
      </p:sp>
      <p:sp>
        <p:nvSpPr>
          <p:cNvPr id="14" name="Rectangle 13"/>
          <p:cNvSpPr/>
          <p:nvPr/>
        </p:nvSpPr>
        <p:spPr>
          <a:xfrm>
            <a:off x="6096000" y="2457450"/>
            <a:ext cx="304800" cy="17145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1"/>
          <a:lstStyle/>
          <a:p>
            <a:pPr algn="ctr"/>
            <a:r>
              <a:rPr lang="en-US" sz="1000" dirty="0" smtClean="0">
                <a:solidFill>
                  <a:schemeClr val="tx1"/>
                </a:solidFill>
              </a:rPr>
              <a:t>1g</a:t>
            </a:r>
            <a:endParaRPr lang="en-US" sz="1000" dirty="0"/>
          </a:p>
        </p:txBody>
      </p:sp>
      <p:sp>
        <p:nvSpPr>
          <p:cNvPr id="15" name="Rectangle 14"/>
          <p:cNvSpPr/>
          <p:nvPr/>
        </p:nvSpPr>
        <p:spPr>
          <a:xfrm>
            <a:off x="1600200" y="1485900"/>
            <a:ext cx="304800" cy="17145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1"/>
          <a:lstStyle/>
          <a:p>
            <a:pPr algn="ctr"/>
            <a:r>
              <a:rPr lang="en-US" sz="1000" dirty="0" smtClean="0">
                <a:solidFill>
                  <a:schemeClr val="tx1"/>
                </a:solidFill>
              </a:rPr>
              <a:t>10g</a:t>
            </a:r>
            <a:endParaRPr lang="en-US" sz="1000" dirty="0">
              <a:solidFill>
                <a:schemeClr val="tx1"/>
              </a:solidFill>
            </a:endParaRPr>
          </a:p>
        </p:txBody>
      </p:sp>
      <p:sp>
        <p:nvSpPr>
          <p:cNvPr id="16" name="Rectangle 15"/>
          <p:cNvSpPr/>
          <p:nvPr/>
        </p:nvSpPr>
        <p:spPr>
          <a:xfrm>
            <a:off x="1905000" y="1485900"/>
            <a:ext cx="304800" cy="17145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1"/>
          <a:lstStyle/>
          <a:p>
            <a:pPr algn="ctr"/>
            <a:r>
              <a:rPr lang="en-US" sz="1000" dirty="0" smtClean="0">
                <a:solidFill>
                  <a:schemeClr val="tx1"/>
                </a:solidFill>
              </a:rPr>
              <a:t>10g</a:t>
            </a:r>
            <a:endParaRPr lang="en-US" sz="1000" dirty="0">
              <a:solidFill>
                <a:schemeClr val="tx1"/>
              </a:solidFill>
            </a:endParaRPr>
          </a:p>
        </p:txBody>
      </p:sp>
      <p:cxnSp>
        <p:nvCxnSpPr>
          <p:cNvPr id="18" name="Straight Connector 17"/>
          <p:cNvCxnSpPr>
            <a:stCxn id="15" idx="2"/>
            <a:endCxn id="8" idx="0"/>
          </p:cNvCxnSpPr>
          <p:nvPr/>
        </p:nvCxnSpPr>
        <p:spPr>
          <a:xfrm flipH="1">
            <a:off x="1447800" y="1657350"/>
            <a:ext cx="304800" cy="571500"/>
          </a:xfrm>
          <a:prstGeom prst="line">
            <a:avLst/>
          </a:prstGeom>
          <a:ln w="19050">
            <a:solidFill>
              <a:srgbClr val="717074"/>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a:endCxn id="9" idx="0"/>
          </p:cNvCxnSpPr>
          <p:nvPr/>
        </p:nvCxnSpPr>
        <p:spPr>
          <a:xfrm flipH="1">
            <a:off x="1905000" y="1657350"/>
            <a:ext cx="2743200" cy="571500"/>
          </a:xfrm>
          <a:prstGeom prst="line">
            <a:avLst/>
          </a:prstGeom>
          <a:ln w="19050">
            <a:solidFill>
              <a:srgbClr val="717074"/>
            </a:solidFill>
            <a:prstDash val="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4495800" y="1485900"/>
            <a:ext cx="304800" cy="17145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1"/>
          <a:lstStyle/>
          <a:p>
            <a:pPr algn="ctr"/>
            <a:r>
              <a:rPr lang="en-US" sz="1000" dirty="0" smtClean="0">
                <a:solidFill>
                  <a:schemeClr val="tx1"/>
                </a:solidFill>
              </a:rPr>
              <a:t>10g</a:t>
            </a:r>
            <a:endParaRPr lang="en-US" sz="1000" dirty="0">
              <a:solidFill>
                <a:schemeClr val="tx1"/>
              </a:solidFill>
            </a:endParaRPr>
          </a:p>
        </p:txBody>
      </p:sp>
      <p:sp>
        <p:nvSpPr>
          <p:cNvPr id="24" name="Rectangle 23"/>
          <p:cNvSpPr/>
          <p:nvPr/>
        </p:nvSpPr>
        <p:spPr>
          <a:xfrm>
            <a:off x="4800600" y="1485900"/>
            <a:ext cx="304800" cy="17145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1"/>
          <a:lstStyle/>
          <a:p>
            <a:pPr algn="ctr"/>
            <a:r>
              <a:rPr lang="en-US" sz="1000" dirty="0" smtClean="0">
                <a:solidFill>
                  <a:schemeClr val="tx1"/>
                </a:solidFill>
              </a:rPr>
              <a:t>10g</a:t>
            </a:r>
            <a:endParaRPr lang="en-US" sz="1000" dirty="0">
              <a:solidFill>
                <a:schemeClr val="tx1"/>
              </a:solidFill>
            </a:endParaRPr>
          </a:p>
        </p:txBody>
      </p:sp>
      <p:sp>
        <p:nvSpPr>
          <p:cNvPr id="26" name="Rectangle 25"/>
          <p:cNvSpPr/>
          <p:nvPr/>
        </p:nvSpPr>
        <p:spPr>
          <a:xfrm>
            <a:off x="2743200" y="3314700"/>
            <a:ext cx="2819400" cy="28575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200" dirty="0" smtClean="0">
                <a:solidFill>
                  <a:schemeClr val="tx1"/>
                </a:solidFill>
              </a:rPr>
              <a:t>Management</a:t>
            </a:r>
            <a:endParaRPr lang="en-US" sz="1200" dirty="0">
              <a:solidFill>
                <a:schemeClr val="tx1"/>
              </a:solidFill>
            </a:endParaRPr>
          </a:p>
        </p:txBody>
      </p:sp>
      <p:sp>
        <p:nvSpPr>
          <p:cNvPr id="27" name="Rectangle 26"/>
          <p:cNvSpPr/>
          <p:nvPr/>
        </p:nvSpPr>
        <p:spPr>
          <a:xfrm>
            <a:off x="3200400" y="3314700"/>
            <a:ext cx="304800" cy="17145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1"/>
          <a:lstStyle/>
          <a:p>
            <a:pPr algn="ctr"/>
            <a:r>
              <a:rPr lang="en-US" sz="1000" dirty="0" smtClean="0">
                <a:solidFill>
                  <a:schemeClr val="tx1"/>
                </a:solidFill>
              </a:rPr>
              <a:t>1g</a:t>
            </a:r>
            <a:endParaRPr lang="en-US" sz="1000" dirty="0"/>
          </a:p>
        </p:txBody>
      </p:sp>
      <p:cxnSp>
        <p:nvCxnSpPr>
          <p:cNvPr id="28" name="Straight Connector 27"/>
          <p:cNvCxnSpPr>
            <a:endCxn id="11" idx="2"/>
          </p:cNvCxnSpPr>
          <p:nvPr/>
        </p:nvCxnSpPr>
        <p:spPr>
          <a:xfrm flipH="1" flipV="1">
            <a:off x="2514600" y="2628900"/>
            <a:ext cx="838200" cy="685800"/>
          </a:xfrm>
          <a:prstGeom prst="line">
            <a:avLst/>
          </a:prstGeom>
          <a:ln w="19050">
            <a:solidFill>
              <a:srgbClr val="717074"/>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34" idx="0"/>
            <a:endCxn id="14" idx="2"/>
          </p:cNvCxnSpPr>
          <p:nvPr/>
        </p:nvCxnSpPr>
        <p:spPr>
          <a:xfrm flipV="1">
            <a:off x="4876800" y="2628900"/>
            <a:ext cx="1371600" cy="685800"/>
          </a:xfrm>
          <a:prstGeom prst="line">
            <a:avLst/>
          </a:prstGeom>
          <a:ln w="19050">
            <a:solidFill>
              <a:srgbClr val="717074"/>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4724400" y="3314700"/>
            <a:ext cx="304800" cy="17145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1"/>
          <a:lstStyle/>
          <a:p>
            <a:pPr algn="ctr"/>
            <a:r>
              <a:rPr lang="en-US" sz="1000" dirty="0" smtClean="0">
                <a:solidFill>
                  <a:schemeClr val="tx1"/>
                </a:solidFill>
              </a:rPr>
              <a:t>1g</a:t>
            </a:r>
            <a:endParaRPr lang="en-US" sz="1000" dirty="0"/>
          </a:p>
        </p:txBody>
      </p:sp>
      <p:sp>
        <p:nvSpPr>
          <p:cNvPr id="36" name="Rectangle 35"/>
          <p:cNvSpPr/>
          <p:nvPr/>
        </p:nvSpPr>
        <p:spPr>
          <a:xfrm>
            <a:off x="1295400" y="2400300"/>
            <a:ext cx="762000" cy="17145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1"/>
          <a:lstStyle/>
          <a:p>
            <a:pPr algn="ctr"/>
            <a:r>
              <a:rPr lang="en-US" sz="1000" dirty="0" smtClean="0">
                <a:solidFill>
                  <a:schemeClr val="tx1"/>
                </a:solidFill>
              </a:rPr>
              <a:t>bond0</a:t>
            </a:r>
            <a:endParaRPr lang="en-US" sz="1000" dirty="0"/>
          </a:p>
        </p:txBody>
      </p:sp>
      <p:sp>
        <p:nvSpPr>
          <p:cNvPr id="37" name="Rectangle 36"/>
          <p:cNvSpPr/>
          <p:nvPr/>
        </p:nvSpPr>
        <p:spPr>
          <a:xfrm>
            <a:off x="5029200" y="2400300"/>
            <a:ext cx="762000" cy="17145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1"/>
          <a:lstStyle/>
          <a:p>
            <a:pPr algn="ctr"/>
            <a:r>
              <a:rPr lang="en-US" sz="1000" dirty="0" smtClean="0">
                <a:solidFill>
                  <a:schemeClr val="tx1"/>
                </a:solidFill>
              </a:rPr>
              <a:t>bond0</a:t>
            </a:r>
            <a:endParaRPr lang="en-US" sz="1000" dirty="0"/>
          </a:p>
        </p:txBody>
      </p:sp>
      <p:cxnSp>
        <p:nvCxnSpPr>
          <p:cNvPr id="38" name="Straight Connector 37"/>
          <p:cNvCxnSpPr/>
          <p:nvPr/>
        </p:nvCxnSpPr>
        <p:spPr>
          <a:xfrm>
            <a:off x="2057400" y="1657350"/>
            <a:ext cx="3124200" cy="571500"/>
          </a:xfrm>
          <a:prstGeom prst="line">
            <a:avLst/>
          </a:prstGeom>
          <a:ln w="19050">
            <a:solidFill>
              <a:srgbClr val="717074"/>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953000" y="1657350"/>
            <a:ext cx="685800" cy="571500"/>
          </a:xfrm>
          <a:prstGeom prst="line">
            <a:avLst/>
          </a:prstGeom>
          <a:ln w="19050">
            <a:solidFill>
              <a:srgbClr val="717074"/>
            </a:solidFill>
            <a:prstDash val="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3124200" y="2247840"/>
            <a:ext cx="838200" cy="400110"/>
          </a:xfrm>
          <a:prstGeom prst="rect">
            <a:avLst/>
          </a:prstGeom>
          <a:noFill/>
        </p:spPr>
        <p:txBody>
          <a:bodyPr wrap="square" rtlCol="0" anchor="t">
            <a:spAutoFit/>
          </a:bodyPr>
          <a:lstStyle/>
          <a:p>
            <a:pPr marR="0" algn="l" defTabSz="457200" rtl="0" eaLnBrk="1" fontAlgn="auto" latinLnBrk="0" hangingPunct="1">
              <a:lnSpc>
                <a:spcPct val="100000"/>
              </a:lnSpc>
              <a:spcBef>
                <a:spcPct val="0"/>
              </a:spcBef>
              <a:buClrTx/>
              <a:buSzTx/>
              <a:tabLst/>
            </a:pPr>
            <a:r>
              <a:rPr lang="en-US" sz="1000" dirty="0" err="1" smtClean="0">
                <a:latin typeface="Arial"/>
                <a:cs typeface="Arial"/>
              </a:rPr>
              <a:t>Hyperscale</a:t>
            </a:r>
            <a:endParaRPr kumimoji="0" lang="en-US" sz="1000" b="0" i="0" u="none" strike="noStrike" kern="1200" spc="0" normalizeH="0" baseline="0" noProof="0" dirty="0" smtClean="0">
              <a:ln>
                <a:noFill/>
              </a:ln>
              <a:effectLst/>
              <a:uLnTx/>
              <a:uFillTx/>
              <a:latin typeface="Arial"/>
              <a:ea typeface="+mn-ea"/>
              <a:cs typeface="Arial"/>
            </a:endParaRPr>
          </a:p>
          <a:p>
            <a:pPr marR="0" algn="l" defTabSz="457200" rtl="0" eaLnBrk="1" fontAlgn="auto" latinLnBrk="0" hangingPunct="1">
              <a:lnSpc>
                <a:spcPct val="100000"/>
              </a:lnSpc>
              <a:spcBef>
                <a:spcPct val="0"/>
              </a:spcBef>
              <a:buClrTx/>
              <a:buSzTx/>
              <a:tabLst/>
            </a:pPr>
            <a:r>
              <a:rPr kumimoji="0" lang="en-US" sz="1000" b="0" i="0" u="none" strike="noStrike" kern="1200" spc="0" normalizeH="0" baseline="0" noProof="0" dirty="0" smtClean="0">
                <a:ln>
                  <a:noFill/>
                </a:ln>
                <a:effectLst/>
                <a:uLnTx/>
                <a:uFillTx/>
                <a:latin typeface="Arial"/>
                <a:ea typeface="+mn-ea"/>
                <a:cs typeface="Arial"/>
              </a:rPr>
              <a:t>Raid-10</a:t>
            </a:r>
          </a:p>
        </p:txBody>
      </p:sp>
      <p:sp>
        <p:nvSpPr>
          <p:cNvPr id="44" name="TextBox 43"/>
          <p:cNvSpPr txBox="1"/>
          <p:nvPr/>
        </p:nvSpPr>
        <p:spPr>
          <a:xfrm>
            <a:off x="6781800" y="2228850"/>
            <a:ext cx="838200" cy="400110"/>
          </a:xfrm>
          <a:prstGeom prst="rect">
            <a:avLst/>
          </a:prstGeom>
          <a:noFill/>
        </p:spPr>
        <p:txBody>
          <a:bodyPr wrap="square" rtlCol="0" anchor="t">
            <a:spAutoFit/>
          </a:bodyPr>
          <a:lstStyle/>
          <a:p>
            <a:pPr marR="0" algn="l" defTabSz="457200" rtl="0" eaLnBrk="1" fontAlgn="auto" latinLnBrk="0" hangingPunct="1">
              <a:lnSpc>
                <a:spcPct val="100000"/>
              </a:lnSpc>
              <a:spcBef>
                <a:spcPct val="0"/>
              </a:spcBef>
              <a:buClrTx/>
              <a:buSzTx/>
              <a:tabLst/>
            </a:pPr>
            <a:r>
              <a:rPr kumimoji="0" lang="en-US" sz="1000" b="0" i="0" u="none" strike="noStrike" kern="1200" spc="0" normalizeH="0" baseline="0" noProof="0" dirty="0" err="1" smtClean="0">
                <a:ln>
                  <a:noFill/>
                </a:ln>
                <a:effectLst/>
                <a:uLnTx/>
                <a:uFillTx/>
                <a:latin typeface="Arial"/>
                <a:ea typeface="+mn-ea"/>
                <a:cs typeface="Arial"/>
              </a:rPr>
              <a:t>Hyperscale</a:t>
            </a:r>
            <a:endParaRPr kumimoji="0" lang="en-US" sz="1000" b="0" i="0" u="none" strike="noStrike" kern="1200" spc="0" normalizeH="0" baseline="0" noProof="0" dirty="0" smtClean="0">
              <a:ln>
                <a:noFill/>
              </a:ln>
              <a:effectLst/>
              <a:uLnTx/>
              <a:uFillTx/>
              <a:latin typeface="Arial"/>
              <a:ea typeface="+mn-ea"/>
              <a:cs typeface="Arial"/>
            </a:endParaRPr>
          </a:p>
          <a:p>
            <a:pPr marR="0" algn="l" defTabSz="457200" rtl="0" eaLnBrk="1" fontAlgn="auto" latinLnBrk="0" hangingPunct="1">
              <a:lnSpc>
                <a:spcPct val="100000"/>
              </a:lnSpc>
              <a:spcBef>
                <a:spcPct val="0"/>
              </a:spcBef>
              <a:buClrTx/>
              <a:buSzTx/>
              <a:tabLst/>
            </a:pPr>
            <a:r>
              <a:rPr kumimoji="0" lang="en-US" sz="1000" b="0" i="0" u="none" strike="noStrike" kern="1200" spc="0" normalizeH="0" baseline="0" noProof="0" dirty="0" smtClean="0">
                <a:ln>
                  <a:noFill/>
                </a:ln>
                <a:effectLst/>
                <a:uLnTx/>
                <a:uFillTx/>
                <a:latin typeface="Arial"/>
                <a:ea typeface="+mn-ea"/>
                <a:cs typeface="Arial"/>
              </a:rPr>
              <a:t>Raid-10</a:t>
            </a:r>
          </a:p>
        </p:txBody>
      </p:sp>
      <p:sp>
        <p:nvSpPr>
          <p:cNvPr id="45" name="TextBox 44"/>
          <p:cNvSpPr txBox="1"/>
          <p:nvPr/>
        </p:nvSpPr>
        <p:spPr>
          <a:xfrm>
            <a:off x="3048000" y="1428752"/>
            <a:ext cx="914400" cy="246221"/>
          </a:xfrm>
          <a:prstGeom prst="rect">
            <a:avLst/>
          </a:prstGeom>
          <a:noFill/>
        </p:spPr>
        <p:txBody>
          <a:bodyPr wrap="square" rtlCol="0" anchor="t">
            <a:spAutoFit/>
          </a:bodyPr>
          <a:lstStyle/>
          <a:p>
            <a:pPr marR="0" algn="l" defTabSz="457200" rtl="0" eaLnBrk="1" fontAlgn="auto" latinLnBrk="0" hangingPunct="1">
              <a:lnSpc>
                <a:spcPct val="100000"/>
              </a:lnSpc>
              <a:spcBef>
                <a:spcPct val="0"/>
              </a:spcBef>
              <a:buClrTx/>
              <a:buSzTx/>
              <a:tabLst/>
            </a:pPr>
            <a:r>
              <a:rPr lang="en-US" sz="1000" dirty="0" smtClean="0">
                <a:latin typeface="Arial"/>
                <a:cs typeface="Arial"/>
              </a:rPr>
              <a:t>Top Of Rack</a:t>
            </a:r>
            <a:endParaRPr kumimoji="0" lang="en-US" sz="1000" b="0" i="0" u="none" strike="noStrike" kern="1200" spc="0" normalizeH="0" baseline="0" noProof="0" dirty="0" smtClean="0">
              <a:ln>
                <a:noFill/>
              </a:ln>
              <a:effectLst/>
              <a:uLnTx/>
              <a:uFillTx/>
              <a:latin typeface="Arial"/>
              <a:ea typeface="+mn-ea"/>
              <a:cs typeface="Arial"/>
            </a:endParaRPr>
          </a:p>
        </p:txBody>
      </p:sp>
      <p:sp>
        <p:nvSpPr>
          <p:cNvPr id="46" name="TextBox 45"/>
          <p:cNvSpPr txBox="1"/>
          <p:nvPr/>
        </p:nvSpPr>
        <p:spPr>
          <a:xfrm>
            <a:off x="6019800" y="1428752"/>
            <a:ext cx="914400" cy="246221"/>
          </a:xfrm>
          <a:prstGeom prst="rect">
            <a:avLst/>
          </a:prstGeom>
          <a:noFill/>
        </p:spPr>
        <p:txBody>
          <a:bodyPr wrap="square" rtlCol="0" anchor="t">
            <a:spAutoFit/>
          </a:bodyPr>
          <a:lstStyle/>
          <a:p>
            <a:pPr marR="0" algn="l" defTabSz="457200" rtl="0" eaLnBrk="1" fontAlgn="auto" latinLnBrk="0" hangingPunct="1">
              <a:lnSpc>
                <a:spcPct val="100000"/>
              </a:lnSpc>
              <a:spcBef>
                <a:spcPct val="0"/>
              </a:spcBef>
              <a:buClrTx/>
              <a:buSzTx/>
              <a:tabLst/>
            </a:pPr>
            <a:r>
              <a:rPr lang="en-US" sz="1000" dirty="0" smtClean="0">
                <a:latin typeface="Arial"/>
                <a:cs typeface="Arial"/>
              </a:rPr>
              <a:t>Top Of Rack</a:t>
            </a:r>
            <a:endParaRPr kumimoji="0" lang="en-US" sz="1000" b="0" i="0" u="none" strike="noStrike" kern="1200" spc="0" normalizeH="0" baseline="0" noProof="0" dirty="0" smtClean="0">
              <a:ln>
                <a:noFill/>
              </a:ln>
              <a:effectLst/>
              <a:uLnTx/>
              <a:uFillTx/>
              <a:latin typeface="Arial"/>
              <a:ea typeface="+mn-ea"/>
              <a:cs typeface="Arial"/>
            </a:endParaRPr>
          </a:p>
        </p:txBody>
      </p:sp>
    </p:spTree>
    <p:extLst>
      <p:ext uri="{BB962C8B-B14F-4D97-AF65-F5344CB8AC3E}">
        <p14:creationId xmlns:p14="http://schemas.microsoft.com/office/powerpoint/2010/main" val="1909750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82&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0&quot;/&gt;&lt;/m_mruColor&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19"/>
</p:tagLst>
</file>

<file path=ppt/theme/theme1.xml><?xml version="1.0" encoding="utf-8"?>
<a:theme xmlns:a="http://schemas.openxmlformats.org/drawingml/2006/main" name="PayPalTemplate_v1">
  <a:themeElements>
    <a:clrScheme name="Custom 6">
      <a:dk1>
        <a:srgbClr val="000000"/>
      </a:dk1>
      <a:lt1>
        <a:srgbClr val="FFFFFF"/>
      </a:lt1>
      <a:dk2>
        <a:srgbClr val="F8981D"/>
      </a:dk2>
      <a:lt2>
        <a:srgbClr val="B32317"/>
      </a:lt2>
      <a:accent1>
        <a:srgbClr val="00457C"/>
      </a:accent1>
      <a:accent2>
        <a:srgbClr val="0079C1"/>
      </a:accent2>
      <a:accent3>
        <a:srgbClr val="6DB33F"/>
      </a:accent3>
      <a:accent4>
        <a:srgbClr val="C2CD23"/>
      </a:accent4>
      <a:accent5>
        <a:srgbClr val="007C85"/>
      </a:accent5>
      <a:accent6>
        <a:srgbClr val="26BCD7"/>
      </a:accent6>
      <a:hlink>
        <a:srgbClr val="0079C1"/>
      </a:hlink>
      <a:folHlink>
        <a:srgbClr val="C3CE2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57C"/>
        </a:solidFill>
        <a:ln>
          <a:noFill/>
        </a:ln>
        <a:effectLst/>
      </a:spPr>
      <a:bodyPr lIns="45720" tIns="45720" rIns="45720" bIns="45720" rtlCol="0" anchor="ctr" anchorCtr="1"/>
      <a:lstStyle>
        <a:defPPr algn="ctr">
          <a:defRPr dirty="0"/>
        </a:defPPr>
      </a:lstStyle>
      <a:style>
        <a:lnRef idx="1">
          <a:schemeClr val="accent1"/>
        </a:lnRef>
        <a:fillRef idx="3">
          <a:schemeClr val="accent1"/>
        </a:fillRef>
        <a:effectRef idx="2">
          <a:schemeClr val="accent1"/>
        </a:effectRef>
        <a:fontRef idx="minor">
          <a:schemeClr val="lt1"/>
        </a:fontRef>
      </a:style>
    </a:spDef>
    <a:lnDef>
      <a:spPr>
        <a:ln w="19050">
          <a:solidFill>
            <a:srgbClr val="717074"/>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chor="t">
        <a:spAutoFit/>
      </a:bodyPr>
      <a:lstStyle>
        <a:defPPr marR="0" algn="l" defTabSz="457200" rtl="0" eaLnBrk="1" fontAlgn="auto" latinLnBrk="0" hangingPunct="1">
          <a:lnSpc>
            <a:spcPct val="100000"/>
          </a:lnSpc>
          <a:spcBef>
            <a:spcPct val="0"/>
          </a:spcBef>
          <a:buClrTx/>
          <a:buSzTx/>
          <a:tabLst/>
          <a:defRPr kumimoji="0" sz="2200" b="0" i="0" u="none" strike="noStrike" kern="1200" spc="0" normalizeH="0" baseline="0" noProof="0" dirty="0" smtClean="0">
            <a:ln>
              <a:noFill/>
            </a:ln>
            <a:effectLst/>
            <a:uLnTx/>
            <a:uFillTx/>
            <a:latin typeface="Arial"/>
            <a:ea typeface="+mn-ea"/>
            <a:cs typeface="Arial"/>
          </a:defRPr>
        </a:defPPr>
      </a:lstStyle>
    </a:txDef>
  </a:objectDefaults>
  <a:extraClrSchemeLst/>
  <a:extLst>
    <a:ext uri="{05A4C25C-085E-4340-85A3-A5531E510DB2}">
      <thm15:themeFamily xmlns="" xmlns:thm15="http://schemas.microsoft.com/office/thememl/2012/main" name="PayPalTemplatev1" id="{6020A07C-CFC5-49B6-BABC-475D46954F89}" vid="{533FFDC6-F8EB-4929-9DB2-1E847D6C5D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13050</TotalTime>
  <Words>1121</Words>
  <Application>Microsoft Macintosh PowerPoint</Application>
  <PresentationFormat>On-screen Show (16:9)</PresentationFormat>
  <Paragraphs>277</Paragraphs>
  <Slides>17</Slides>
  <Notes>13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PayPalTemplate_v1</vt:lpstr>
      <vt:lpstr>Openstack HA @paypal</vt:lpstr>
      <vt:lpstr>ABOUT PAYPAL</vt:lpstr>
      <vt:lpstr>Agenda</vt:lpstr>
      <vt:lpstr>Why Ha is important?</vt:lpstr>
      <vt:lpstr>AVAILABILITY REQUIREMENTS</vt:lpstr>
      <vt:lpstr>Infrastructure rack</vt:lpstr>
      <vt:lpstr>Infrastructure rack</vt:lpstr>
      <vt:lpstr>Compute </vt:lpstr>
      <vt:lpstr>compute</vt:lpstr>
      <vt:lpstr>Openstack SERvices</vt:lpstr>
      <vt:lpstr>Openstack considerations</vt:lpstr>
      <vt:lpstr>continued…</vt:lpstr>
      <vt:lpstr>Cinder services Workflow</vt:lpstr>
      <vt:lpstr>Cinder services with ha</vt:lpstr>
      <vt:lpstr>unresolved</vt:lpstr>
      <vt:lpstr>cloud@paypal.com</vt:lpstr>
      <vt:lpstr>THANK YOU  http://github.com/paypal/aurora  Scott Carlson - @relaxed137 raj geda zhitEng huang irc:winston-d</vt:lpstr>
    </vt:vector>
  </TitlesOfParts>
  <Company>eBay,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Paypal brand central</dc:title>
  <dc:creator>Yu,Sabrina</dc:creator>
  <cp:lastModifiedBy>Carlson, Scott</cp:lastModifiedBy>
  <cp:revision>959</cp:revision>
  <cp:lastPrinted>2013-10-21T21:36:16Z</cp:lastPrinted>
  <dcterms:created xsi:type="dcterms:W3CDTF">2013-02-07T04:33:41Z</dcterms:created>
  <dcterms:modified xsi:type="dcterms:W3CDTF">2013-11-12T19:45:20Z</dcterms:modified>
</cp:coreProperties>
</file>