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</p:sldMasterIdLst>
  <p:notesMasterIdLst>
    <p:notesMasterId r:id="rId26"/>
  </p:notesMasterIdLst>
  <p:sldIdLst>
    <p:sldId id="346" r:id="rId3"/>
    <p:sldId id="384" r:id="rId4"/>
    <p:sldId id="362" r:id="rId5"/>
    <p:sldId id="423" r:id="rId6"/>
    <p:sldId id="433" r:id="rId7"/>
    <p:sldId id="434" r:id="rId8"/>
    <p:sldId id="431" r:id="rId9"/>
    <p:sldId id="415" r:id="rId10"/>
    <p:sldId id="417" r:id="rId11"/>
    <p:sldId id="435" r:id="rId12"/>
    <p:sldId id="439" r:id="rId13"/>
    <p:sldId id="411" r:id="rId14"/>
    <p:sldId id="441" r:id="rId15"/>
    <p:sldId id="449" r:id="rId16"/>
    <p:sldId id="401" r:id="rId17"/>
    <p:sldId id="437" r:id="rId18"/>
    <p:sldId id="438" r:id="rId19"/>
    <p:sldId id="426" r:id="rId20"/>
    <p:sldId id="436" r:id="rId21"/>
    <p:sldId id="440" r:id="rId22"/>
    <p:sldId id="410" r:id="rId23"/>
    <p:sldId id="412" r:id="rId24"/>
    <p:sldId id="344" r:id="rId2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Staten" initials="JS" lastIdx="32" clrIdx="0"/>
  <p:cmAuthor id="1" name="Thayer Frechette" initials="TF" lastIdx="5" clrIdx="1"/>
  <p:cmAuthor id="2" name="Forrester Research, Inc." initials="FRI" lastIdx="1" clrIdx="2"/>
  <p:cmAuthor id="3" name="Helpdesk" initials="H" lastIdx="9" clrIdx="3"/>
  <p:cmAuthor id="4" name="Kelley Mak" initials="KM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F"/>
    <a:srgbClr val="E68686"/>
    <a:srgbClr val="DD6112"/>
    <a:srgbClr val="FF9D08"/>
    <a:srgbClr val="FFCD3B"/>
    <a:srgbClr val="FF880B"/>
    <a:srgbClr val="FFB218"/>
    <a:srgbClr val="67BBE2"/>
    <a:srgbClr val="CCCCC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7" autoAdjust="0"/>
    <p:restoredTop sz="84105" autoAdjust="0"/>
  </p:normalViewPr>
  <p:slideViewPr>
    <p:cSldViewPr>
      <p:cViewPr varScale="1">
        <p:scale>
          <a:sx n="112" d="100"/>
          <a:sy n="112" d="100"/>
        </p:scale>
        <p:origin x="-68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2003989200071"/>
          <c:y val="0.0397067960897746"/>
          <c:w val="0.90270764177748"/>
          <c:h val="0.7865111361908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IaaS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2010 (Actual)</c:v>
                </c:pt>
                <c:pt idx="1">
                  <c:v>2011 (Actual)</c:v>
                </c:pt>
                <c:pt idx="2">
                  <c:v>2012 (Actual)</c:v>
                </c:pt>
                <c:pt idx="3">
                  <c:v>2013*</c:v>
                </c:pt>
                <c:pt idx="4">
                  <c:v>2014+ **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</c:v>
                </c:pt>
                <c:pt idx="1">
                  <c:v>0.17</c:v>
                </c:pt>
                <c:pt idx="2">
                  <c:v>0.29</c:v>
                </c:pt>
                <c:pt idx="3">
                  <c:v>0.39</c:v>
                </c:pt>
                <c:pt idx="4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PaaS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2010 (Actual)</c:v>
                </c:pt>
                <c:pt idx="1">
                  <c:v>2011 (Actual)</c:v>
                </c:pt>
                <c:pt idx="2">
                  <c:v>2012 (Actual)</c:v>
                </c:pt>
                <c:pt idx="3">
                  <c:v>2013*</c:v>
                </c:pt>
                <c:pt idx="4">
                  <c:v>2014+ **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0.08</c:v>
                </c:pt>
                <c:pt idx="1">
                  <c:v>0.11</c:v>
                </c:pt>
                <c:pt idx="2">
                  <c:v>0.19</c:v>
                </c:pt>
                <c:pt idx="3">
                  <c:v>0.26</c:v>
                </c:pt>
                <c:pt idx="4">
                  <c:v>0.37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SaaS</c:v>
                </c:pt>
              </c:strCache>
            </c:strRef>
          </c:tx>
          <c:spPr>
            <a:ln w="38100" cmpd="sng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38100" cmpd="sng">
                <a:solidFill>
                  <a:schemeClr val="accent2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2010 (Actual)</c:v>
                </c:pt>
                <c:pt idx="1">
                  <c:v>2011 (Actual)</c:v>
                </c:pt>
                <c:pt idx="2">
                  <c:v>2012 (Actual)</c:v>
                </c:pt>
                <c:pt idx="3">
                  <c:v>2013*</c:v>
                </c:pt>
                <c:pt idx="4">
                  <c:v>2014+ **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0.45</c:v>
                </c:pt>
                <c:pt idx="3">
                  <c:v>0.48</c:v>
                </c:pt>
                <c:pt idx="4">
                  <c:v>0.61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584712"/>
        <c:axId val="324589144"/>
      </c:lineChart>
      <c:catAx>
        <c:axId val="324584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324589144"/>
        <c:crosses val="autoZero"/>
        <c:auto val="1"/>
        <c:lblAlgn val="ctr"/>
        <c:lblOffset val="100"/>
        <c:noMultiLvlLbl val="0"/>
      </c:catAx>
      <c:valAx>
        <c:axId val="3245891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24584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551617606162"/>
          <c:y val="0.471218003444325"/>
          <c:w val="0.120447259543293"/>
          <c:h val="0.21621675828257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>
          <a:ln>
            <a:noFill/>
          </a:ln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200" dirty="0" smtClean="0"/>
              <a:t>If you and your company</a:t>
            </a:r>
            <a:r>
              <a:rPr lang="en-US" altLang="en-US" sz="1200" baseline="0" dirty="0" smtClean="0"/>
              <a:t> is considering using OpenStack program, in which aspects do you want it to serve you?</a:t>
            </a:r>
            <a:endParaRPr lang="en-US" altLang="en-US" sz="12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Considering using OpenStack to make private cloud / public cloud solution, in order to provide my clients with business OpenStack services.</c:v>
                </c:pt>
                <c:pt idx="1">
                  <c:v>No plan, being learning the OpenStack architecture and technology</c:v>
                </c:pt>
                <c:pt idx="2">
                  <c:v>Considering using OpenStack to build the internal virtualized or private cloud system in our company</c:v>
                </c:pt>
                <c:pt idx="3">
                  <c:v>Considering using OpenStack to build public IaaS cloud platform in our company, so as to provide IaaS service for the public.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0.28</c:v>
                </c:pt>
                <c:pt idx="2">
                  <c:v>0.26</c:v>
                </c:pt>
                <c:pt idx="3">
                  <c:v>0.12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1418439716312"/>
          <c:y val="0.153350885826772"/>
          <c:w val="0.437943262411347"/>
          <c:h val="0.7990324803149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200" dirty="0" smtClean="0"/>
              <a:t>How is your OpenStack project progressing, or how is it progressing</a:t>
            </a:r>
            <a:r>
              <a:rPr lang="en-US" altLang="en-US" sz="1200" baseline="0" dirty="0" smtClean="0"/>
              <a:t> in your team or company?</a:t>
            </a:r>
            <a:endParaRPr lang="en-US" altLang="en-US" sz="12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At the beginning of understanding; make little progress</c:v>
                </c:pt>
                <c:pt idx="1">
                  <c:v>Having begun internal testing</c:v>
                </c:pt>
                <c:pt idx="2">
                  <c:v>Already very familiar with OpenStack, under active development</c:v>
                </c:pt>
                <c:pt idx="3">
                  <c:v>Having begun online operations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0.26</c:v>
                </c:pt>
                <c:pt idx="2">
                  <c:v>0.16</c:v>
                </c:pt>
                <c:pt idx="3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3068657259427"/>
          <c:y val="0.261459087039796"/>
          <c:w val="0.338080481276474"/>
          <c:h val="0.62613534794637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Enterprise (1,000 or more employees)/Yes</c:v>
                </c:pt>
              </c:strCache>
            </c:strRef>
          </c:tx>
          <c:spPr>
            <a:solidFill>
              <a:schemeClr val="accent2"/>
            </a:solidFill>
            <a:ln w="32078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2078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2078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32078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32078"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chemeClr val="tx1"/>
              </a:solidFill>
              <a:ln w="32078"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2078"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 w="32078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 w="32078">
                <a:noFill/>
              </a:ln>
            </c:spPr>
          </c:dPt>
          <c:dLbls>
            <c:spPr>
              <a:noFill/>
              <a:ln w="32078">
                <a:noFill/>
              </a:ln>
            </c:spPr>
            <c:txPr>
              <a:bodyPr/>
              <a:lstStyle/>
              <a:p>
                <a:pPr>
                  <a:defRPr sz="126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Sheet1!$B$2:$B$27</c:f>
              <c:strCache>
                <c:ptCount val="26"/>
                <c:pt idx="0">
                  <c:v>CloudStack, not a distribution of it</c:v>
                </c:pt>
                <c:pt idx="1">
                  <c:v>Piston Cloud</c:v>
                </c:pt>
                <c:pt idx="2">
                  <c:v>Egenera</c:v>
                </c:pt>
                <c:pt idx="3">
                  <c:v>Huawei</c:v>
                </c:pt>
                <c:pt idx="4">
                  <c:v>ASG</c:v>
                </c:pt>
                <c:pt idx="5">
                  <c:v>OpenStack, not a distribution of it</c:v>
                </c:pt>
                <c:pt idx="6">
                  <c:v>Eucalyptus</c:v>
                </c:pt>
                <c:pt idx="7">
                  <c:v>Morphlabs</c:v>
                </c:pt>
                <c:pt idx="8">
                  <c:v>Canonical</c:v>
                </c:pt>
                <c:pt idx="9">
                  <c:v>Embotics</c:v>
                </c:pt>
                <c:pt idx="10">
                  <c:v>Nebula</c:v>
                </c:pt>
                <c:pt idx="11">
                  <c:v>VCE</c:v>
                </c:pt>
                <c:pt idx="12">
                  <c:v>Rackspace</c:v>
                </c:pt>
                <c:pt idx="13">
                  <c:v>SUSE</c:v>
                </c:pt>
                <c:pt idx="14">
                  <c:v>BMC</c:v>
                </c:pt>
                <c:pt idx="15">
                  <c:v>CA</c:v>
                </c:pt>
                <c:pt idx="16">
                  <c:v>Tibco</c:v>
                </c:pt>
                <c:pt idx="17">
                  <c:v>Custom/in-house solution</c:v>
                </c:pt>
                <c:pt idx="18">
                  <c:v>RedHat</c:v>
                </c:pt>
                <c:pt idx="19">
                  <c:v>Dell</c:v>
                </c:pt>
                <c:pt idx="20">
                  <c:v>Citrix</c:v>
                </c:pt>
                <c:pt idx="21">
                  <c:v>HP</c:v>
                </c:pt>
                <c:pt idx="22">
                  <c:v>IBM</c:v>
                </c:pt>
                <c:pt idx="23">
                  <c:v>Cisco</c:v>
                </c:pt>
                <c:pt idx="24">
                  <c:v>Microsoft</c:v>
                </c:pt>
                <c:pt idx="25">
                  <c:v>VMware</c:v>
                </c:pt>
              </c:strCache>
            </c:strRef>
          </c:cat>
          <c:val>
            <c:numRef>
              <c:f>Sheet1!$C$2:$C$27</c:f>
              <c:numCache>
                <c:formatCode>0%</c:formatCode>
                <c:ptCount val="26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0.03</c:v>
                </c:pt>
                <c:pt idx="5">
                  <c:v>0.03</c:v>
                </c:pt>
                <c:pt idx="6">
                  <c:v>0.04</c:v>
                </c:pt>
                <c:pt idx="7">
                  <c:v>0.04</c:v>
                </c:pt>
                <c:pt idx="8">
                  <c:v>0.05</c:v>
                </c:pt>
                <c:pt idx="9">
                  <c:v>0.05</c:v>
                </c:pt>
                <c:pt idx="10">
                  <c:v>0.06</c:v>
                </c:pt>
                <c:pt idx="11">
                  <c:v>0.06</c:v>
                </c:pt>
                <c:pt idx="12">
                  <c:v>0.07</c:v>
                </c:pt>
                <c:pt idx="13">
                  <c:v>0.07</c:v>
                </c:pt>
                <c:pt idx="14">
                  <c:v>0.08</c:v>
                </c:pt>
                <c:pt idx="15">
                  <c:v>0.09</c:v>
                </c:pt>
                <c:pt idx="16">
                  <c:v>0.09</c:v>
                </c:pt>
                <c:pt idx="17">
                  <c:v>0.09</c:v>
                </c:pt>
                <c:pt idx="18">
                  <c:v>0.1</c:v>
                </c:pt>
                <c:pt idx="19">
                  <c:v>0.13</c:v>
                </c:pt>
                <c:pt idx="20">
                  <c:v>0.23</c:v>
                </c:pt>
                <c:pt idx="21">
                  <c:v>0.25</c:v>
                </c:pt>
                <c:pt idx="22">
                  <c:v>0.32</c:v>
                </c:pt>
                <c:pt idx="23">
                  <c:v>0.33</c:v>
                </c:pt>
                <c:pt idx="24">
                  <c:v>0.34</c:v>
                </c:pt>
                <c:pt idx="2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5263416"/>
        <c:axId val="335266760"/>
      </c:barChart>
      <c:catAx>
        <c:axId val="335263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0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5266760"/>
        <c:crosses val="autoZero"/>
        <c:auto val="0"/>
        <c:lblAlgn val="ctr"/>
        <c:lblOffset val="100"/>
        <c:noMultiLvlLbl val="0"/>
      </c:catAx>
      <c:valAx>
        <c:axId val="335266760"/>
        <c:scaling>
          <c:orientation val="minMax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335263416"/>
        <c:crosses val="autoZero"/>
        <c:crossBetween val="between"/>
      </c:valAx>
      <c:spPr>
        <a:noFill/>
        <a:ln w="320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6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200" dirty="0" smtClean="0"/>
              <a:t>Which</a:t>
            </a:r>
            <a:r>
              <a:rPr lang="en-US" altLang="en-US" sz="1200" baseline="0" dirty="0" smtClean="0"/>
              <a:t> of the following factors would be your concerns to adopt OpenStack?</a:t>
            </a:r>
            <a:endParaRPr lang="en-US" altLang="en-US" sz="12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Difficult to recruit OpenStack talents</c:v>
                </c:pt>
                <c:pt idx="1">
                  <c:v>OpenStack technology or architecture is not good enough</c:v>
                </c:pt>
                <c:pt idx="2">
                  <c:v>OpenStack is not friendly to end users</c:v>
                </c:pt>
                <c:pt idx="3">
                  <c:v>Lack of professional training of OpenStack results in the slow progress</c:v>
                </c:pt>
                <c:pt idx="4">
                  <c:v>Lack of professional OpenStack service support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0.04</c:v>
                </c:pt>
                <c:pt idx="2">
                  <c:v>0.27</c:v>
                </c:pt>
                <c:pt idx="3">
                  <c:v>0.31</c:v>
                </c:pt>
                <c:pt idx="4">
                  <c:v>0.19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1418439716312"/>
          <c:y val="0.153350885826772"/>
          <c:w val="0.437943262411347"/>
          <c:h val="0.7990324803149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8063992001"/>
          <c:y val="0.0298507462686567"/>
          <c:w val="0.473558680164979"/>
          <c:h val="0.9452736318407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Ability to substitute upfront costs with regular monthly payments</c:v>
                </c:pt>
                <c:pt idx="1">
                  <c:v>Having access to a wide ecosystem of solutions around the core SaaS application</c:v>
                </c:pt>
                <c:pt idx="2">
                  <c:v>Iterative deployment model suports a higher level of innovation within the business</c:v>
                </c:pt>
                <c:pt idx="3">
                  <c:v>Improve collaboration with business partners (suppliers, customers)</c:v>
                </c:pt>
                <c:pt idx="4">
                  <c:v>Gaining a feature or functionality that is not available in a traditional, licensed software package</c:v>
                </c:pt>
                <c:pt idx="5">
                  <c:v>Lack of in-house IT staff to maintain a traditional software solution</c:v>
                </c:pt>
                <c:pt idx="6">
                  <c:v>To support a large number of mobile and remote users</c:v>
                </c:pt>
                <c:pt idx="7">
                  <c:v>Lower overall costs</c:v>
                </c:pt>
                <c:pt idx="8">
                  <c:v>Support business innovation with new capabilities</c:v>
                </c:pt>
                <c:pt idx="9">
                  <c:v>Faster delivery of new features and functions from SaaS/as-a-service providers</c:v>
                </c:pt>
                <c:pt idx="10">
                  <c:v>Improved business agility</c:v>
                </c:pt>
                <c:pt idx="11">
                  <c:v>Allows us to focus resources on more important projects</c:v>
                </c:pt>
                <c:pt idx="12">
                  <c:v>Speed of implementation and deployment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0.42</c:v>
                </c:pt>
                <c:pt idx="1">
                  <c:v>0.42</c:v>
                </c:pt>
                <c:pt idx="2">
                  <c:v>0.45</c:v>
                </c:pt>
                <c:pt idx="3">
                  <c:v>0.48</c:v>
                </c:pt>
                <c:pt idx="4">
                  <c:v>0.49</c:v>
                </c:pt>
                <c:pt idx="5">
                  <c:v>0.49</c:v>
                </c:pt>
                <c:pt idx="6">
                  <c:v>0.53</c:v>
                </c:pt>
                <c:pt idx="7">
                  <c:v>0.56</c:v>
                </c:pt>
                <c:pt idx="8">
                  <c:v>0.63</c:v>
                </c:pt>
                <c:pt idx="9">
                  <c:v>0.65</c:v>
                </c:pt>
                <c:pt idx="10">
                  <c:v>0.69</c:v>
                </c:pt>
                <c:pt idx="11">
                  <c:v>0.69</c:v>
                </c:pt>
                <c:pt idx="12">
                  <c:v>0.72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3882312"/>
        <c:axId val="330759480"/>
      </c:barChart>
      <c:catAx>
        <c:axId val="3438823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330759480"/>
        <c:crosses val="autoZero"/>
        <c:auto val="1"/>
        <c:lblAlgn val="ctr"/>
        <c:lblOffset val="100"/>
        <c:noMultiLvlLbl val="0"/>
      </c:catAx>
      <c:valAx>
        <c:axId val="3307594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3882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138831330295"/>
          <c:y val="0.0472090081681384"/>
          <c:w val="0.611122807017544"/>
          <c:h val="0.905581983663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Cloud-Users</c:v>
                </c:pt>
              </c:strCache>
            </c:strRef>
          </c:tx>
          <c:spPr>
            <a:solidFill>
              <a:srgbClr val="9BDDF8"/>
            </a:solidFill>
          </c:spPr>
          <c:invertIfNegative val="0"/>
          <c:dLbls>
            <c:dLbl>
              <c:idx val="0"/>
              <c:layout>
                <c:manualLayout>
                  <c:x val="-0.00638568863102639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1"/>
              <c:layout>
                <c:manualLayout>
                  <c:x val="-0.00814007459593867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2"/>
              <c:layout>
                <c:manualLayout>
                  <c:x val="-0.00723373394115211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3"/>
              <c:layout>
                <c:manualLayout>
                  <c:x val="-0.00717543859649123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4"/>
              <c:layout>
                <c:manualLayout>
                  <c:x val="-0.00542105263157895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5"/>
              <c:layout>
                <c:manualLayout>
                  <c:x val="-0.00626909794170467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6"/>
              <c:layout>
                <c:manualLayout>
                  <c:x val="-0.0070006907031358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7"/>
              <c:layout>
                <c:manualLayout>
                  <c:x val="-0.00688423815444123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8"/>
              <c:layout>
                <c:manualLayout>
                  <c:x val="-0.00597789749965467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9"/>
              <c:layout>
                <c:manualLayout>
                  <c:x val="-0.00591974029562096"/>
                  <c:y val="-1.6975112544026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10"/>
              <c:layout>
                <c:manualLayout>
                  <c:x val="-0.00761583091587236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txPr>
              <a:bodyPr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howLeaderLines val="0"/>
          </c:dLbls>
          <c:cat>
            <c:strRef>
              <c:f>Sheet1!$B$2:$B$12</c:f>
              <c:strCache>
                <c:ptCount val="11"/>
                <c:pt idx="0">
                  <c:v>eCommerce site</c:v>
                </c:pt>
                <c:pt idx="1">
                  <c:v>Marketing site</c:v>
                </c:pt>
                <c:pt idx="2">
                  <c:v>Batch jobs</c:v>
                </c:pt>
                <c:pt idx="3">
                  <c:v>Social computing/collaboration</c:v>
                </c:pt>
                <c:pt idx="4">
                  <c:v>A new business service</c:v>
                </c:pt>
                <c:pt idx="5">
                  <c:v>High-performance computing</c:v>
                </c:pt>
                <c:pt idx="6">
                  <c:v>Application testing and QA</c:v>
                </c:pt>
                <c:pt idx="7">
                  <c:v>Corporate intranet</c:v>
                </c:pt>
                <c:pt idx="8">
                  <c:v>Internal web business applications</c:v>
                </c:pt>
                <c:pt idx="9">
                  <c:v>Mobile sites/applications</c:v>
                </c:pt>
                <c:pt idx="10">
                  <c:v>Application integration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0.22</c:v>
                </c:pt>
                <c:pt idx="1">
                  <c:v>0.22</c:v>
                </c:pt>
                <c:pt idx="2">
                  <c:v>0.23</c:v>
                </c:pt>
                <c:pt idx="3">
                  <c:v>0.25</c:v>
                </c:pt>
                <c:pt idx="4">
                  <c:v>0.25</c:v>
                </c:pt>
                <c:pt idx="5">
                  <c:v>0.26</c:v>
                </c:pt>
                <c:pt idx="6">
                  <c:v>0.310000000000001</c:v>
                </c:pt>
                <c:pt idx="7">
                  <c:v>0.35</c:v>
                </c:pt>
                <c:pt idx="8">
                  <c:v>0.36</c:v>
                </c:pt>
                <c:pt idx="9">
                  <c:v>0.380000000000001</c:v>
                </c:pt>
                <c:pt idx="10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30871832"/>
        <c:axId val="342911576"/>
      </c:barChart>
      <c:catAx>
        <c:axId val="330871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/>
          <a:lstStyle/>
          <a:p>
            <a:pPr algn="r">
              <a:defRPr>
                <a:solidFill>
                  <a:srgbClr val="333333"/>
                </a:solidFill>
              </a:defRPr>
            </a:pPr>
            <a:endParaRPr lang="en-US"/>
          </a:p>
        </c:txPr>
        <c:crossAx val="342911576"/>
        <c:crosses val="autoZero"/>
        <c:auto val="1"/>
        <c:lblAlgn val="ctr"/>
        <c:lblOffset val="100"/>
        <c:noMultiLvlLbl val="1"/>
      </c:catAx>
      <c:valAx>
        <c:axId val="342911576"/>
        <c:scaling>
          <c:orientation val="minMax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33087183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84549142101"/>
          <c:y val="0.0539546647578144"/>
          <c:w val="0.364031257456454"/>
          <c:h val="0.918772607969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using cloud computing/elastic applications (N = 572)</c:v>
                </c:pt>
              </c:strCache>
            </c:strRef>
          </c:tx>
          <c:spPr>
            <a:solidFill>
              <a:srgbClr val="9BDDF8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16393442622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Other (please specify)</c:v>
                </c:pt>
                <c:pt idx="1">
                  <c:v>Have not used open source software</c:v>
                </c:pt>
                <c:pt idx="2">
                  <c:v>Management and monitoring (e.g., Nagios, Cacti, Shinken)</c:v>
                </c:pt>
                <c:pt idx="3">
                  <c:v>Release/deployment management tools (e.g., Chef, Cf Engine, Puppet)</c:v>
                </c:pt>
                <c:pt idx="4">
                  <c:v>NoSQL DBMSes (e.g., Apache Hadoop, MongoDB, Riak, Couchbase)</c:v>
                </c:pt>
                <c:pt idx="5">
                  <c:v>Business applications (Sugar CRM, Bravo)</c:v>
                </c:pt>
                <c:pt idx="6">
                  <c:v>Portals or mashup servers (e.g., Liferay, JBoss Portal, eXo)</c:v>
                </c:pt>
                <c:pt idx="7">
                  <c:v>Business intelligence tools (e.g., BIRT, Jasper Reports, Spago)</c:v>
                </c:pt>
                <c:pt idx="8">
                  <c:v>SCM tools (e.g., Git, Subversion, Mercurial)</c:v>
                </c:pt>
                <c:pt idx="9">
                  <c:v>Content management systems (e.g., Alfresco, Drupal)</c:v>
                </c:pt>
                <c:pt idx="10">
                  <c:v>Application frameworks (e.g., Spring, Rails, Zend)</c:v>
                </c:pt>
                <c:pt idx="11">
                  <c:v>Build and release management tools (e.g., Hudson/Jenkins, Maven, Ant)</c:v>
                </c:pt>
                <c:pt idx="12">
                  <c:v>Application server (e.g., JBoss, Tomcat)</c:v>
                </c:pt>
                <c:pt idx="13">
                  <c:v>Development IDEs (e.g., Eclipse, NetBeans)</c:v>
                </c:pt>
                <c:pt idx="14">
                  <c:v>Relational DBMSes (e.g., MySQL, PostgreSQL, SQLite)</c:v>
                </c:pt>
                <c:pt idx="15">
                  <c:v>Web servers (e.g., Apache, nginx)</c:v>
                </c:pt>
                <c:pt idx="16">
                  <c:v>Operating systems (e.g., Red Hat Linux, Suse, Android)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0.0437062937062938</c:v>
                </c:pt>
                <c:pt idx="1">
                  <c:v>0.305944055944057</c:v>
                </c:pt>
                <c:pt idx="2">
                  <c:v>0.0332167832167832</c:v>
                </c:pt>
                <c:pt idx="3">
                  <c:v>0.0384615384615385</c:v>
                </c:pt>
                <c:pt idx="4">
                  <c:v>0.0524475524475524</c:v>
                </c:pt>
                <c:pt idx="5">
                  <c:v>0.0262237762237763</c:v>
                </c:pt>
                <c:pt idx="6">
                  <c:v>0.034965034965035</c:v>
                </c:pt>
                <c:pt idx="7">
                  <c:v>0.0559440559440559</c:v>
                </c:pt>
                <c:pt idx="8">
                  <c:v>0.159090909090909</c:v>
                </c:pt>
                <c:pt idx="9">
                  <c:v>0.0629370629370629</c:v>
                </c:pt>
                <c:pt idx="10">
                  <c:v>0.104895104895105</c:v>
                </c:pt>
                <c:pt idx="11">
                  <c:v>0.159090909090909</c:v>
                </c:pt>
                <c:pt idx="12">
                  <c:v>0.21853146853147</c:v>
                </c:pt>
                <c:pt idx="13">
                  <c:v>0.34965034965035</c:v>
                </c:pt>
                <c:pt idx="14">
                  <c:v>0.319930069930072</c:v>
                </c:pt>
                <c:pt idx="15">
                  <c:v>0.316433566433566</c:v>
                </c:pt>
                <c:pt idx="16">
                  <c:v>0.332167832167833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Using cloud computing/elastic applications (N = 125)</c:v>
                </c:pt>
              </c:strCache>
            </c:strRef>
          </c:tx>
          <c:spPr>
            <a:solidFill>
              <a:srgbClr val="67BBE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Other (please specify)</c:v>
                </c:pt>
                <c:pt idx="1">
                  <c:v>Have not used open source software</c:v>
                </c:pt>
                <c:pt idx="2">
                  <c:v>Management and monitoring (e.g., Nagios, Cacti, Shinken)</c:v>
                </c:pt>
                <c:pt idx="3">
                  <c:v>Release/deployment management tools (e.g., Chef, Cf Engine, Puppet)</c:v>
                </c:pt>
                <c:pt idx="4">
                  <c:v>NoSQL DBMSes (e.g., Apache Hadoop, MongoDB, Riak, Couchbase)</c:v>
                </c:pt>
                <c:pt idx="5">
                  <c:v>Business applications (Sugar CRM, Bravo)</c:v>
                </c:pt>
                <c:pt idx="6">
                  <c:v>Portals or mashup servers (e.g., Liferay, JBoss Portal, eXo)</c:v>
                </c:pt>
                <c:pt idx="7">
                  <c:v>Business intelligence tools (e.g., BIRT, Jasper Reports, Spago)</c:v>
                </c:pt>
                <c:pt idx="8">
                  <c:v>SCM tools (e.g., Git, Subversion, Mercurial)</c:v>
                </c:pt>
                <c:pt idx="9">
                  <c:v>Content management systems (e.g., Alfresco, Drupal)</c:v>
                </c:pt>
                <c:pt idx="10">
                  <c:v>Application frameworks (e.g., Spring, Rails, Zend)</c:v>
                </c:pt>
                <c:pt idx="11">
                  <c:v>Build and release management tools (e.g., Hudson/Jenkins, Maven, Ant)</c:v>
                </c:pt>
                <c:pt idx="12">
                  <c:v>Application server (e.g., JBoss, Tomcat)</c:v>
                </c:pt>
                <c:pt idx="13">
                  <c:v>Development IDEs (e.g., Eclipse, NetBeans)</c:v>
                </c:pt>
                <c:pt idx="14">
                  <c:v>Relational DBMSes (e.g., MySQL, PostgreSQL, SQLite)</c:v>
                </c:pt>
                <c:pt idx="15">
                  <c:v>Web servers (e.g., Apache, nginx)</c:v>
                </c:pt>
                <c:pt idx="16">
                  <c:v>Operating systems (e.g., Red Hat Linux, Suse, Android)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0">
                  <c:v>0.024</c:v>
                </c:pt>
                <c:pt idx="1">
                  <c:v>0.032</c:v>
                </c:pt>
                <c:pt idx="2">
                  <c:v>0.2</c:v>
                </c:pt>
                <c:pt idx="3">
                  <c:v>0.2</c:v>
                </c:pt>
                <c:pt idx="4">
                  <c:v>0.208</c:v>
                </c:pt>
                <c:pt idx="5">
                  <c:v>0.208</c:v>
                </c:pt>
                <c:pt idx="6">
                  <c:v>0.224</c:v>
                </c:pt>
                <c:pt idx="7">
                  <c:v>0.24</c:v>
                </c:pt>
                <c:pt idx="8">
                  <c:v>0.264</c:v>
                </c:pt>
                <c:pt idx="9">
                  <c:v>0.296</c:v>
                </c:pt>
                <c:pt idx="10">
                  <c:v>0.312000000000001</c:v>
                </c:pt>
                <c:pt idx="11">
                  <c:v>0.352</c:v>
                </c:pt>
                <c:pt idx="12">
                  <c:v>0.448</c:v>
                </c:pt>
                <c:pt idx="13">
                  <c:v>0.536</c:v>
                </c:pt>
                <c:pt idx="14">
                  <c:v>0.568</c:v>
                </c:pt>
                <c:pt idx="15">
                  <c:v>0.584</c:v>
                </c:pt>
                <c:pt idx="16">
                  <c:v>0.664000000000002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428440"/>
        <c:axId val="343431720"/>
      </c:barChart>
      <c:catAx>
        <c:axId val="343428440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/>
            </a:pPr>
            <a:endParaRPr lang="en-US"/>
          </a:p>
        </c:txPr>
        <c:crossAx val="343431720"/>
        <c:crosses val="autoZero"/>
        <c:auto val="1"/>
        <c:lblAlgn val="ctr"/>
        <c:lblOffset val="100"/>
        <c:noMultiLvlLbl val="0"/>
      </c:catAx>
      <c:valAx>
        <c:axId val="343431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343428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2097134552396"/>
          <c:y val="0.411125453580597"/>
          <c:w val="0.193577796577081"/>
          <c:h val="0.3310694345025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400" dirty="0" smtClean="0"/>
              <a:t>If you are considering using OpenStack, why</a:t>
            </a:r>
            <a:r>
              <a:rPr lang="en-US" altLang="en-US" sz="1400" baseline="0" dirty="0" smtClean="0"/>
              <a:t>?</a:t>
            </a:r>
            <a:endParaRPr lang="en-US" alt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OpenStack is open source</c:v>
                </c:pt>
                <c:pt idx="1">
                  <c:v>Meeting the needs of server virtualization to hopefully replace other commercial solutions like Vmware</c:v>
                </c:pt>
                <c:pt idx="2">
                  <c:v>Providing complete IaaS solutions</c:v>
                </c:pt>
                <c:pt idx="3">
                  <c:v>Can be applied to private cloud solutions</c:v>
                </c:pt>
                <c:pt idx="4">
                  <c:v>The OpenStack community support is excellent</c:v>
                </c:pt>
                <c:pt idx="5">
                  <c:v>Can be applied to public cloud solutions</c:v>
                </c:pt>
                <c:pt idx="6">
                  <c:v>Meeting the demand for cloud storage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0.24</c:v>
                </c:pt>
                <c:pt idx="1">
                  <c:v>0.22</c:v>
                </c:pt>
                <c:pt idx="2">
                  <c:v>0.17</c:v>
                </c:pt>
                <c:pt idx="3">
                  <c:v>0.12</c:v>
                </c:pt>
                <c:pt idx="4">
                  <c:v>0.1</c:v>
                </c:pt>
                <c:pt idx="5">
                  <c:v>0.07</c:v>
                </c:pt>
                <c:pt idx="6">
                  <c:v>0.06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7169811320755"/>
          <c:y val="0.127179883764529"/>
          <c:w val="0.443396226415094"/>
          <c:h val="0.813512373453318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9913057742782"/>
          <c:y val="0.0583333333333333"/>
          <c:w val="0.899159776902887"/>
          <c:h val="0.869743110236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concerns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3"/>
          </c:marker>
          <c:dLbls>
            <c:dLbl>
              <c:idx val="0"/>
              <c:layout>
                <c:manualLayout>
                  <c:x val="-0.2275625"/>
                  <c:y val="-0.275416666666667"/>
                </c:manualLayout>
              </c:layout>
              <c:tx>
                <c:rich>
                  <a:bodyPr/>
                  <a:lstStyle/>
                  <a:p>
                    <a:r>
                      <a:rPr lang="en-US" sz="700" b="1" i="0" baseline="0" dirty="0" smtClean="0"/>
                      <a:t>We are confused about the vendor offering and what is really being delivered as-a-service</a:t>
                    </a:r>
                    <a:endParaRPr lang="en-US" sz="8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36450131233596"/>
                  <c:y val="0.020498687664042"/>
                </c:manualLayout>
              </c:layout>
              <c:tx>
                <c:rich>
                  <a:bodyPr/>
                  <a:lstStyle/>
                  <a:p>
                    <a:r>
                      <a:rPr lang="en-US" sz="700" b="1" i="0" baseline="0" smtClean="0"/>
                      <a:t>We cannot manage security to our strict standards</a:t>
                    </a:r>
                    <a:endParaRPr lang="en-US" sz="8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895833333333333"/>
                  <c:y val="-0.108333333333333"/>
                </c:manualLayout>
              </c:layout>
              <c:tx>
                <c:rich>
                  <a:bodyPr/>
                  <a:lstStyle/>
                  <a:p>
                    <a:pPr algn="l">
                      <a:defRPr sz="700" b="1" i="0" baseline="0"/>
                    </a:pPr>
                    <a:r>
                      <a:rPr lang="en-US" sz="700" b="1" i="0" baseline="0" dirty="0" smtClean="0"/>
                      <a:t>We cannot manage compliance and risk to our strict standards</a:t>
                    </a:r>
                    <a:endParaRPr lang="en-US" sz="8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604166666666667"/>
                  <c:y val="-0.0541666666666667"/>
                </c:manualLayout>
              </c:layout>
              <c:tx>
                <c:rich>
                  <a:bodyPr/>
                  <a:lstStyle/>
                  <a:p>
                    <a:pPr algn="r">
                      <a:defRPr sz="700" b="1" i="0" baseline="0"/>
                    </a:pPr>
                    <a:r>
                      <a:rPr lang="en-US" sz="700" b="1" i="0" baseline="0" dirty="0" smtClean="0"/>
                      <a:t>Our legacy applications cannot be moved to a public cloud infrastructure</a:t>
                    </a:r>
                    <a:endParaRPr lang="en-US" sz="8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75"/>
                  <c:y val="-0.225"/>
                </c:manualLayout>
              </c:layout>
              <c:tx>
                <c:rich>
                  <a:bodyPr/>
                  <a:lstStyle/>
                  <a:p>
                    <a:pPr algn="ctr">
                      <a:defRPr sz="700" b="1" i="0" baseline="0"/>
                    </a:pPr>
                    <a:r>
                      <a:rPr lang="en-US" sz="700" b="1" i="0" baseline="0" dirty="0" smtClean="0"/>
                      <a:t>We cannot find </a:t>
                    </a:r>
                    <a:r>
                      <a:rPr lang="en-US" sz="700" b="1" i="0" baseline="0" dirty="0" err="1" smtClean="0"/>
                      <a:t>SaaS</a:t>
                    </a:r>
                    <a:r>
                      <a:rPr lang="en-US" sz="700" b="1" i="0" baseline="0" dirty="0" smtClean="0"/>
                      <a:t> applications that meet our needs</a:t>
                    </a:r>
                    <a:endParaRPr lang="en-US" sz="8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69885334645669"/>
                  <c:y val="-0.00416666666666667"/>
                </c:manualLayout>
              </c:layout>
              <c:tx>
                <c:rich>
                  <a:bodyPr/>
                  <a:lstStyle/>
                  <a:p>
                    <a:r>
                      <a:rPr lang="en-US" sz="700" b="1" i="0" baseline="0" dirty="0" smtClean="0"/>
                      <a:t>We cannot figure out how to set up a contract that fully protects us</a:t>
                    </a:r>
                    <a:endParaRPr lang="en-US" sz="8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416666666666667"/>
                  <c:y val="-0.370833661417323"/>
                </c:manualLayout>
              </c:layout>
              <c:tx>
                <c:rich>
                  <a:bodyPr/>
                  <a:lstStyle/>
                  <a:p>
                    <a:pPr algn="l">
                      <a:defRPr sz="700" b="1" i="0" baseline="0"/>
                    </a:pPr>
                    <a:r>
                      <a:rPr lang="en-US" sz="700" b="1" i="0" baseline="0" dirty="0" smtClean="0"/>
                      <a:t>We are not comfortable with volatile per-use pricing models</a:t>
                    </a:r>
                    <a:endParaRPr lang="en-US" sz="8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625"/>
                  <c:y val="0.00833333333333333"/>
                </c:manualLayout>
              </c:layout>
              <c:tx>
                <c:rich>
                  <a:bodyPr/>
                  <a:lstStyle/>
                  <a:p>
                    <a:pPr algn="ctr">
                      <a:defRPr sz="700" b="1" i="0" baseline="0"/>
                    </a:pPr>
                    <a:r>
                      <a:rPr lang="en-US" sz="700" b="1" i="0" baseline="0" dirty="0" smtClean="0"/>
                      <a:t>We do feel the technology/model is not fully mature</a:t>
                    </a:r>
                    <a:endParaRPr lang="en-US" sz="8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244375000000001"/>
                  <c:y val="0.191666666666667"/>
                </c:manualLayout>
              </c:layout>
              <c:tx>
                <c:rich>
                  <a:bodyPr/>
                  <a:lstStyle/>
                  <a:p>
                    <a:r>
                      <a:rPr lang="en-US" sz="700" b="1" i="0" baseline="0" dirty="0" smtClean="0"/>
                      <a:t>We do not want to use small startup vendors</a:t>
                    </a:r>
                    <a:endParaRPr lang="en-US" sz="8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89151082677165"/>
                  <c:y val="-0.400312335958005"/>
                </c:manualLayout>
              </c:layout>
              <c:tx>
                <c:rich>
                  <a:bodyPr/>
                  <a:lstStyle/>
                  <a:p>
                    <a:pPr algn="r">
                      <a:defRPr sz="700" b="1" i="0" baseline="0"/>
                    </a:pPr>
                    <a:r>
                      <a:rPr lang="en-US" sz="700" b="1" i="0" baseline="0" dirty="0" smtClean="0"/>
                      <a:t>We have not fully depreciated our current hardware/software</a:t>
                    </a:r>
                    <a:endParaRPr lang="en-US" sz="8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0416666666666667"/>
                  <c:y val="0.125"/>
                </c:manualLayout>
              </c:layout>
              <c:tx>
                <c:rich>
                  <a:bodyPr/>
                  <a:lstStyle/>
                  <a:p>
                    <a:pPr algn="l">
                      <a:defRPr sz="700" b="1" i="0" baseline="0"/>
                    </a:pPr>
                    <a:r>
                      <a:rPr lang="en-US" sz="700" b="1" i="0" baseline="0" dirty="0" smtClean="0"/>
                      <a:t>We do not have the vendor management expertise to effectively govern the suppliers</a:t>
                    </a:r>
                    <a:endParaRPr lang="en-US" sz="8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14729002624672"/>
                  <c:y val="0.254166338582677"/>
                </c:manualLayout>
              </c:layout>
              <c:tx>
                <c:rich>
                  <a:bodyPr/>
                  <a:lstStyle/>
                  <a:p>
                    <a:pPr algn="l">
                      <a:defRPr sz="700" b="1" i="0" baseline="0"/>
                    </a:pPr>
                    <a:r>
                      <a:rPr lang="en-US" sz="700" b="1" i="0" baseline="0" dirty="0" smtClean="0"/>
                      <a:t>It's not clear whether public as-a-service offerings can be used as a substitute or replacement for traditional IT services/outsourcing</a:t>
                    </a:r>
                    <a:endParaRPr lang="en-US" sz="8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1" i="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Sheet1!$A$2:$A$13</c:f>
              <c:numCache>
                <c:formatCode>0%</c:formatCode>
                <c:ptCount val="12"/>
                <c:pt idx="0">
                  <c:v>0.11</c:v>
                </c:pt>
                <c:pt idx="1">
                  <c:v>0.34</c:v>
                </c:pt>
                <c:pt idx="2">
                  <c:v>0.31</c:v>
                </c:pt>
                <c:pt idx="3">
                  <c:v>0.29</c:v>
                </c:pt>
                <c:pt idx="4">
                  <c:v>0.17</c:v>
                </c:pt>
                <c:pt idx="5">
                  <c:v>0.13</c:v>
                </c:pt>
                <c:pt idx="6">
                  <c:v>0.24</c:v>
                </c:pt>
                <c:pt idx="7">
                  <c:v>0.29</c:v>
                </c:pt>
                <c:pt idx="8">
                  <c:v>0.22</c:v>
                </c:pt>
                <c:pt idx="9">
                  <c:v>0.22</c:v>
                </c:pt>
                <c:pt idx="10">
                  <c:v>0.14</c:v>
                </c:pt>
                <c:pt idx="11">
                  <c:v>0.26</c:v>
                </c:pt>
              </c:numCache>
            </c:numRef>
          </c:xVal>
          <c:yVal>
            <c:numRef>
              <c:f>Sheet1!$B$2:$B$13</c:f>
              <c:numCache>
                <c:formatCode>0%</c:formatCode>
                <c:ptCount val="12"/>
                <c:pt idx="0">
                  <c:v>0.16</c:v>
                </c:pt>
                <c:pt idx="1">
                  <c:v>0.37</c:v>
                </c:pt>
                <c:pt idx="2">
                  <c:v>0.22</c:v>
                </c:pt>
                <c:pt idx="3">
                  <c:v>0.19</c:v>
                </c:pt>
                <c:pt idx="4">
                  <c:v>0.13</c:v>
                </c:pt>
                <c:pt idx="5">
                  <c:v>0.07</c:v>
                </c:pt>
                <c:pt idx="6">
                  <c:v>0.17</c:v>
                </c:pt>
                <c:pt idx="7">
                  <c:v>0.15</c:v>
                </c:pt>
                <c:pt idx="8">
                  <c:v>0.14</c:v>
                </c:pt>
                <c:pt idx="9">
                  <c:v>0.16</c:v>
                </c:pt>
                <c:pt idx="10">
                  <c:v>0.11</c:v>
                </c:pt>
                <c:pt idx="11">
                  <c:v>0.17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025432"/>
        <c:axId val="335028616"/>
      </c:scatterChart>
      <c:valAx>
        <c:axId val="3350254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335028616"/>
        <c:crosses val="autoZero"/>
        <c:crossBetween val="midCat"/>
      </c:valAx>
      <c:valAx>
        <c:axId val="335028616"/>
        <c:scaling>
          <c:orientation val="minMax"/>
          <c:max val="0.4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335025432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335075320"/>
        <c:axId val="335078712"/>
      </c:barChart>
      <c:catAx>
        <c:axId val="3350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anchor="t"/>
          <a:lstStyle/>
          <a:p>
            <a:pPr>
              <a:defRPr sz="1598" b="0"/>
            </a:pPr>
            <a:endParaRPr lang="en-US"/>
          </a:p>
        </c:txPr>
        <c:crossAx val="335078712"/>
        <c:crosses val="autoZero"/>
        <c:auto val="1"/>
        <c:lblAlgn val="ctr"/>
        <c:lblOffset val="100"/>
        <c:noMultiLvlLbl val="0"/>
      </c:catAx>
      <c:valAx>
        <c:axId val="335078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5075320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7541810003431"/>
          <c:y val="0.0602368537900875"/>
          <c:w val="0.912772573998922"/>
          <c:h val="0.823212313565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0.38</c:v>
                </c:pt>
                <c:pt idx="1">
                  <c:v>0.21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5108248"/>
        <c:axId val="335116136"/>
      </c:barChart>
      <c:catAx>
        <c:axId val="33510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335116136"/>
        <c:crosses val="autoZero"/>
        <c:auto val="1"/>
        <c:lblAlgn val="ctr"/>
        <c:lblOffset val="100"/>
        <c:noMultiLvlLbl val="0"/>
      </c:catAx>
      <c:valAx>
        <c:axId val="335116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5108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78016248261942"/>
          <c:w val="0.912772573998922"/>
          <c:h val="0.823212313565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CB6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FCB64C"/>
              </a:solidFill>
            </c:spPr>
          </c:dPt>
          <c:dPt>
            <c:idx val="2"/>
            <c:invertIfNegative val="0"/>
            <c:bubble3D val="0"/>
            <c:spPr>
              <a:solidFill>
                <a:srgbClr val="FCB64C"/>
              </a:solidFill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0.24</c:v>
                </c:pt>
                <c:pt idx="2">
                  <c:v>0.28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5137912"/>
        <c:axId val="335148104"/>
      </c:barChart>
      <c:catAx>
        <c:axId val="33513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414042"/>
                </a:solidFill>
              </a:defRPr>
            </a:pPr>
            <a:endParaRPr lang="en-US"/>
          </a:p>
        </c:txPr>
        <c:crossAx val="335148104"/>
        <c:crosses val="autoZero"/>
        <c:auto val="1"/>
        <c:lblAlgn val="ctr"/>
        <c:lblOffset val="100"/>
        <c:noMultiLvlLbl val="0"/>
      </c:catAx>
      <c:valAx>
        <c:axId val="335148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5137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0.27768</cdr:x>
      <cdr:y>0.76518</cdr:y>
    </cdr:from>
    <cdr:to>
      <cdr:x>0.3433</cdr:x>
      <cdr:y>0.76518</cdr:y>
    </cdr:to>
    <cdr:cxnSp macro="">
      <cdr:nvCxnSpPr>
        <cdr:cNvPr id="58" name="Straight Connector 57"/>
        <cdr:cNvCxnSpPr/>
      </cdr:nvCxnSpPr>
      <cdr:spPr>
        <a:xfrm xmlns:a="http://schemas.openxmlformats.org/drawingml/2006/main" flipH="1">
          <a:off x="1692729" y="2332264"/>
          <a:ext cx="40005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0.50266</cdr:x>
      <cdr:y>0.11429</cdr:y>
    </cdr:from>
    <cdr:to>
      <cdr:x>0.54746</cdr:x>
      <cdr:y>0.58036</cdr:y>
    </cdr:to>
    <cdr:cxnSp macro="">
      <cdr:nvCxnSpPr>
        <cdr:cNvPr id="69" name="Elbow Connector 68"/>
        <cdr:cNvCxnSpPr/>
      </cdr:nvCxnSpPr>
      <cdr:spPr>
        <a:xfrm xmlns:a="http://schemas.openxmlformats.org/drawingml/2006/main" rot="16200000" flipV="1">
          <a:off x="2490485" y="922072"/>
          <a:ext cx="1420586" cy="273127"/>
        </a:xfrm>
        <a:prstGeom xmlns:a="http://schemas.openxmlformats.org/drawingml/2006/main" prst="bentConnector3">
          <a:avLst>
            <a:gd name="adj1" fmla="val 10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0.59661</cdr:x>
      <cdr:y>0.125</cdr:y>
    </cdr:from>
    <cdr:to>
      <cdr:x>0.62455</cdr:x>
      <cdr:y>0.55089</cdr:y>
    </cdr:to>
    <cdr:cxnSp macro="">
      <cdr:nvCxnSpPr>
        <cdr:cNvPr id="75" name="Elbow Connector 74"/>
        <cdr:cNvCxnSpPr/>
      </cdr:nvCxnSpPr>
      <cdr:spPr>
        <a:xfrm xmlns:a="http://schemas.openxmlformats.org/drawingml/2006/main" rot="5400000" flipH="1" flipV="1">
          <a:off x="3073042" y="944886"/>
          <a:ext cx="1298123" cy="170352"/>
        </a:xfrm>
        <a:prstGeom xmlns:a="http://schemas.openxmlformats.org/drawingml/2006/main" prst="bentConnector3">
          <a:avLst>
            <a:gd name="adj1" fmla="val 100314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0.23214</cdr:x>
      <cdr:y>0.37946</cdr:y>
    </cdr:from>
    <cdr:to>
      <cdr:x>0.30045</cdr:x>
      <cdr:y>0.575</cdr:y>
    </cdr:to>
    <cdr:cxnSp macro="">
      <cdr:nvCxnSpPr>
        <cdr:cNvPr id="82" name="Straight Connector 81"/>
        <cdr:cNvCxnSpPr/>
      </cdr:nvCxnSpPr>
      <cdr:spPr>
        <a:xfrm xmlns:a="http://schemas.openxmlformats.org/drawingml/2006/main">
          <a:off x="1415143" y="1156607"/>
          <a:ext cx="416378" cy="59599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</cdr:x>
      <cdr:y>0.47487</cdr:y>
    </cdr:from>
    <cdr:to>
      <cdr:x>0.43282</cdr:x>
      <cdr:y>0.63125</cdr:y>
    </cdr:to>
    <cdr:cxnSp macro="">
      <cdr:nvCxnSpPr>
        <cdr:cNvPr id="84" name="Straight Connector 83"/>
        <cdr:cNvCxnSpPr/>
      </cdr:nvCxnSpPr>
      <cdr:spPr>
        <a:xfrm xmlns:a="http://schemas.openxmlformats.org/drawingml/2006/main">
          <a:off x="2426182" y="1447396"/>
          <a:ext cx="212271" cy="4766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0.54957</cdr:x>
      <cdr:y>0.62547</cdr:y>
    </cdr:from>
    <cdr:to>
      <cdr:x>0.6018</cdr:x>
      <cdr:y>0.77279</cdr:y>
    </cdr:to>
    <cdr:cxnSp macro="">
      <cdr:nvCxnSpPr>
        <cdr:cNvPr id="108" name="Straight Connector 107"/>
        <cdr:cNvCxnSpPr/>
      </cdr:nvCxnSpPr>
      <cdr:spPr>
        <a:xfrm xmlns:a="http://schemas.openxmlformats.org/drawingml/2006/main">
          <a:off x="3350195" y="1906442"/>
          <a:ext cx="318407" cy="4490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0.64064</cdr:x>
      <cdr:y>0.56387</cdr:y>
    </cdr:from>
    <cdr:to>
      <cdr:x>0.76788</cdr:x>
      <cdr:y>0.75404</cdr:y>
    </cdr:to>
    <cdr:cxnSp macro="">
      <cdr:nvCxnSpPr>
        <cdr:cNvPr id="114" name="Elbow Connector 113"/>
        <cdr:cNvCxnSpPr/>
      </cdr:nvCxnSpPr>
      <cdr:spPr>
        <a:xfrm xmlns:a="http://schemas.openxmlformats.org/drawingml/2006/main">
          <a:off x="3905367" y="1718663"/>
          <a:ext cx="775607" cy="579665"/>
        </a:xfrm>
        <a:prstGeom xmlns:a="http://schemas.openxmlformats.org/drawingml/2006/main" prst="bentConnector3">
          <a:avLst>
            <a:gd name="adj1" fmla="val 32105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0.67547</cdr:x>
      <cdr:y>0.38976</cdr:y>
    </cdr:from>
    <cdr:to>
      <cdr:x>0.74712</cdr:x>
      <cdr:y>0.44869</cdr:y>
    </cdr:to>
    <cdr:cxnSp macro="">
      <cdr:nvCxnSpPr>
        <cdr:cNvPr id="132" name="Elbow Connector 131"/>
        <cdr:cNvCxnSpPr/>
      </cdr:nvCxnSpPr>
      <cdr:spPr>
        <a:xfrm xmlns:a="http://schemas.openxmlformats.org/drawingml/2006/main" rot="10800000">
          <a:off x="4117639" y="1187986"/>
          <a:ext cx="436789" cy="179617"/>
        </a:xfrm>
        <a:prstGeom xmlns:a="http://schemas.openxmlformats.org/drawingml/2006/main" prst="bentConnector3">
          <a:avLst>
            <a:gd name="adj1" fmla="val 10233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13FEB5-F1ED-47B1-A276-4D805AE43C7A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5C7709-F27B-426D-A847-B177261307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9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q0uM3IIV5QY/TeaYlb7zVlI/AAAAAAAAAEg/kMVAP8U0beo/s1600/Wait.jpg" TargetMode="External"/><Relationship Id="rId4" Type="http://schemas.openxmlformats.org/officeDocument/2006/relationships/hyperlink" Target="http://www.istockphoto.com/stock-photo-7792788-businessman-both-hands-up-whoa.php?st=0506765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Charlie to talk to Point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9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 </a:t>
            </a:r>
            <a:r>
              <a:rPr lang="en-US" dirty="0" smtClean="0">
                <a:hlinkClick r:id="rId3"/>
              </a:rPr>
              <a:t>http://1.bp.blogspot.com/-q0uM3IIV5QY/TeaYlb7zVlI/AAAAAAAAAEg/kMVAP8U0beo/s1600/Wait.jpg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wait! They can't do this?</a:t>
            </a:r>
            <a:endParaRPr lang="en-US" dirty="0" smtClean="0"/>
          </a:p>
          <a:p>
            <a:r>
              <a:rPr lang="en-US" dirty="0" smtClean="0"/>
              <a:t>     a. Concerns about data protection, IP protection, vulnerabilities, DR, etc.</a:t>
            </a:r>
          </a:p>
          <a:p>
            <a:endParaRPr lang="en-US" dirty="0" smtClean="0"/>
          </a:p>
          <a:p>
            <a:r>
              <a:rPr lang="en-US" dirty="0" smtClean="0"/>
              <a:t>ALT: </a:t>
            </a:r>
            <a:r>
              <a:rPr lang="en-US" dirty="0" smtClean="0">
                <a:hlinkClick r:id="rId4"/>
              </a:rPr>
              <a:t>http://www.istockphoto.com/stock-photo-7792788-businessman-both-hands-up-whoa.php?st=0506765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1266F-B3DE-4254-874B-360AA240274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67" tIns="46584" rIns="93167" bIns="46584"/>
          <a:lstStyle/>
          <a:p>
            <a:pPr>
              <a:defRPr/>
            </a:pPr>
            <a:fld id="{D0D1266F-B3DE-4254-874B-360AA24027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2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zh-CN" dirty="0" smtClean="0"/>
              <a:t>Charlie: Key APAC Stats</a:t>
            </a:r>
            <a:r>
              <a:rPr lang="en-US" altLang="zh-CN" baseline="0" dirty="0" smtClean="0"/>
              <a:t> about the public cloud path – </a:t>
            </a:r>
          </a:p>
          <a:p>
            <a:pPr marL="628650" lvl="1" indent="-171450">
              <a:buFont typeface="Arial"/>
              <a:buChar char="•"/>
            </a:pPr>
            <a:r>
              <a:rPr lang="en-US" altLang="zh-CN" dirty="0" smtClean="0"/>
              <a:t>Creating an inventory of existing cloud usage – Yes 29%</a:t>
            </a:r>
          </a:p>
          <a:p>
            <a:pPr marL="628650" lvl="1" indent="-171450">
              <a:buFont typeface="Arial"/>
              <a:buChar char="•"/>
            </a:pPr>
            <a:r>
              <a:rPr lang="en-US" altLang="zh-CN" dirty="0" smtClean="0"/>
              <a:t>Implementing cloud pilot(s) –  Yes 33%</a:t>
            </a:r>
          </a:p>
          <a:p>
            <a:pPr marL="628650" lvl="1" indent="-171450">
              <a:buFont typeface="Arial"/>
              <a:buChar char="•"/>
            </a:pPr>
            <a:r>
              <a:rPr lang="en-US" altLang="zh-CN" dirty="0" smtClean="0"/>
              <a:t>Completing a cloud ROI assessment – Yes 25%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zh-CN" dirty="0" smtClean="0"/>
              <a:t>Creating a dedicated cloud team – Yes 24%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zh-CN" dirty="0" smtClean="0"/>
              <a:t>Hiring new staff with cloud skills – Yes 20%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zh-CN" dirty="0" smtClean="0"/>
              <a:t>Engaging external consultants on trends or cloud strategy development – Yes 20%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3BEE39-D34E-4564-B9EF-561D5E96242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Charlie talk to this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9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Charlie talks to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9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6660F3F-CEFD-48E8-8C9F-80EFEF503859}" type="slidenum">
              <a:rPr lang="en-US"/>
              <a:t>18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Charlie talks to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9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9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Charlie talks to</a:t>
            </a:r>
            <a:r>
              <a:rPr lang="en-US" baseline="0" dirty="0" smtClean="0"/>
              <a:t> the second major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08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Charlie to talk to the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6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DFDAD5A-535D-4147-B0E2-3F0008CAC587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ea typeface="ＭＳ Ｐゴシック" pitchFamily="34" charset="-128"/>
              </a:rPr>
              <a:t>Charlie to talk to this slide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Charlie to talk to this slide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1266F-B3DE-4254-874B-360AA240274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Charlie to talk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1266F-B3DE-4254-874B-360AA240274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Charlie to talk to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9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Charlie to talk to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7709-F27B-426D-A847-B1772613079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9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61070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5770"/>
            <a:ext cx="7772400" cy="4514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257550"/>
          </a:xfr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0" indent="0">
              <a:buClr>
                <a:schemeClr val="accent3"/>
              </a:buClr>
              <a:buFontTx/>
              <a:buNone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256032" indent="-128016">
              <a:buClr>
                <a:schemeClr val="accent6"/>
              </a:buClr>
              <a:buFont typeface="Arial" pitchFamily="34" charset="0"/>
              <a:buChar char="•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384048" indent="-128016">
              <a:buClr>
                <a:schemeClr val="accent3"/>
              </a:buClr>
              <a:buFont typeface="Arial" pitchFamily="34" charset="0"/>
              <a:buChar char="•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512064" indent="-128016">
              <a:buClr>
                <a:schemeClr val="accent3"/>
              </a:buClr>
              <a:buFont typeface="Arial" pitchFamily="34" charset="0"/>
              <a:buChar char="›"/>
              <a:defRPr sz="2000" b="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857250"/>
            <a:ext cx="7772400" cy="1231106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424832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30834"/>
            <a:ext cx="7772400" cy="553998"/>
          </a:xfrm>
        </p:spPr>
        <p:txBody>
          <a:bodyPr anchor="b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228850"/>
            <a:ext cx="7772400" cy="446276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585466"/>
            <a:ext cx="7772400" cy="91050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85800" y="2410594"/>
            <a:ext cx="7772400" cy="2218556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0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28850"/>
            <a:ext cx="3657600" cy="1000274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2228850"/>
            <a:ext cx="3657600" cy="1000274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85800" y="1530834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1"/>
                </a:solidFill>
              </a:rPr>
              <a:t>Thank you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85800" y="977211"/>
            <a:ext cx="7772400" cy="11079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Making Leaders Successful </a:t>
            </a:r>
            <a:b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Every Day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4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5800" y="4561070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657600" cy="3257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0"/>
            <a:ext cx="3657600" cy="3257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57250"/>
            <a:ext cx="7772400" cy="2857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344664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5800" y="4558784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965525"/>
            <a:ext cx="3657600" cy="307777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14450"/>
            <a:ext cx="3657600" cy="3257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965525"/>
            <a:ext cx="3657600" cy="307777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314450"/>
            <a:ext cx="3657600" cy="3257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416410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5800" y="4558784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718305"/>
            <a:ext cx="2468880" cy="553998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14450"/>
            <a:ext cx="2468880" cy="32575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7560" y="718305"/>
            <a:ext cx="2468880" cy="553998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7560" y="1314450"/>
            <a:ext cx="2468880" cy="32575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89320" y="718305"/>
            <a:ext cx="2468880" cy="553998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4"/>
          </p:nvPr>
        </p:nvSpPr>
        <p:spPr>
          <a:xfrm>
            <a:off x="5989320" y="1314450"/>
            <a:ext cx="2468880" cy="3257550"/>
          </a:xfrm>
        </p:spPr>
        <p:txBody>
          <a:bodyPr/>
          <a:lstStyle>
            <a:lvl1pPr>
              <a:defRPr sz="1800"/>
            </a:lvl1pPr>
            <a:lvl2pPr>
              <a:defRPr sz="1800" b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85611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2"/>
          </p:nvPr>
        </p:nvSpPr>
        <p:spPr>
          <a:xfrm>
            <a:off x="685800" y="4561070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5770"/>
            <a:ext cx="7772400" cy="451406"/>
          </a:xfrm>
        </p:spPr>
        <p:txBody>
          <a:bodyPr anchor="t" anchorCtr="0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00150"/>
            <a:ext cx="4191000" cy="3257550"/>
          </a:xfrm>
        </p:spPr>
        <p:txBody>
          <a:bodyPr/>
          <a:lstStyle>
            <a:lvl1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200150"/>
            <a:ext cx="3200400" cy="3257550"/>
          </a:xfrm>
        </p:spPr>
        <p:txBody>
          <a:bodyPr/>
          <a:lstStyle>
            <a:lvl1pPr marL="128016" indent="-128016">
              <a:buClr>
                <a:schemeClr val="accent3"/>
              </a:buClr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12602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55045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563598" y="514350"/>
            <a:ext cx="894604" cy="41148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14350"/>
            <a:ext cx="5715000" cy="4114800"/>
          </a:xfrm>
        </p:spPr>
        <p:txBody>
          <a:bodyPr vert="eaVert"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229746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w/ bu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4" y="1543050"/>
            <a:ext cx="6858000" cy="3086100"/>
          </a:xfrm>
        </p:spPr>
        <p:txBody>
          <a:bodyPr/>
          <a:lstStyle>
            <a:lvl1pPr marL="457200" indent="-457200">
              <a:spcBef>
                <a:spcPts val="500"/>
              </a:spcBef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1pPr>
            <a:lvl2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2pPr>
            <a:lvl3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3pPr>
            <a:lvl4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4pPr>
            <a:lvl5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415907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71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71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71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0550" y="1200151"/>
            <a:ext cx="8002588" cy="3432572"/>
          </a:xfrm>
          <a:prstGeom prst="rect">
            <a:avLst/>
          </a:prstGeom>
        </p:spPr>
        <p:txBody>
          <a:bodyPr/>
          <a:lstStyle>
            <a:lvl1pPr marL="283464" indent="-283464">
              <a:defRPr/>
            </a:lvl1pPr>
            <a:lvl2pPr marL="685800" indent="-283464">
              <a:defRPr/>
            </a:lvl2pPr>
            <a:lvl3pPr marL="1088136" indent="-283464">
              <a:defRPr/>
            </a:lvl3pPr>
            <a:lvl4pPr marL="1426464" indent="-283464">
              <a:defRPr/>
            </a:lvl4pPr>
            <a:lvl5pPr marL="1828800" indent="-283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004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0550" y="1200151"/>
            <a:ext cx="8002588" cy="3432572"/>
          </a:xfrm>
          <a:prstGeom prst="rect">
            <a:avLst/>
          </a:prstGeom>
        </p:spPr>
        <p:txBody>
          <a:bodyPr/>
          <a:lstStyle>
            <a:lvl1pPr marL="283464" indent="-283464">
              <a:defRPr/>
            </a:lvl1pPr>
            <a:lvl2pPr marL="685800" indent="-283464">
              <a:defRPr/>
            </a:lvl2pPr>
            <a:lvl3pPr marL="1088136" indent="-283464">
              <a:defRPr/>
            </a:lvl3pPr>
            <a:lvl4pPr marL="1426464" indent="-283464">
              <a:defRPr/>
            </a:lvl4pPr>
            <a:lvl5pPr marL="1828800" indent="-283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004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4360" y="4561070"/>
            <a:ext cx="795528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445770"/>
            <a:ext cx="7955280" cy="4514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960120"/>
            <a:ext cx="7955280" cy="3566160"/>
          </a:xfrm>
        </p:spPr>
        <p:txBody>
          <a:bodyPr/>
          <a:lstStyle>
            <a:lvl1pPr marL="274320" indent="-274320">
              <a:buFont typeface="Arial Black" pitchFamily="34" charset="0"/>
              <a:buChar char="›"/>
              <a:defRPr sz="2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2960" indent="-182880">
              <a:buClr>
                <a:schemeClr val="accent1"/>
              </a:buClr>
              <a:buFont typeface="Arial" pitchFamily="34" charset="0"/>
              <a:buChar char="•"/>
              <a:defRPr sz="2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182880"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indent="-182880"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71600" indent="-182880"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first inst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8720" y="1371600"/>
            <a:ext cx="6766560" cy="3314700"/>
          </a:xfrm>
        </p:spPr>
        <p:txBody>
          <a:bodyPr/>
          <a:lstStyle>
            <a:lvl1pPr marL="274320" indent="-274320">
              <a:spcBef>
                <a:spcPts val="1000"/>
              </a:spcBef>
              <a:buClr>
                <a:schemeClr val="accent1"/>
              </a:buClr>
              <a:buSzPct val="125000"/>
              <a:buFont typeface="Arial Black" pitchFamily="34" charset="0"/>
              <a:buChar char="›"/>
              <a:defRPr sz="3200" b="0" i="1">
                <a:solidFill>
                  <a:schemeClr val="tx1"/>
                </a:solidFill>
                <a:latin typeface="Georgia" pitchFamily="18" charset="0"/>
                <a:cs typeface="Adobe Arabic" pitchFamily="18" charset="-78"/>
              </a:defRPr>
            </a:lvl1pPr>
            <a:lvl2pPr marL="822960" indent="-182880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182880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22960" indent="-182880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822960" indent="-182880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instance 2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8720" y="1371600"/>
            <a:ext cx="6766560" cy="3312414"/>
          </a:xfrm>
        </p:spPr>
        <p:txBody>
          <a:bodyPr/>
          <a:lstStyle>
            <a:lvl1pPr marL="274320" indent="-274320">
              <a:spcBef>
                <a:spcPts val="1000"/>
              </a:spcBef>
              <a:buClr>
                <a:schemeClr val="accent2">
                  <a:lumMod val="40000"/>
                  <a:lumOff val="60000"/>
                </a:schemeClr>
              </a:buClr>
              <a:buSzPct val="150000"/>
              <a:buFont typeface="Arial Black" pitchFamily="34" charset="0"/>
              <a:buChar char="›"/>
              <a:defRPr sz="3200" b="0" i="1">
                <a:solidFill>
                  <a:schemeClr val="accent4"/>
                </a:solidFill>
                <a:latin typeface="Georgia" pitchFamily="18" charset="0"/>
                <a:cs typeface="Adobe Arabic" pitchFamily="18" charset="-78"/>
              </a:defRPr>
            </a:lvl1pPr>
            <a:lvl2pPr marL="822960" indent="-18288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400" b="0" i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2pPr>
            <a:lvl3pPr marL="822960" indent="-18288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400" b="0" i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3pPr>
            <a:lvl4pPr marL="822960" indent="-18288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400" b="0" i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4pPr>
            <a:lvl5pPr marL="822960" indent="-18288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400" b="0" i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1530834"/>
            <a:ext cx="7955280" cy="553998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6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2228851"/>
            <a:ext cx="7955280" cy="492443"/>
          </a:xfrm>
        </p:spPr>
        <p:txBody>
          <a:bodyPr anchor="t" anchorCtr="0">
            <a:spAutoFit/>
          </a:bodyPr>
          <a:lstStyle>
            <a:lvl1pPr marL="0" indent="0">
              <a:buNone/>
              <a:defRPr sz="3200" b="0" i="1">
                <a:solidFill>
                  <a:schemeClr val="tx2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4360" y="4561070"/>
            <a:ext cx="795528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" y="857250"/>
            <a:ext cx="7955280" cy="2857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1268730"/>
            <a:ext cx="7955280" cy="3257550"/>
          </a:xfrm>
        </p:spPr>
        <p:txBody>
          <a:bodyPr/>
          <a:lstStyle>
            <a:lvl1pPr marL="274320" indent="-274320">
              <a:buFont typeface="Arial Black" pitchFamily="34" charset="0"/>
              <a:buChar char="›"/>
              <a:defRPr sz="2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2960" indent="-182880">
              <a:buClr>
                <a:schemeClr val="accent1"/>
              </a:buClr>
              <a:buFont typeface="Arial" pitchFamily="34" charset="0"/>
              <a:buChar char="•"/>
              <a:defRPr sz="2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182880"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indent="-182880"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71600" indent="-182880"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5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no bu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4" y="1543050"/>
            <a:ext cx="6858000" cy="3086100"/>
          </a:xfrm>
        </p:spPr>
        <p:txBody>
          <a:bodyPr/>
          <a:lstStyle>
            <a:lvl1pPr marL="457200" indent="-457200">
              <a:spcBef>
                <a:spcPts val="500"/>
              </a:spcBef>
              <a:buFontTx/>
              <a:buBlip>
                <a:blip r:embed="rId2"/>
              </a:buBlip>
              <a:defRPr sz="3000" b="0" i="1">
                <a:solidFill>
                  <a:schemeClr val="accent4"/>
                </a:solidFill>
                <a:latin typeface="Georgia" pitchFamily="18" charset="0"/>
                <a:cs typeface="Adobe Arabic" pitchFamily="18" charset="-78"/>
              </a:defRPr>
            </a:lvl1pPr>
            <a:lvl2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accent4"/>
                </a:solidFill>
                <a:latin typeface="Georgia" pitchFamily="18" charset="0"/>
                <a:cs typeface="Adobe Arabic" pitchFamily="18" charset="-78"/>
              </a:defRPr>
            </a:lvl2pPr>
            <a:lvl3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accent4"/>
                </a:solidFill>
                <a:latin typeface="Georgia" pitchFamily="18" charset="0"/>
                <a:cs typeface="Adobe Arabic" pitchFamily="18" charset="-78"/>
              </a:defRPr>
            </a:lvl3pPr>
            <a:lvl4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accent4"/>
                </a:solidFill>
                <a:latin typeface="Georgia" pitchFamily="18" charset="0"/>
                <a:cs typeface="Adobe Arabic" pitchFamily="18" charset="-78"/>
              </a:defRPr>
            </a:lvl4pPr>
            <a:lvl5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accent4"/>
                </a:solidFill>
                <a:latin typeface="Georgia" pitchFamily="18" charset="0"/>
                <a:cs typeface="Adobe Arabic" pitchFamily="18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179227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360" y="1543050"/>
            <a:ext cx="7955280" cy="2972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4360" y="4561070"/>
            <a:ext cx="795528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" y="960121"/>
            <a:ext cx="7955280" cy="2236510"/>
          </a:xfrm>
        </p:spPr>
        <p:txBody>
          <a:bodyPr>
            <a:spAutoFit/>
          </a:bodyPr>
          <a:lstStyle>
            <a:lvl1pPr marL="274320" indent="-274320">
              <a:spcAft>
                <a:spcPts val="500"/>
              </a:spcAft>
              <a:buClr>
                <a:schemeClr val="accent1"/>
              </a:buClr>
              <a:buFont typeface="Arial Black" pitchFamily="34" charset="0"/>
              <a:buChar char="›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2960" indent="-182880"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182880">
              <a:spcAft>
                <a:spcPts val="500"/>
              </a:spcAft>
              <a:buClr>
                <a:schemeClr val="tx2"/>
              </a:buClr>
              <a:buFont typeface="Arial" pitchFamily="34" charset="0"/>
              <a:buChar char="›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indent="-182880">
              <a:spcAft>
                <a:spcPts val="500"/>
              </a:spcAft>
              <a:buClr>
                <a:schemeClr val="tx2"/>
              </a:buClr>
              <a:buFont typeface="Arial" pitchFamily="34" charset="0"/>
              <a:buChar char="›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71600" indent="-182880">
              <a:spcAft>
                <a:spcPts val="500"/>
              </a:spcAft>
              <a:buClr>
                <a:schemeClr val="tx2"/>
              </a:buClr>
              <a:buFont typeface="Arial" pitchFamily="34" charset="0"/>
              <a:buChar char="›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3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1"/>
            <a:ext cx="8229600" cy="954107"/>
          </a:xfrm>
          <a:solidFill>
            <a:schemeClr val="tx1">
              <a:alpha val="65000"/>
            </a:schemeClr>
          </a:solidFill>
        </p:spPr>
        <p:txBody>
          <a:bodyPr lIns="137160" tIns="228600" rIns="137160" bIns="2286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094697"/>
            <a:ext cx="8229600" cy="954107"/>
          </a:xfrm>
          <a:solidFill>
            <a:schemeClr val="tx1">
              <a:alpha val="65000"/>
            </a:schemeClr>
          </a:solidFill>
        </p:spPr>
        <p:txBody>
          <a:bodyPr lIns="137160" tIns="228600" rIns="137160" bIns="228600" anchor="ctr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846493"/>
            <a:ext cx="8229600" cy="954107"/>
          </a:xfrm>
          <a:solidFill>
            <a:schemeClr val="tx1">
              <a:alpha val="65000"/>
            </a:schemeClr>
          </a:solidFill>
        </p:spPr>
        <p:txBody>
          <a:bodyPr lIns="137160" tIns="228600" rIns="137160" bIns="2286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29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4360" y="4561070"/>
            <a:ext cx="795528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960120"/>
            <a:ext cx="7955280" cy="3703320"/>
          </a:xfrm>
        </p:spPr>
        <p:txBody>
          <a:bodyPr/>
          <a:lstStyle>
            <a:lvl1pPr marL="548640" indent="-548640">
              <a:spcBef>
                <a:spcPts val="1000"/>
              </a:spcBef>
              <a:buClr>
                <a:schemeClr val="accent1"/>
              </a:buClr>
              <a:buSzPct val="115000"/>
              <a:buFont typeface="+mj-lt"/>
              <a:buAutoNum type="arabicPeriod"/>
              <a:defRPr sz="2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97280" indent="-182880"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•"/>
              <a:defRPr sz="2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645920" indent="-182880"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5920" indent="-182880"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45920" indent="-182880"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360" y="1530834"/>
            <a:ext cx="7955280" cy="553998"/>
          </a:xfrm>
        </p:spPr>
        <p:txBody>
          <a:bodyPr anchor="b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360" y="2228850"/>
            <a:ext cx="7955280" cy="369332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2585466"/>
            <a:ext cx="7955280" cy="741229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832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2228850"/>
            <a:ext cx="3749040" cy="98745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2228850"/>
            <a:ext cx="3749040" cy="987450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94360" y="1530834"/>
            <a:ext cx="7955280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3600" b="1" dirty="0" smtClean="0">
                <a:solidFill>
                  <a:srgbClr val="3399CC"/>
                </a:solidFill>
              </a:rPr>
              <a:t>Thank you</a:t>
            </a:r>
            <a:endParaRPr lang="en-US" sz="3600" b="1" dirty="0">
              <a:solidFill>
                <a:srgbClr val="33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94360" y="977211"/>
            <a:ext cx="7955280" cy="11079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3600" b="1" dirty="0" smtClean="0">
                <a:solidFill>
                  <a:srgbClr val="3399CC"/>
                </a:solidFill>
                <a:cs typeface="Arial" pitchFamily="34" charset="0"/>
              </a:rPr>
              <a:t>Making Leaders Successful </a:t>
            </a:r>
            <a:br>
              <a:rPr lang="en-US" sz="3600" b="1" dirty="0" smtClean="0">
                <a:solidFill>
                  <a:srgbClr val="3399CC"/>
                </a:solidFill>
                <a:cs typeface="Arial" pitchFamily="34" charset="0"/>
              </a:rPr>
            </a:br>
            <a:r>
              <a:rPr lang="en-US" sz="3600" b="1" dirty="0" smtClean="0">
                <a:solidFill>
                  <a:srgbClr val="3399CC"/>
                </a:solidFill>
                <a:cs typeface="Arial" pitchFamily="34" charset="0"/>
              </a:rPr>
              <a:t>Every Day</a:t>
            </a:r>
            <a:endParaRPr lang="en-US" sz="3600" b="1" dirty="0">
              <a:solidFill>
                <a:srgbClr val="3399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6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4360" y="4561070"/>
            <a:ext cx="795528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4360" y="960120"/>
            <a:ext cx="3749040" cy="3566160"/>
          </a:xfrm>
        </p:spPr>
        <p:txBody>
          <a:bodyPr/>
          <a:lstStyle>
            <a:lvl1pPr marL="182880" indent="-182880"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0600" y="960120"/>
            <a:ext cx="3749040" cy="3566160"/>
          </a:xfrm>
        </p:spPr>
        <p:txBody>
          <a:bodyPr/>
          <a:lstStyle>
            <a:lvl1pPr marL="182880" indent="-182880"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4360" y="4558784"/>
            <a:ext cx="795528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775454"/>
            <a:ext cx="3794760" cy="738664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4360" y="1577340"/>
            <a:ext cx="3794760" cy="2880360"/>
          </a:xfrm>
        </p:spPr>
        <p:txBody>
          <a:bodyPr/>
          <a:lstStyle>
            <a:lvl1pPr marL="182880" indent="-182880"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4880" y="775454"/>
            <a:ext cx="3794760" cy="738664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4880" y="1577340"/>
            <a:ext cx="3794760" cy="2880360"/>
          </a:xfrm>
        </p:spPr>
        <p:txBody>
          <a:bodyPr/>
          <a:lstStyle>
            <a:lvl1pPr marL="182880" indent="-182880"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6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806232"/>
            <a:ext cx="2514600" cy="615553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4360" y="1577340"/>
            <a:ext cx="2514600" cy="30861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19272" y="806232"/>
            <a:ext cx="2514600" cy="615553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319272" y="1577340"/>
            <a:ext cx="2514600" cy="30861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35040" y="806232"/>
            <a:ext cx="2514600" cy="615553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35040" y="1577340"/>
            <a:ext cx="2514600" cy="30861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182880" indent="-18288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33426"/>
            <a:ext cx="7772400" cy="451406"/>
          </a:xfrm>
        </p:spPr>
        <p:txBody>
          <a:bodyPr anchor="b" anchorCtr="0">
            <a:spAutoFit/>
          </a:bodyPr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28850"/>
            <a:ext cx="7772400" cy="4616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0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83443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4360" y="4561070"/>
            <a:ext cx="795528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445770"/>
            <a:ext cx="7955280" cy="451406"/>
          </a:xfrm>
        </p:spPr>
        <p:txBody>
          <a:bodyPr anchor="t" anchorCtr="0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4800" y="960120"/>
            <a:ext cx="4434840" cy="3566160"/>
          </a:xfrm>
        </p:spPr>
        <p:txBody>
          <a:bodyPr/>
          <a:lstStyle>
            <a:lvl1pPr marL="182880" indent="-182880">
              <a:spcBef>
                <a:spcPts val="500"/>
              </a:spcBef>
              <a:buSzPct val="125000"/>
              <a:buFont typeface="Arial Black" pitchFamily="34" charset="0"/>
              <a:buChar char="›"/>
              <a:defRPr sz="2400">
                <a:latin typeface="Arial" pitchFamily="34" charset="0"/>
                <a:cs typeface="Arial" pitchFamily="34" charset="0"/>
              </a:defRPr>
            </a:lvl1pPr>
            <a:lvl2pPr marL="822960" indent="-182880">
              <a:buClr>
                <a:schemeClr val="accent1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1371600" indent="-182880">
              <a:buClr>
                <a:schemeClr val="tx2"/>
              </a:buClr>
              <a:buFont typeface="Arial" pitchFamily="34" charset="0"/>
              <a:buChar char="›"/>
              <a:defRPr sz="2000">
                <a:latin typeface="Arial" pitchFamily="34" charset="0"/>
                <a:cs typeface="Arial" pitchFamily="34" charset="0"/>
              </a:defRPr>
            </a:lvl3pPr>
            <a:lvl4pPr marL="1371600" indent="-182880">
              <a:buClr>
                <a:schemeClr val="tx2"/>
              </a:buClr>
              <a:buFont typeface="Arial" pitchFamily="34" charset="0"/>
              <a:buChar char="›"/>
              <a:defRPr sz="2000">
                <a:latin typeface="Arial" pitchFamily="34" charset="0"/>
                <a:cs typeface="Arial" pitchFamily="34" charset="0"/>
              </a:defRPr>
            </a:lvl4pPr>
            <a:lvl5pPr marL="1371600" indent="-182880">
              <a:buClr>
                <a:schemeClr val="tx2"/>
              </a:buClr>
              <a:buFont typeface="Arial" pitchFamily="34" charset="0"/>
              <a:buChar char="›"/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4360" y="960120"/>
            <a:ext cx="3291840" cy="3566160"/>
          </a:xfrm>
        </p:spPr>
        <p:txBody>
          <a:bodyPr/>
          <a:lstStyle>
            <a:lvl1pPr marL="182880" indent="-182880">
              <a:spcBef>
                <a:spcPts val="500"/>
              </a:spcBef>
              <a:buClr>
                <a:schemeClr val="accent1"/>
              </a:buClr>
              <a:buSzPct val="125000"/>
              <a:buFont typeface="Arial Black" pitchFamily="34" charset="0"/>
              <a:buChar char="›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2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8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563597" y="514350"/>
            <a:ext cx="894604" cy="41148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514350"/>
            <a:ext cx="6553200" cy="4114800"/>
          </a:xfrm>
        </p:spPr>
        <p:txBody>
          <a:bodyPr vert="eaVert"/>
          <a:lstStyle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9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61070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5770"/>
            <a:ext cx="7772400" cy="45140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257550"/>
          </a:xfr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0" indent="0">
              <a:buClr>
                <a:schemeClr val="accent3"/>
              </a:buClr>
              <a:buFontTx/>
              <a:buNone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256032" indent="-128016">
              <a:buClr>
                <a:schemeClr val="accent6"/>
              </a:buClr>
              <a:buFont typeface="Arial" pitchFamily="34" charset="0"/>
              <a:buChar char="•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384048" indent="-128016">
              <a:buClr>
                <a:schemeClr val="accent3"/>
              </a:buClr>
              <a:buFont typeface="Arial" pitchFamily="34" charset="0"/>
              <a:buChar char="•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512064" indent="-128016">
              <a:buClr>
                <a:schemeClr val="accent3"/>
              </a:buClr>
              <a:buFont typeface="Arial" pitchFamily="34" charset="0"/>
              <a:buChar char="›"/>
              <a:defRPr sz="2000" b="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0" y="4924044"/>
            <a:ext cx="1828800" cy="164592"/>
          </a:xfrm>
          <a:prstGeom prst="rect">
            <a:avLst/>
          </a:prstGeom>
        </p:spPr>
        <p:txBody>
          <a:bodyPr/>
          <a:lstStyle/>
          <a:p>
            <a:fld id="{729B0960-D2A3-4FDB-A77F-D4A848EC58EF}" type="slidenum">
              <a:rPr lang="en-US" smtClean="0">
                <a:solidFill>
                  <a:srgbClr val="333333"/>
                </a:solidFill>
              </a:rPr>
              <a:pPr/>
              <a:t>‹#›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857250"/>
            <a:ext cx="7772400" cy="148758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276372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6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85751"/>
            <a:ext cx="8229600" cy="4514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923926"/>
            <a:ext cx="4013200" cy="36706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923926"/>
            <a:ext cx="4013200" cy="36706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1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283464" indent="-283464">
              <a:defRPr/>
            </a:lvl1pPr>
            <a:lvl2pPr marL="685800" indent="-283464">
              <a:defRPr/>
            </a:lvl2pPr>
            <a:lvl3pPr marL="1088136" indent="-283464">
              <a:defRPr/>
            </a:lvl3pPr>
            <a:lvl4pPr marL="1426464" indent="-283464">
              <a:defRPr/>
            </a:lvl4pPr>
            <a:lvl5pPr marL="1828800" indent="-283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390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43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(w/ bu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4" y="1543050"/>
            <a:ext cx="6858000" cy="3086100"/>
          </a:xfrm>
        </p:spPr>
        <p:txBody>
          <a:bodyPr/>
          <a:lstStyle>
            <a:lvl1pPr marL="457200" indent="-457200">
              <a:spcBef>
                <a:spcPts val="500"/>
              </a:spcBef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1pPr>
            <a:lvl2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2pPr>
            <a:lvl3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3pPr>
            <a:lvl4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4pPr>
            <a:lvl5pPr marL="457200" indent="-457200">
              <a:spcBef>
                <a:spcPts val="500"/>
              </a:spcBef>
              <a:buClr>
                <a:schemeClr val="accent3"/>
              </a:buClr>
              <a:buFontTx/>
              <a:buBlip>
                <a:blip r:embed="rId2"/>
              </a:buBlip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858000" y="4924044"/>
            <a:ext cx="1828800" cy="164592"/>
          </a:xfrm>
          <a:prstGeom prst="rect">
            <a:avLst/>
          </a:prstGeom>
        </p:spPr>
        <p:txBody>
          <a:bodyPr/>
          <a:lstStyle/>
          <a:p>
            <a:fld id="{729B0960-D2A3-4FDB-A77F-D4A848EC58EF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389625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61070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857250"/>
            <a:ext cx="7772400" cy="2857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221719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4373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283464" indent="-283464">
              <a:defRPr/>
            </a:lvl1pPr>
            <a:lvl2pPr marL="685800" indent="-283464">
              <a:defRPr/>
            </a:lvl2pPr>
            <a:lvl3pPr marL="1088136" indent="-283464">
              <a:defRPr/>
            </a:lvl3pPr>
            <a:lvl4pPr marL="1426464" indent="-283464">
              <a:defRPr/>
            </a:lvl4pPr>
            <a:lvl5pPr marL="1828800" indent="-283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546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1800" y="285751"/>
            <a:ext cx="8255000" cy="43088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53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1"/>
            <a:ext cx="8503920" cy="33855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834390"/>
            <a:ext cx="8503920" cy="3566160"/>
          </a:xfrm>
        </p:spPr>
        <p:txBody>
          <a:bodyPr/>
          <a:lstStyle>
            <a:lvl1pPr marL="182880" indent="-182880">
              <a:buFont typeface="Arial Black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520" indent="-182880">
              <a:buClr>
                <a:schemeClr val="accent1"/>
              </a:buClr>
              <a:buFont typeface="Arial" pitchFamily="34" charset="0"/>
              <a:buChar char="•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9516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1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1"/>
            <a:ext cx="8503920" cy="33855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834390"/>
            <a:ext cx="8503920" cy="3566160"/>
          </a:xfrm>
        </p:spPr>
        <p:txBody>
          <a:bodyPr/>
          <a:lstStyle>
            <a:lvl1pPr marL="182880" indent="-182880">
              <a:buFont typeface="Arial Black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520" indent="-182880">
              <a:buClr>
                <a:schemeClr val="accent1"/>
              </a:buClr>
              <a:buFont typeface="Arial" pitchFamily="34" charset="0"/>
              <a:buChar char="•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9516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9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1"/>
            <a:ext cx="8503920" cy="33855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834390"/>
            <a:ext cx="8503920" cy="3566160"/>
          </a:xfrm>
        </p:spPr>
        <p:txBody>
          <a:bodyPr/>
          <a:lstStyle>
            <a:lvl1pPr marL="182880" indent="-182880">
              <a:buFont typeface="Arial Black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520" indent="-182880">
              <a:buClr>
                <a:schemeClr val="accent1"/>
              </a:buClr>
              <a:buFont typeface="Arial" pitchFamily="34" charset="0"/>
              <a:buChar char="•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9516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7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1"/>
            <a:ext cx="8503920" cy="33855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834390"/>
            <a:ext cx="8503920" cy="3566160"/>
          </a:xfrm>
        </p:spPr>
        <p:txBody>
          <a:bodyPr/>
          <a:lstStyle>
            <a:lvl1pPr marL="182880" indent="-182880">
              <a:buFont typeface="Arial Black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520" indent="-182880">
              <a:buClr>
                <a:schemeClr val="accent1"/>
              </a:buClr>
              <a:buFont typeface="Arial" pitchFamily="34" charset="0"/>
              <a:buChar char="•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9516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1"/>
            <a:ext cx="8503920" cy="33855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834390"/>
            <a:ext cx="8503920" cy="3566160"/>
          </a:xfrm>
        </p:spPr>
        <p:txBody>
          <a:bodyPr/>
          <a:lstStyle>
            <a:lvl1pPr marL="182880" indent="-182880">
              <a:buFont typeface="Arial Black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520" indent="-182880">
              <a:buClr>
                <a:schemeClr val="accent1"/>
              </a:buClr>
              <a:buFont typeface="Arial" pitchFamily="34" charset="0"/>
              <a:buChar char="•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9516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3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0041"/>
            <a:ext cx="8503920" cy="33855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834390"/>
            <a:ext cx="8503920" cy="3566160"/>
          </a:xfrm>
        </p:spPr>
        <p:txBody>
          <a:bodyPr/>
          <a:lstStyle>
            <a:lvl1pPr marL="182880" indent="-182880">
              <a:buFont typeface="Arial Black" pitchFamily="34" charset="0"/>
              <a:buChar char="›"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520" indent="-182880">
              <a:buClr>
                <a:schemeClr val="accent1"/>
              </a:buClr>
              <a:buFont typeface="Arial" pitchFamily="34" charset="0"/>
              <a:buChar char="•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80160" indent="-182880">
              <a:buClr>
                <a:schemeClr val="tx2"/>
              </a:buClr>
              <a:buFont typeface="Arial" pitchFamily="34" charset="0"/>
              <a:buChar char="›"/>
              <a:defRPr sz="1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" y="4924044"/>
            <a:ext cx="46482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5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9516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5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5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5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0040" y="4468737"/>
            <a:ext cx="8503920" cy="276999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6535" indent="0">
              <a:buNone/>
              <a:defRPr sz="1200"/>
            </a:lvl2pPr>
            <a:lvl3pPr marL="913074" indent="0">
              <a:buNone/>
              <a:defRPr sz="1000"/>
            </a:lvl3pPr>
            <a:lvl4pPr marL="1369612" indent="0">
              <a:buNone/>
              <a:defRPr sz="900"/>
            </a:lvl4pPr>
            <a:lvl5pPr marL="1826147" indent="0">
              <a:buNone/>
              <a:defRPr sz="900"/>
            </a:lvl5pPr>
            <a:lvl6pPr marL="2282685" indent="0">
              <a:buNone/>
              <a:defRPr sz="900"/>
            </a:lvl6pPr>
            <a:lvl7pPr marL="2739222" indent="0">
              <a:buNone/>
              <a:defRPr sz="900"/>
            </a:lvl7pPr>
            <a:lvl8pPr marL="3195752" indent="0">
              <a:buNone/>
              <a:defRPr sz="900"/>
            </a:lvl8pPr>
            <a:lvl9pPr marL="365229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0040" y="4924046"/>
            <a:ext cx="46482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700" dirty="0" smtClean="0">
                <a:solidFill>
                  <a:srgbClr val="666666"/>
                </a:solidFill>
                <a:cs typeface="Arial" pitchFamily="34" charset="0"/>
              </a:rPr>
              <a:t>© 2013 Forrester Research, Inc. Reproduction Prohibited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995160" y="4924044"/>
            <a:ext cx="1828800" cy="164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fld id="{AE37EF82-0B25-4B89-B1EA-AE4F268844BE}" type="slidenum">
              <a:rPr lang="en-US" sz="700" smtClean="0">
                <a:solidFill>
                  <a:srgbClr val="666666"/>
                </a:solidFill>
              </a:rPr>
              <a:pPr algn="r">
                <a:spcAft>
                  <a:spcPts val="600"/>
                </a:spcAft>
              </a:pPr>
              <a:t>‹#›</a:t>
            </a:fld>
            <a:endParaRPr lang="en-US" sz="700" dirty="0" err="1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6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543050"/>
            <a:ext cx="7772400" cy="29146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61070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800" y="857251"/>
            <a:ext cx="7772400" cy="1692771"/>
          </a:xfrm>
        </p:spPr>
        <p:txBody>
          <a:bodyPr>
            <a:spAutoFit/>
          </a:bodyPr>
          <a:lstStyle>
            <a:lvl1pPr marL="0">
              <a:spcAft>
                <a:spcPts val="600"/>
              </a:spcAft>
              <a:buFontTx/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spcAft>
                <a:spcPts val="600"/>
              </a:spcAft>
              <a:buFontTx/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Aft>
                <a:spcPts val="600"/>
              </a:spcAft>
              <a:buFontTx/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Aft>
                <a:spcPts val="600"/>
              </a:spcAft>
              <a:buFontTx/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Aft>
                <a:spcPts val="600"/>
              </a:spcAft>
              <a:buFontTx/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130526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342901"/>
            <a:ext cx="8229600" cy="830997"/>
          </a:xfrm>
          <a:solidFill>
            <a:schemeClr val="tx1">
              <a:alpha val="65000"/>
            </a:schemeClr>
          </a:solidFill>
        </p:spPr>
        <p:txBody>
          <a:bodyPr lIns="228600" tIns="228600" rIns="228600" bIns="228600">
            <a:spAutoFit/>
          </a:bodyPr>
          <a:lstStyle>
            <a:lvl1pPr marL="0">
              <a:buFontTx/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2156252"/>
            <a:ext cx="8229600" cy="830997"/>
          </a:xfrm>
          <a:solidFill>
            <a:schemeClr val="tx1">
              <a:alpha val="65000"/>
            </a:schemeClr>
          </a:solidFill>
        </p:spPr>
        <p:txBody>
          <a:bodyPr lIns="228600" tIns="228600" rIns="228600" bIns="228600" anchor="ctr" anchorCtr="0">
            <a:spAutoFit/>
          </a:bodyPr>
          <a:lstStyle>
            <a:lvl1pPr marL="0">
              <a:buFontTx/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3969603"/>
            <a:ext cx="8229600" cy="830997"/>
          </a:xfrm>
          <a:solidFill>
            <a:schemeClr val="tx1">
              <a:alpha val="65000"/>
            </a:schemeClr>
          </a:solidFill>
        </p:spPr>
        <p:txBody>
          <a:bodyPr lIns="228600" tIns="228600" rIns="228600" bIns="228600" anchor="b" anchorCtr="0">
            <a:spAutoFit/>
          </a:bodyPr>
          <a:lstStyle>
            <a:lvl1pPr marL="0">
              <a:buFontTx/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74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61070"/>
            <a:ext cx="7772400" cy="184666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88394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(w/ bu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584" y="1543050"/>
            <a:ext cx="6858000" cy="3086100"/>
          </a:xfrm>
        </p:spPr>
        <p:txBody>
          <a:bodyPr/>
          <a:lstStyle>
            <a:lvl1pPr marL="512064" indent="-514350"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1pPr>
            <a:lvl2pPr marL="512064" indent="-514350"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2pPr>
            <a:lvl3pPr marL="512064" indent="-514350"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3pPr>
            <a:lvl4pPr marL="512064" indent="-514350"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4pPr>
            <a:lvl5pPr marL="512064" indent="-514350"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3000" b="0" i="1">
                <a:solidFill>
                  <a:schemeClr val="tx2"/>
                </a:solidFill>
                <a:latin typeface="Georgia" pitchFamily="18" charset="0"/>
                <a:cs typeface="Adobe Arabic" pitchFamily="18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924044"/>
            <a:ext cx="59436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2012 Forrester Research, Inc. Reproduction Prohibited</a:t>
            </a:r>
          </a:p>
        </p:txBody>
      </p:sp>
    </p:spTree>
    <p:extLst>
      <p:ext uri="{BB962C8B-B14F-4D97-AF65-F5344CB8AC3E}">
        <p14:creationId xmlns:p14="http://schemas.microsoft.com/office/powerpoint/2010/main" val="143077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56.xml"/><Relationship Id="rId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5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3.xml"/><Relationship Id="rId3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45770"/>
            <a:ext cx="7772400" cy="45140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0"/>
            <a:ext cx="7772400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58000" y="4924044"/>
            <a:ext cx="1828800" cy="1645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9B0960-D2A3-4FDB-A77F-D4A848EC58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9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6" r:id="rId3"/>
    <p:sldLayoutId id="2147483651" r:id="rId4"/>
    <p:sldLayoutId id="2147483667" r:id="rId5"/>
    <p:sldLayoutId id="2147483657" r:id="rId6"/>
    <p:sldLayoutId id="2147483661" r:id="rId7"/>
    <p:sldLayoutId id="2147483655" r:id="rId8"/>
    <p:sldLayoutId id="2147483668" r:id="rId9"/>
    <p:sldLayoutId id="2147483649" r:id="rId10"/>
    <p:sldLayoutId id="2147483663" r:id="rId11"/>
    <p:sldLayoutId id="2147483664" r:id="rId12"/>
    <p:sldLayoutId id="2147483652" r:id="rId13"/>
    <p:sldLayoutId id="2147483653" r:id="rId14"/>
    <p:sldLayoutId id="2147483669" r:id="rId15"/>
    <p:sldLayoutId id="2147483656" r:id="rId16"/>
    <p:sldLayoutId id="2147483658" r:id="rId17"/>
    <p:sldLayoutId id="2147483659" r:id="rId18"/>
    <p:sldLayoutId id="2147483660" r:id="rId19"/>
    <p:sldLayoutId id="2147483682" r:id="rId20"/>
    <p:sldLayoutId id="2147483684" r:id="rId21"/>
    <p:sldLayoutId id="2147483688" r:id="rId22"/>
    <p:sldLayoutId id="2147483692" r:id="rId23"/>
    <p:sldLayoutId id="2147483693" r:id="rId2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b="0" kern="1200">
          <a:solidFill>
            <a:schemeClr val="tx1"/>
          </a:solidFill>
          <a:latin typeface="Georgia" pitchFamily="18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56032" indent="-12801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84048" indent="-12801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12064" indent="-12801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›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445770"/>
            <a:ext cx="7955280" cy="45140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960120"/>
            <a:ext cx="7955280" cy="3703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9" r:id="rId22"/>
    <p:sldLayoutId id="2147483720" r:id="rId23"/>
    <p:sldLayoutId id="2147483721" r:id="rId24"/>
    <p:sldLayoutId id="2147483722" r:id="rId25"/>
    <p:sldLayoutId id="2147483725" r:id="rId26"/>
    <p:sldLayoutId id="2147483729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41" r:id="rId3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SzPct val="125000"/>
        <a:buFont typeface="Arial Black" pitchFamily="34" charset="0"/>
        <a:buChar char="›"/>
        <a:tabLst>
          <a:tab pos="274320" algn="l"/>
          <a:tab pos="822960" algn="l"/>
          <a:tab pos="1207008" algn="l"/>
          <a:tab pos="1463040" algn="l"/>
        </a:tabLst>
        <a:defRPr sz="2800" b="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822960" indent="-18288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•"/>
        <a:tabLst>
          <a:tab pos="274320" algn="l"/>
          <a:tab pos="822960" algn="l"/>
          <a:tab pos="1207008" algn="l"/>
          <a:tab pos="1463040" algn="l"/>
        </a:tabLst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71600" indent="-18288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00000"/>
        <a:buFont typeface="Arial" pitchFamily="34" charset="0"/>
        <a:buChar char="›"/>
        <a:tabLst>
          <a:tab pos="274320" algn="l"/>
          <a:tab pos="822960" algn="l"/>
          <a:tab pos="1207008" algn="l"/>
          <a:tab pos="1463040" algn="l"/>
        </a:tabLst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18288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Font typeface="Arial" pitchFamily="34" charset="0"/>
        <a:buChar char="›"/>
        <a:tabLst>
          <a:tab pos="274320" algn="l"/>
          <a:tab pos="822960" algn="l"/>
          <a:tab pos="1207008" algn="l"/>
          <a:tab pos="1463040" algn="l"/>
        </a:tabLst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18288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00000"/>
        <a:buFont typeface="Arial" pitchFamily="34" charset="0"/>
        <a:buChar char="›"/>
        <a:tabLst>
          <a:tab pos="274320" algn="l"/>
          <a:tab pos="822960" algn="l"/>
          <a:tab pos="1207008" algn="l"/>
          <a:tab pos="1463040" algn="l"/>
        </a:tabLst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63.com/" TargetMode="External"/><Relationship Id="rId4" Type="http://schemas.openxmlformats.org/officeDocument/2006/relationships/hyperlink" Target="http://www.gamewave.net/" TargetMode="External"/><Relationship Id="rId5" Type="http://schemas.openxmlformats.org/officeDocument/2006/relationships/hyperlink" Target="http://www.autonavi.com/" TargetMode="External"/><Relationship Id="rId6" Type="http://schemas.openxmlformats.org/officeDocument/2006/relationships/hyperlink" Target="http://www.pubyun.com/" TargetMode="Externa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awei.com/" TargetMode="External"/><Relationship Id="rId4" Type="http://schemas.openxmlformats.org/officeDocument/2006/relationships/hyperlink" Target="http://www.hisoft.com/" TargetMode="External"/><Relationship Id="rId5" Type="http://schemas.openxmlformats.org/officeDocument/2006/relationships/hyperlink" Target="http://www.cs2c.com.cn/" TargetMode="External"/><Relationship Id="rId6" Type="http://schemas.openxmlformats.org/officeDocument/2006/relationships/hyperlink" Target="http://www.glodon.com/" TargetMode="Externa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05749"/>
            <a:ext cx="7955280" cy="553998"/>
          </a:xfrm>
        </p:spPr>
        <p:txBody>
          <a:bodyPr/>
          <a:lstStyle/>
          <a:p>
            <a:r>
              <a:rPr lang="en-US" dirty="0" smtClean="0"/>
              <a:t>The True State of Cloud Adoption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4360" y="2585466"/>
            <a:ext cx="7955280" cy="802784"/>
          </a:xfrm>
        </p:spPr>
        <p:txBody>
          <a:bodyPr/>
          <a:lstStyle/>
          <a:p>
            <a:r>
              <a:rPr lang="en-US" dirty="0" smtClean="0"/>
              <a:t>James Staten, </a:t>
            </a:r>
            <a:r>
              <a:rPr lang="en-US" dirty="0"/>
              <a:t>VP and Principal </a:t>
            </a:r>
            <a:r>
              <a:rPr lang="en-US" dirty="0" smtClean="0"/>
              <a:t>Analyst</a:t>
            </a:r>
          </a:p>
          <a:p>
            <a:r>
              <a:rPr lang="en-US" dirty="0" smtClean="0"/>
              <a:t>Charlie Dai, Principal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0050"/>
            <a:ext cx="8214360" cy="338554"/>
          </a:xfrm>
        </p:spPr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trending in China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857250"/>
            <a:ext cx="4419600" cy="3714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CN" dirty="0" smtClean="0"/>
              <a:t>Awareness </a:t>
            </a:r>
            <a:r>
              <a:rPr lang="en-US" altLang="zh-CN" dirty="0"/>
              <a:t>of </a:t>
            </a:r>
            <a:r>
              <a:rPr lang="en-US" altLang="zh-CN" dirty="0" err="1" smtClean="0"/>
              <a:t>OpenStack</a:t>
            </a:r>
            <a:r>
              <a:rPr lang="en-US" altLang="zh-CN" dirty="0" smtClean="0"/>
              <a:t> is strong in </a:t>
            </a:r>
            <a:r>
              <a:rPr lang="en-US" altLang="zh-CN" dirty="0"/>
              <a:t>China </a:t>
            </a:r>
            <a:r>
              <a:rPr lang="en-US" altLang="zh-CN" dirty="0" smtClean="0"/>
              <a:t>thanks to </a:t>
            </a:r>
            <a:r>
              <a:rPr lang="en-US" altLang="zh-CN" b="1" dirty="0" smtClean="0"/>
              <a:t>COSUG</a:t>
            </a:r>
            <a:r>
              <a:rPr lang="en-US" altLang="zh-CN" dirty="0" smtClean="0"/>
              <a:t> (China </a:t>
            </a:r>
            <a:r>
              <a:rPr lang="en-US" altLang="zh-CN" dirty="0"/>
              <a:t>OpenStack User Group</a:t>
            </a:r>
            <a:r>
              <a:rPr lang="en-US" altLang="zh-CN" dirty="0" smtClean="0"/>
              <a:t>)</a:t>
            </a:r>
          </a:p>
          <a:p>
            <a:pPr lvl="1">
              <a:defRPr/>
            </a:pPr>
            <a:r>
              <a:rPr lang="en-US" altLang="zh-CN" dirty="0" err="1" smtClean="0"/>
              <a:t>OpenStack</a:t>
            </a:r>
            <a:r>
              <a:rPr lang="en-US" altLang="zh-CN" dirty="0" smtClean="0"/>
              <a:t> users: </a:t>
            </a:r>
            <a:r>
              <a:rPr lang="en-US" altLang="zh-CN" dirty="0" err="1" smtClean="0"/>
              <a:t>Sina</a:t>
            </a:r>
            <a:r>
              <a:rPr lang="en-US" altLang="zh-CN" dirty="0"/>
              <a:t>, </a:t>
            </a:r>
            <a:r>
              <a:rPr lang="en-US" altLang="zh-CN" dirty="0" err="1"/>
              <a:t>Baidu</a:t>
            </a:r>
            <a:r>
              <a:rPr lang="en-US" altLang="zh-CN" dirty="0"/>
              <a:t>, </a:t>
            </a:r>
            <a:r>
              <a:rPr lang="en-US" altLang="zh-CN" dirty="0">
                <a:hlinkClick r:id="rId3"/>
              </a:rPr>
              <a:t>NetEase</a:t>
            </a:r>
            <a:r>
              <a:rPr lang="en-US" altLang="zh-CN" dirty="0"/>
              <a:t>, </a:t>
            </a:r>
            <a:r>
              <a:rPr lang="en-US" altLang="zh-CN" dirty="0">
                <a:hlinkClick r:id="rId4"/>
              </a:rPr>
              <a:t>Game Wave</a:t>
            </a:r>
            <a:r>
              <a:rPr lang="en-US" altLang="zh-CN" dirty="0"/>
              <a:t>, JD (360Buy), </a:t>
            </a:r>
            <a:r>
              <a:rPr lang="en-US" altLang="zh-CN" dirty="0">
                <a:hlinkClick r:id="rId5"/>
              </a:rPr>
              <a:t>AutoNavi</a:t>
            </a:r>
            <a:r>
              <a:rPr lang="en-US" altLang="zh-CN" dirty="0"/>
              <a:t> and </a:t>
            </a:r>
            <a:r>
              <a:rPr lang="en-US" altLang="zh-CN" dirty="0" smtClean="0">
                <a:hlinkClick r:id="rId6"/>
              </a:rPr>
              <a:t>PubYun</a:t>
            </a: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Solution builders: Aliyun,  Tencent, </a:t>
            </a:r>
            <a:r>
              <a:rPr lang="en-US" altLang="zh-CN" dirty="0" err="1" smtClean="0"/>
              <a:t>UnitedStack</a:t>
            </a: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Service providers: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Sina</a:t>
            </a:r>
            <a:r>
              <a:rPr lang="en-US" altLang="zh-CN" dirty="0" smtClean="0"/>
              <a:t> working to consolidate </a:t>
            </a:r>
            <a:r>
              <a:rPr lang="en-US" altLang="zh-CN" dirty="0" err="1"/>
              <a:t>OpenStack</a:t>
            </a:r>
            <a:r>
              <a:rPr lang="en-US" altLang="zh-CN" dirty="0"/>
              <a:t> with SAE </a:t>
            </a:r>
            <a:r>
              <a:rPr lang="en-US" altLang="zh-CN" dirty="0" smtClean="0"/>
              <a:t>(highest </a:t>
            </a:r>
            <a:r>
              <a:rPr lang="en-US" altLang="zh-CN" dirty="0"/>
              <a:t>contribution to </a:t>
            </a:r>
            <a:r>
              <a:rPr lang="en-US" altLang="zh-CN" dirty="0" err="1"/>
              <a:t>OpenStack</a:t>
            </a:r>
            <a:r>
              <a:rPr lang="en-US" altLang="zh-CN" dirty="0"/>
              <a:t> project in China, supporting </a:t>
            </a:r>
            <a:r>
              <a:rPr lang="en-US" altLang="zh-CN" dirty="0" err="1"/>
              <a:t>Sina</a:t>
            </a:r>
            <a:r>
              <a:rPr lang="en-US" altLang="zh-CN" dirty="0"/>
              <a:t> </a:t>
            </a:r>
            <a:r>
              <a:rPr lang="en-US" altLang="zh-CN" dirty="0" err="1" smtClean="0"/>
              <a:t>Weibo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China </a:t>
            </a:r>
            <a:r>
              <a:rPr lang="en-US" altLang="zh-CN" dirty="0"/>
              <a:t>Telecom and </a:t>
            </a:r>
            <a:r>
              <a:rPr lang="en-US" altLang="zh-CN" dirty="0" smtClean="0"/>
              <a:t>China Unicom doing </a:t>
            </a:r>
            <a:r>
              <a:rPr lang="en-US" altLang="zh-CN" dirty="0"/>
              <a:t>research in their internal R&amp;D and strategy </a:t>
            </a:r>
            <a:r>
              <a:rPr lang="en-US" altLang="zh-CN" dirty="0" smtClean="0"/>
              <a:t>teams. China </a:t>
            </a:r>
            <a:r>
              <a:rPr lang="en-US" altLang="zh-CN" dirty="0"/>
              <a:t>Telecom officially started evaluating </a:t>
            </a:r>
            <a:r>
              <a:rPr lang="en-US" altLang="zh-CN" dirty="0" err="1"/>
              <a:t>OpenStack</a:t>
            </a:r>
            <a:r>
              <a:rPr lang="en-US" altLang="zh-CN" dirty="0"/>
              <a:t> since 2011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7" y="1200150"/>
            <a:ext cx="367230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79720" y="957149"/>
            <a:ext cx="32613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600" b="1" dirty="0" smtClean="0">
                <a:solidFill>
                  <a:srgbClr val="333333"/>
                </a:solidFill>
              </a:rPr>
              <a:t>Traffic on docs.openstack.org</a:t>
            </a:r>
            <a:endParaRPr lang="zh-CN" altLang="en-US" sz="1600" b="1" dirty="0" smtClean="0">
              <a:solidFill>
                <a:srgbClr val="3333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512618"/>
            <a:ext cx="1981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000" dirty="0" smtClean="0">
                <a:solidFill>
                  <a:srgbClr val="333333"/>
                </a:solidFill>
              </a:rPr>
              <a:t>Source: COSUG, as of 2012</a:t>
            </a:r>
            <a:endParaRPr lang="zh-CN" altLang="en-US" sz="10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2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90560" cy="338554"/>
          </a:xfrm>
        </p:spPr>
        <p:txBody>
          <a:bodyPr/>
          <a:lstStyle/>
          <a:p>
            <a:r>
              <a:rPr lang="en-US" dirty="0" smtClean="0"/>
              <a:t>Wide expectations for </a:t>
            </a:r>
            <a:r>
              <a:rPr lang="en-US" dirty="0" err="1" smtClean="0"/>
              <a:t>OpenStack</a:t>
            </a:r>
            <a:r>
              <a:rPr lang="en-US" dirty="0" smtClean="0"/>
              <a:t> in China</a:t>
            </a:r>
            <a:endParaRPr 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178922972"/>
              </p:ext>
            </p:extLst>
          </p:nvPr>
        </p:nvGraphicFramePr>
        <p:xfrm>
          <a:off x="457200" y="914400"/>
          <a:ext cx="8153400" cy="382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4552950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000" dirty="0">
                <a:solidFill>
                  <a:srgbClr val="333333"/>
                </a:solidFill>
              </a:rPr>
              <a:t>Source: COSUG, 150 cloud/virtualization practitioners in </a:t>
            </a:r>
            <a:r>
              <a:rPr lang="en-US" altLang="zh-CN" sz="1000" dirty="0" smtClean="0">
                <a:solidFill>
                  <a:srgbClr val="333333"/>
                </a:solidFill>
              </a:rPr>
              <a:t>China 2012</a:t>
            </a:r>
            <a:endParaRPr lang="zh-CN" altLang="en-US" sz="1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3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3" name="Picture 3" descr="C:\Documents and Settings\echi\Desktop\Stuff to do\Guides and Templates\Images\iStock_000007792788Medi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5469"/>
            <a:ext cx="9144000" cy="491803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1268" y="297497"/>
            <a:ext cx="5263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Data protection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7679" y="3698461"/>
            <a:ext cx="826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IP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609" y="3825701"/>
            <a:ext cx="2185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</a:rPr>
              <a:t>BCDR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8034" y="2594281"/>
            <a:ext cx="1031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C000"/>
                </a:solidFill>
              </a:rPr>
              <a:t>PII</a:t>
            </a:r>
            <a:endParaRPr lang="en-US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9463" y="1983961"/>
            <a:ext cx="1608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70C0"/>
                </a:solidFill>
              </a:rPr>
              <a:t>QoS</a:t>
            </a:r>
            <a:endParaRPr lang="en-US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1028700"/>
            <a:ext cx="2648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</a:rPr>
              <a:t>Privacy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1627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042811" y="1320855"/>
            <a:ext cx="5424791" cy="2684833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  <a:scene3d>
            <a:camera prst="orthographicFront">
              <a:rot lat="2129999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75227788"/>
              </p:ext>
            </p:extLst>
          </p:nvPr>
        </p:nvGraphicFramePr>
        <p:xfrm>
          <a:off x="1366824" y="968077"/>
          <a:ext cx="6269388" cy="3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4749" y="2655976"/>
            <a:ext cx="10311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dirty="0" smtClean="0">
                <a:solidFill>
                  <a:srgbClr val="333333"/>
                </a:solidFill>
              </a:rPr>
              <a:t>Business concerns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2646" y="4316974"/>
            <a:ext cx="10311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800" b="1" dirty="0" smtClean="0">
                <a:solidFill>
                  <a:srgbClr val="333333"/>
                </a:solidFill>
              </a:rPr>
              <a:t>IT concerns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4514850"/>
            <a:ext cx="754866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333333"/>
                </a:solidFill>
              </a:rPr>
              <a:t>Source: </a:t>
            </a:r>
            <a:r>
              <a:rPr lang="en-US" sz="1000" dirty="0" err="1" smtClean="0">
                <a:solidFill>
                  <a:srgbClr val="333333"/>
                </a:solidFill>
              </a:rPr>
              <a:t>Forrsights</a:t>
            </a:r>
            <a:r>
              <a:rPr lang="en-US" sz="1000" dirty="0" smtClean="0">
                <a:solidFill>
                  <a:srgbClr val="333333"/>
                </a:solidFill>
              </a:rPr>
              <a:t> Business Decision-Makers Survey, Q4 </a:t>
            </a:r>
            <a:r>
              <a:rPr lang="en-US" sz="1000" dirty="0">
                <a:solidFill>
                  <a:srgbClr val="333333"/>
                </a:solidFill>
              </a:rPr>
              <a:t>2012, Base: 2,192 enterprise  business decision-makers </a:t>
            </a:r>
            <a:endParaRPr lang="en-US" sz="1000" dirty="0" smtClean="0">
              <a:solidFill>
                <a:srgbClr val="333333"/>
              </a:solidFill>
            </a:endParaRPr>
          </a:p>
          <a:p>
            <a:pPr algn="r"/>
            <a:r>
              <a:rPr lang="en-US" sz="1000" dirty="0" smtClean="0">
                <a:solidFill>
                  <a:srgbClr val="333333"/>
                </a:solidFill>
              </a:rPr>
              <a:t>Source: </a:t>
            </a:r>
            <a:r>
              <a:rPr lang="en-US" sz="1000" dirty="0" err="1" smtClean="0">
                <a:solidFill>
                  <a:srgbClr val="333333"/>
                </a:solidFill>
              </a:rPr>
              <a:t>Forrsights</a:t>
            </a:r>
            <a:r>
              <a:rPr lang="en-US" sz="1000" dirty="0" smtClean="0">
                <a:solidFill>
                  <a:srgbClr val="333333"/>
                </a:solidFill>
              </a:rPr>
              <a:t> Services Survey, Q3 </a:t>
            </a:r>
            <a:r>
              <a:rPr lang="en-US" sz="1000" dirty="0">
                <a:solidFill>
                  <a:srgbClr val="333333"/>
                </a:solidFill>
              </a:rPr>
              <a:t>2013, Base: 1,050 enterprise  IT services decision-makers </a:t>
            </a:r>
            <a:endParaRPr lang="en-US" sz="1000" dirty="0" smtClean="0">
              <a:solidFill>
                <a:srgbClr val="333333"/>
              </a:solidFill>
            </a:endParaRPr>
          </a:p>
          <a:p>
            <a:pPr>
              <a:spcAft>
                <a:spcPts val="0"/>
              </a:spcAft>
            </a:pPr>
            <a:endParaRPr lang="en-US" sz="1000" dirty="0" smtClean="0">
              <a:solidFill>
                <a:srgbClr val="333333"/>
              </a:solidFill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88668"/>
            <a:ext cx="8304213" cy="186974"/>
          </a:xfrm>
          <a:noFill/>
        </p:spPr>
        <p:txBody>
          <a:bodyPr>
            <a:normAutofit fontScale="90000"/>
          </a:bodyPr>
          <a:lstStyle/>
          <a:p>
            <a:r>
              <a:rPr lang="en-US" sz="1800" dirty="0"/>
              <a:t>And the business often doesn’t know (or care) about the risks</a:t>
            </a:r>
            <a:endParaRPr lang="en-US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708825" y="752487"/>
            <a:ext cx="57587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 smtClean="0">
                <a:solidFill>
                  <a:srgbClr val="333333"/>
                </a:solidFill>
              </a:rPr>
              <a:t>“What is preventing your firm from using/using more public as-a-service offerings?”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3559891" y="3499763"/>
            <a:ext cx="652622" cy="195942"/>
          </a:xfrm>
          <a:prstGeom prst="bentConnector3">
            <a:avLst>
              <a:gd name="adj1" fmla="val 962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flipV="1">
            <a:off x="5861959" y="2717530"/>
            <a:ext cx="1605643" cy="61556"/>
          </a:xfrm>
          <a:prstGeom prst="bentConnector3">
            <a:avLst>
              <a:gd name="adj1" fmla="val 1008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38350" y="1379945"/>
            <a:ext cx="2527300" cy="43075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lIns="91301" tIns="45653" rIns="91301" bIns="45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“We have no formal [cloud] strategy/approach”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6617" y="1379945"/>
            <a:ext cx="2773363" cy="43075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lIns="91301" tIns="45653" rIns="91301" bIns="45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“We are executing on a formal [cloud] migration plan”</a:t>
            </a:r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2775857" y="4468547"/>
            <a:ext cx="5937862" cy="27686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 lIns="91301" tIns="45653" rIns="91301" bIns="45653">
            <a:spAutoFit/>
          </a:bodyPr>
          <a:lstStyle/>
          <a:p>
            <a:pPr algn="r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</a:rPr>
              <a:t>Base: : </a:t>
            </a:r>
            <a:r>
              <a:rPr lang="en-US" sz="1000" dirty="0" smtClean="0">
                <a:solidFill>
                  <a:prstClr val="black"/>
                </a:solidFill>
              </a:rPr>
              <a:t>1,058 enterprise IT services decision-makers ;*1,050 enterprise </a:t>
            </a:r>
            <a:r>
              <a:rPr lang="en-US" sz="1000" dirty="0">
                <a:solidFill>
                  <a:prstClr val="black"/>
                </a:solidFill>
              </a:rPr>
              <a:t>IT services decision-makers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450333"/>
              </p:ext>
            </p:extLst>
          </p:nvPr>
        </p:nvGraphicFramePr>
        <p:xfrm>
          <a:off x="2019300" y="2030015"/>
          <a:ext cx="2398712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14" name="TextBox 23"/>
          <p:cNvSpPr txBox="1">
            <a:spLocks noChangeArrowheads="1"/>
          </p:cNvSpPr>
          <p:nvPr/>
        </p:nvSpPr>
        <p:spPr bwMode="auto">
          <a:xfrm>
            <a:off x="509451" y="1074791"/>
            <a:ext cx="8158162" cy="27686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lIns="91301" tIns="45653" rIns="91301" bIns="4565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“</a:t>
            </a:r>
            <a:r>
              <a:rPr lang="en-US" sz="1200" b="1" i="1" dirty="0" smtClean="0">
                <a:solidFill>
                  <a:prstClr val="black"/>
                </a:solidFill>
              </a:rPr>
              <a:t>How would you describe your approach to using [cloud] services, today and in 12 months?”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98567" y="4302731"/>
            <a:ext cx="8503920" cy="276999"/>
          </a:xfrm>
        </p:spPr>
        <p:txBody>
          <a:bodyPr/>
          <a:lstStyle/>
          <a:p>
            <a:pPr algn="r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</a:rPr>
              <a:t>Source: Forrsights Services Survey, </a:t>
            </a:r>
            <a:r>
              <a:rPr lang="en-US" sz="1000" dirty="0" smtClean="0">
                <a:solidFill>
                  <a:prstClr val="black"/>
                </a:solidFill>
              </a:rPr>
              <a:t>Q3 2012 &amp; Q3 2013*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idx="4294967295"/>
          </p:nvPr>
        </p:nvSpPr>
        <p:spPr>
          <a:xfrm>
            <a:off x="533400" y="438150"/>
            <a:ext cx="8490755" cy="228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IT Ops is beginning to take control of the cloud strategy</a:t>
            </a:r>
            <a:endParaRPr lang="en-US" sz="2400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227572579"/>
              </p:ext>
            </p:extLst>
          </p:nvPr>
        </p:nvGraphicFramePr>
        <p:xfrm>
          <a:off x="898748" y="1497350"/>
          <a:ext cx="3666902" cy="274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569898177"/>
              </p:ext>
            </p:extLst>
          </p:nvPr>
        </p:nvGraphicFramePr>
        <p:xfrm>
          <a:off x="5053546" y="1595321"/>
          <a:ext cx="3458946" cy="274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ounded Rectangle 12"/>
          <p:cNvSpPr>
            <a:spLocks noChangeArrowheads="1"/>
          </p:cNvSpPr>
          <p:nvPr/>
        </p:nvSpPr>
        <p:spPr bwMode="auto">
          <a:xfrm>
            <a:off x="1219200" y="1885950"/>
            <a:ext cx="6705600" cy="1371600"/>
          </a:xfrm>
          <a:prstGeom prst="roundRect">
            <a:avLst>
              <a:gd name="adj" fmla="val 16667"/>
            </a:avLst>
          </a:prstGeom>
          <a:solidFill>
            <a:srgbClr val="1B4075"/>
          </a:solidFill>
          <a:ln w="38100" cap="sq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lvl="1" algn="ctr"/>
            <a:r>
              <a:rPr lang="en-US" altLang="zh-CN" dirty="0" smtClean="0">
                <a:solidFill>
                  <a:srgbClr val="FFFF00"/>
                </a:solidFill>
              </a:rPr>
              <a:t>IT priority in the next 12 months: </a:t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en-US" altLang="zh-CN" i="1" dirty="0" smtClean="0">
                <a:solidFill>
                  <a:srgbClr val="FFFF00"/>
                </a:solidFill>
              </a:rPr>
              <a:t>Create </a:t>
            </a:r>
            <a:r>
              <a:rPr lang="en-US" altLang="zh-CN" i="1" dirty="0">
                <a:solidFill>
                  <a:srgbClr val="FFFF00"/>
                </a:solidFill>
              </a:rPr>
              <a:t>a comprehensive strategy and implementation plan for public cloud and other as-a-service offerings</a:t>
            </a:r>
            <a:r>
              <a:rPr lang="en-US" altLang="zh-CN" dirty="0">
                <a:solidFill>
                  <a:srgbClr val="FFFF00"/>
                </a:solidFill>
              </a:rPr>
              <a:t> 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 algn="ctr"/>
            <a:r>
              <a:rPr lang="en-US" altLang="zh-CN" sz="2800" dirty="0" smtClean="0">
                <a:solidFill>
                  <a:srgbClr val="FFFF00"/>
                </a:solidFill>
              </a:rPr>
              <a:t>High </a:t>
            </a:r>
            <a:r>
              <a:rPr lang="en-US" altLang="zh-CN" sz="2800" dirty="0">
                <a:solidFill>
                  <a:srgbClr val="FFFF00"/>
                </a:solidFill>
              </a:rPr>
              <a:t>34%; Critical 21%</a:t>
            </a:r>
          </a:p>
        </p:txBody>
      </p:sp>
    </p:spTree>
    <p:extLst>
      <p:ext uri="{BB962C8B-B14F-4D97-AF65-F5344CB8AC3E}">
        <p14:creationId xmlns:p14="http://schemas.microsoft.com/office/powerpoint/2010/main" val="999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94360" y="445770"/>
            <a:ext cx="7955280" cy="78277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cloud evolutionary paths are </a:t>
            </a:r>
            <a:br>
              <a:rPr lang="en-US" sz="2800" dirty="0" smtClean="0"/>
            </a:br>
            <a:r>
              <a:rPr lang="en-US" sz="2800" dirty="0" smtClean="0"/>
              <a:t>independent of each other</a:t>
            </a:r>
            <a:endParaRPr sz="2800" dirty="0" smtClean="0"/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4" y="1085851"/>
            <a:ext cx="7439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9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0050"/>
            <a:ext cx="8214360" cy="338554"/>
          </a:xfrm>
        </p:spPr>
        <p:txBody>
          <a:bodyPr/>
          <a:lstStyle/>
          <a:p>
            <a:r>
              <a:rPr lang="en-US" dirty="0"/>
              <a:t>Business service over cloud is </a:t>
            </a:r>
            <a:r>
              <a:rPr lang="en-US" dirty="0" smtClean="0"/>
              <a:t>most </a:t>
            </a:r>
            <a:r>
              <a:rPr lang="en-US" dirty="0"/>
              <a:t>popular </a:t>
            </a:r>
            <a:r>
              <a:rPr lang="en-US" dirty="0" smtClean="0"/>
              <a:t>scenario</a:t>
            </a:r>
            <a:endParaRPr 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598312097"/>
              </p:ext>
            </p:extLst>
          </p:nvPr>
        </p:nvGraphicFramePr>
        <p:xfrm>
          <a:off x="381000" y="1047750"/>
          <a:ext cx="807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4539467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000" dirty="0">
                <a:solidFill>
                  <a:srgbClr val="333333"/>
                </a:solidFill>
              </a:rPr>
              <a:t>Source: COSUG, 150 cloud/virtualization practitioners in </a:t>
            </a:r>
            <a:r>
              <a:rPr lang="en-US" altLang="zh-CN" sz="1000" dirty="0" smtClean="0">
                <a:solidFill>
                  <a:srgbClr val="333333"/>
                </a:solidFill>
              </a:rPr>
              <a:t>China 2012</a:t>
            </a:r>
            <a:endParaRPr lang="zh-CN" altLang="en-US" sz="1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8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8138160" cy="670953"/>
          </a:xfrm>
        </p:spPr>
        <p:txBody>
          <a:bodyPr/>
          <a:lstStyle/>
          <a:p>
            <a:r>
              <a:rPr lang="en-US" dirty="0" smtClean="0"/>
              <a:t>Nearly half of </a:t>
            </a:r>
            <a:r>
              <a:rPr lang="en-US" dirty="0" err="1" smtClean="0"/>
              <a:t>OpenStack</a:t>
            </a:r>
            <a:r>
              <a:rPr lang="en-US" dirty="0" smtClean="0"/>
              <a:t> projects in China are </a:t>
            </a:r>
            <a:r>
              <a:rPr lang="en-US" dirty="0"/>
              <a:t>making substantial </a:t>
            </a:r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988811594"/>
              </p:ext>
            </p:extLst>
          </p:nvPr>
        </p:nvGraphicFramePr>
        <p:xfrm>
          <a:off x="381000" y="1200150"/>
          <a:ext cx="80772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4552950"/>
            <a:ext cx="67056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000" dirty="0">
                <a:solidFill>
                  <a:srgbClr val="333333"/>
                </a:solidFill>
              </a:rPr>
              <a:t>Source: COSUG, </a:t>
            </a:r>
            <a:r>
              <a:rPr lang="en-US" altLang="zh-CN" sz="1000" dirty="0" smtClean="0">
                <a:solidFill>
                  <a:srgbClr val="333333"/>
                </a:solidFill>
              </a:rPr>
              <a:t>around 105 (150*69%) cloud/virtualization </a:t>
            </a:r>
            <a:r>
              <a:rPr lang="en-US" altLang="zh-CN" sz="1000" dirty="0">
                <a:solidFill>
                  <a:srgbClr val="333333"/>
                </a:solidFill>
              </a:rPr>
              <a:t>practitioners in </a:t>
            </a:r>
            <a:r>
              <a:rPr lang="en-US" altLang="zh-CN" sz="1000" dirty="0" smtClean="0">
                <a:solidFill>
                  <a:srgbClr val="333333"/>
                </a:solidFill>
              </a:rPr>
              <a:t>China using OpenStack 2012</a:t>
            </a:r>
            <a:endParaRPr lang="zh-CN" altLang="en-US" sz="1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8" name="ChartObject" descr="MarketSight_Chart"/>
          <p:cNvGraphicFramePr/>
          <p:nvPr>
            <p:extLst>
              <p:ext uri="{D42A27DB-BD31-4B8C-83A1-F6EECF244321}">
                <p14:modId xmlns:p14="http://schemas.microsoft.com/office/powerpoint/2010/main" val="3933285324"/>
              </p:ext>
            </p:extLst>
          </p:nvPr>
        </p:nvGraphicFramePr>
        <p:xfrm>
          <a:off x="762001" y="971550"/>
          <a:ext cx="7693025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400550"/>
            <a:ext cx="815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Source: </a:t>
            </a:r>
            <a:r>
              <a:rPr lang="en-US" sz="1050" dirty="0" err="1"/>
              <a:t>Forrsights</a:t>
            </a:r>
            <a:r>
              <a:rPr lang="en-US" sz="1050" dirty="0"/>
              <a:t> Hardware Survey, Q3 </a:t>
            </a:r>
            <a:r>
              <a:rPr lang="en-US" sz="1050" dirty="0" smtClean="0"/>
              <a:t>2013 </a:t>
            </a:r>
            <a:r>
              <a:rPr lang="en-US" sz="1050" dirty="0" smtClean="0">
                <a:latin typeface="Arial"/>
                <a:cs typeface="Arial"/>
              </a:rPr>
              <a:t>Base: 244 </a:t>
            </a:r>
            <a:r>
              <a:rPr lang="en-US" sz="1050" dirty="0" smtClean="0"/>
              <a:t>North </a:t>
            </a:r>
            <a:r>
              <a:rPr lang="en-US" sz="1050" dirty="0"/>
              <a:t>American and European IT </a:t>
            </a:r>
            <a:r>
              <a:rPr lang="en-US" sz="1050" dirty="0" smtClean="0"/>
              <a:t>decision makers </a:t>
            </a:r>
            <a:r>
              <a:rPr lang="en-US" sz="1050" dirty="0"/>
              <a:t>at </a:t>
            </a:r>
            <a:r>
              <a:rPr lang="en-US" sz="1050" dirty="0" smtClean="0"/>
              <a:t>enterprise firms with 1,000 or more employees that are using/planning to use internal private cloud</a:t>
            </a:r>
          </a:p>
        </p:txBody>
      </p:sp>
      <p:sp>
        <p:nvSpPr>
          <p:cNvPr id="7" name="Text Box 13" descr="MarketSight_Chart_Title"/>
          <p:cNvSpPr>
            <a:spLocks noChangeArrowheads="1"/>
          </p:cNvSpPr>
          <p:nvPr/>
        </p:nvSpPr>
        <p:spPr>
          <a:xfrm>
            <a:off x="685800" y="800100"/>
            <a:ext cx="7463944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4B78A1"/>
              </a:buClr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4B78A1"/>
              </a:buClr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4B78A1"/>
              </a:buClr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4B78A1"/>
              </a:buClr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4B78A1"/>
              </a:buClr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b="1" dirty="0" smtClean="0">
                <a:latin typeface="Arial"/>
              </a:rPr>
              <a:t>Which internal private cloud vendor do you use? </a:t>
            </a:r>
            <a:endParaRPr sz="1400" b="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0463" y="2171700"/>
            <a:ext cx="152400" cy="114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40463" y="2476826"/>
            <a:ext cx="1524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40463" y="2781953"/>
            <a:ext cx="1524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40463" y="3087079"/>
            <a:ext cx="1524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0463" y="3392205"/>
            <a:ext cx="152400" cy="114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4553" y="2148059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VMware-based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4553" y="2453185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Unique platform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4553" y="2758311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 smtClean="0"/>
              <a:t>OpenStack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204553" y="3064261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 smtClean="0"/>
              <a:t>CloudStack</a:t>
            </a:r>
            <a:r>
              <a:rPr lang="en-US" sz="14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83676" y="3368564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Eucalyptus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4200" y="3691109"/>
            <a:ext cx="1524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77413" y="3667467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Custom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" y="445770"/>
            <a:ext cx="7955280" cy="338554"/>
          </a:xfrm>
        </p:spPr>
        <p:txBody>
          <a:bodyPr/>
          <a:lstStyle/>
          <a:p>
            <a:r>
              <a:rPr lang="en-US" sz="2400" dirty="0" smtClean="0"/>
              <a:t>Collectively, Open Stack is the most popular choice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32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14360" cy="338554"/>
          </a:xfrm>
        </p:spPr>
        <p:txBody>
          <a:bodyPr/>
          <a:lstStyle/>
          <a:p>
            <a:r>
              <a:rPr lang="en-US" dirty="0" smtClean="0"/>
              <a:t>OpenStack trends in China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7640" y="819150"/>
            <a:ext cx="8595360" cy="3851910"/>
          </a:xfrm>
        </p:spPr>
        <p:txBody>
          <a:bodyPr/>
          <a:lstStyle/>
          <a:p>
            <a:pPr marL="548640" lvl="1" indent="0">
              <a:buNone/>
              <a:defRPr/>
            </a:pPr>
            <a:r>
              <a:rPr lang="en-US" altLang="zh-CN" dirty="0" smtClean="0"/>
              <a:t>Visionary local</a:t>
            </a:r>
            <a:r>
              <a:rPr lang="en-US" altLang="zh-CN" b="1" dirty="0" smtClean="0"/>
              <a:t> technology vendors</a:t>
            </a:r>
            <a:r>
              <a:rPr lang="en-US" altLang="zh-CN" dirty="0" smtClean="0"/>
              <a:t> are using OpenStack</a:t>
            </a:r>
          </a:p>
          <a:p>
            <a:pPr lvl="1">
              <a:defRPr/>
            </a:pPr>
            <a:endParaRPr lang="en-US" altLang="zh-CN" dirty="0" smtClean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 smtClean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 smtClean="0"/>
          </a:p>
          <a:p>
            <a:pPr marL="0" indent="0">
              <a:buNone/>
              <a:defRPr/>
            </a:pP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Companies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in </a:t>
            </a:r>
            <a:r>
              <a:rPr lang="en-US" altLang="zh-CN" b="1" dirty="0" smtClean="0"/>
              <a:t>non-Internet</a:t>
            </a:r>
            <a:r>
              <a:rPr lang="en-US" altLang="zh-CN" dirty="0" smtClean="0"/>
              <a:t> industries is gaining knowledge and experience</a:t>
            </a:r>
          </a:p>
          <a:p>
            <a:pPr lvl="2">
              <a:defRPr/>
            </a:pPr>
            <a:r>
              <a:rPr lang="en-US" altLang="zh-CN" dirty="0" smtClean="0"/>
              <a:t>End users in traditional industries are tracking global trends in IaaS to enable their IT infrastructure for business transformation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10867"/>
              </p:ext>
            </p:extLst>
          </p:nvPr>
        </p:nvGraphicFramePr>
        <p:xfrm>
          <a:off x="990601" y="1257300"/>
          <a:ext cx="6867843" cy="206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18"/>
                <a:gridCol w="1029017"/>
                <a:gridCol w="4505008"/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Local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Companies</a:t>
                      </a:r>
                      <a:endParaRPr lang="zh-CN" altLang="en-US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Chinese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Name</a:t>
                      </a:r>
                      <a:endParaRPr lang="zh-CN" altLang="en-US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Briefing</a:t>
                      </a:r>
                      <a:endParaRPr lang="zh-CN" altLang="en-US" sz="1200" dirty="0"/>
                    </a:p>
                  </a:txBody>
                  <a:tcPr marT="34290" marB="34290" anchor="ctr"/>
                </a:tc>
              </a:tr>
              <a:tr h="441325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hlinkClick r:id="rId3"/>
                        </a:rPr>
                        <a:t>华为</a:t>
                      </a:r>
                      <a:endParaRPr lang="zh-CN" altLang="en-US" sz="1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Telecom equipment manufacturer and service provider</a:t>
                      </a:r>
                      <a:endParaRPr lang="zh-CN" altLang="en-US" sz="1100" dirty="0"/>
                    </a:p>
                  </a:txBody>
                  <a:tcPr marT="34290" marB="34290" anchor="ctr"/>
                </a:tc>
              </a:tr>
              <a:tr h="396875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hlinkClick r:id="rId4"/>
                        </a:rPr>
                        <a:t>海辉</a:t>
                      </a:r>
                      <a:endParaRPr lang="zh-CN" altLang="en-US" sz="1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IT outsourcing</a:t>
                      </a:r>
                      <a:r>
                        <a:rPr lang="en-US" altLang="zh-CN" sz="1100" baseline="0" dirty="0" smtClean="0"/>
                        <a:t> service provider (merged as Pactera)</a:t>
                      </a:r>
                      <a:endParaRPr lang="zh-CN" altLang="en-US" sz="1100" dirty="0"/>
                    </a:p>
                  </a:txBody>
                  <a:tcPr marT="34290" marB="34290" anchor="ctr"/>
                </a:tc>
              </a:tr>
              <a:tr h="396875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hlinkClick r:id="rId5"/>
                        </a:rPr>
                        <a:t>中标软件</a:t>
                      </a:r>
                      <a:endParaRPr lang="zh-CN" altLang="en-US" sz="1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Operation system and OA software ISV</a:t>
                      </a:r>
                      <a:endParaRPr lang="zh-CN" altLang="en-US" sz="1100" dirty="0"/>
                    </a:p>
                  </a:txBody>
                  <a:tcPr marT="34290" marB="34290" anchor="ctr"/>
                </a:tc>
              </a:tr>
              <a:tr h="396875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hlinkClick r:id="rId6"/>
                        </a:rPr>
                        <a:t>广联达</a:t>
                      </a:r>
                      <a:endParaRPr lang="zh-CN" altLang="en-US" sz="11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IT service provider in construction</a:t>
                      </a:r>
                      <a:r>
                        <a:rPr lang="en-US" altLang="zh-CN" sz="1100" baseline="0" dirty="0" smtClean="0"/>
                        <a:t> industry</a:t>
                      </a:r>
                      <a:endParaRPr lang="zh-CN" altLang="en-US" sz="11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08" y="1714501"/>
            <a:ext cx="48189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35982"/>
            <a:ext cx="51846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571750"/>
            <a:ext cx="1094335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028950"/>
            <a:ext cx="1102091" cy="12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6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445770"/>
            <a:ext cx="7772400" cy="338554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True State of Cloud – Q4 2013</a:t>
            </a:r>
            <a:endParaRPr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746140" y="971550"/>
            <a:ext cx="7772400" cy="3746159"/>
          </a:xfrm>
        </p:spPr>
        <p:txBody>
          <a:bodyPr/>
          <a:lstStyle/>
          <a:p>
            <a:pPr marL="342900" indent="-342900">
              <a:lnSpc>
                <a:spcPct val="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Most cloud adoption is </a:t>
            </a:r>
            <a:r>
              <a:rPr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Public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and </a:t>
            </a:r>
            <a:r>
              <a:rPr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driven by the business, not IT</a:t>
            </a:r>
          </a:p>
          <a:p>
            <a:pPr marL="460375" lvl="1" indent="-285750">
              <a:lnSpc>
                <a:spcPct val="70000"/>
              </a:lnSpc>
              <a:buFont typeface="Arial"/>
              <a:buChar char="•"/>
            </a:pPr>
            <a:r>
              <a:rPr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Empowered developers,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business unit</a:t>
            </a:r>
            <a:r>
              <a:rPr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 driving public cloud use</a:t>
            </a: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60375" lvl="1" indent="-285750">
              <a:lnSpc>
                <a:spcPct val="7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Heaviest investments are in SaaS</a:t>
            </a:r>
          </a:p>
          <a:p>
            <a:pPr marL="460375" lvl="1" indent="-285750">
              <a:lnSpc>
                <a:spcPct val="7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Majority of cloud platform apps are “systems of engagement,”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SaaS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integrations </a:t>
            </a:r>
          </a:p>
          <a:p>
            <a:pPr marL="342900" indent="-342900">
              <a:lnSpc>
                <a:spcPct val="70000"/>
              </a:lnSpc>
              <a:spcAft>
                <a:spcPts val="600"/>
              </a:spcAft>
              <a:buFont typeface="+mj-lt"/>
              <a:buAutoNum type="arabicPeriod"/>
            </a:pPr>
            <a:r>
              <a:rPr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Private clouds remain a work in progress</a:t>
            </a:r>
          </a:p>
          <a:p>
            <a:pPr marL="460375" lvl="1" indent="-285750">
              <a:lnSpc>
                <a:spcPct val="70000"/>
              </a:lnSpc>
              <a:buFont typeface="Arial"/>
              <a:buChar char="•"/>
            </a:pPr>
            <a:r>
              <a:rPr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% of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APAC </a:t>
            </a:r>
            <a:r>
              <a:rPr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enterprise IT shops prioritiz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ed</a:t>
            </a:r>
            <a:r>
              <a:rPr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it in 201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  <a:p>
            <a:pPr marL="1009015" lvl="2" indent="-285750">
              <a:lnSpc>
                <a:spcPct val="70000"/>
              </a:lnSpc>
              <a:buFont typeface="Arial"/>
              <a:buChar char="•"/>
            </a:pPr>
            <a:r>
              <a:rPr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But their efforts are slow and most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ly</a:t>
            </a:r>
            <a:r>
              <a:rPr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cloud-washed virtualization</a:t>
            </a:r>
          </a:p>
          <a:p>
            <a:pPr marL="1009015" lvl="2" indent="-285750">
              <a:lnSpc>
                <a:spcPct val="7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Higher adoption of Virtual Private Clouds than internal clouds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0325" indent="-342900">
              <a:lnSpc>
                <a:spcPct val="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Hybrid cloud is now, not future</a:t>
            </a:r>
          </a:p>
          <a:p>
            <a:pPr marL="460375" lvl="1" indent="-285750">
              <a:lnSpc>
                <a:spcPct val="70000"/>
              </a:lnSpc>
              <a:buFont typeface="Arial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Hybrid cloud = a cloud service connected to anything</a:t>
            </a:r>
          </a:p>
          <a:p>
            <a:pPr marL="460375" lvl="1" indent="-285750">
              <a:lnSpc>
                <a:spcPct val="7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Not just public cloud + private cloud</a:t>
            </a:r>
          </a:p>
          <a:p>
            <a:pPr marL="460375" lvl="1" indent="-285750">
              <a:lnSpc>
                <a:spcPct val="7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Key question: Is your strategy starting from this reality?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0050"/>
            <a:ext cx="8214360" cy="670953"/>
          </a:xfrm>
        </p:spPr>
        <p:txBody>
          <a:bodyPr/>
          <a:lstStyle/>
          <a:p>
            <a:r>
              <a:rPr lang="en-US" dirty="0"/>
              <a:t>Lack of professional training and poor ease of use are major concerns of end users to adopt </a:t>
            </a:r>
            <a:r>
              <a:rPr lang="en-US" dirty="0" err="1"/>
              <a:t>OpenStack</a:t>
            </a:r>
            <a:r>
              <a:rPr lang="en-US" dirty="0"/>
              <a:t> 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082764074"/>
              </p:ext>
            </p:extLst>
          </p:nvPr>
        </p:nvGraphicFramePr>
        <p:xfrm>
          <a:off x="457200" y="971551"/>
          <a:ext cx="8229600" cy="36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4539467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000" dirty="0">
                <a:solidFill>
                  <a:srgbClr val="333333"/>
                </a:solidFill>
              </a:rPr>
              <a:t>Source: COSUG, 150 cloud/virtualization practitioners in </a:t>
            </a:r>
            <a:r>
              <a:rPr lang="en-US" altLang="zh-CN" sz="1000" dirty="0" smtClean="0">
                <a:solidFill>
                  <a:srgbClr val="333333"/>
                </a:solidFill>
              </a:rPr>
              <a:t>China 2012</a:t>
            </a:r>
            <a:endParaRPr lang="zh-CN" altLang="en-US" sz="1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4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http://hero.forrester.com/Departments/Marketing/RoleProfiles/Role%20Images/IT/Infrastructure%20And%20Operations%20-%20Ian%20Oliver/PPT/IO%20200DPI%20Sign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457201"/>
            <a:ext cx="3411807" cy="44084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400050"/>
            <a:ext cx="6429801" cy="451406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63915" y="971551"/>
            <a:ext cx="4861932" cy="38789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dirty="0" smtClean="0"/>
              <a:t>Engage your empowered leaders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Understand the business reasons for their actions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Identify the next steps that will help them be more successful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Determine how I</a:t>
            </a:r>
            <a:r>
              <a:rPr lang="en-US" sz="2000" dirty="0"/>
              <a:t>T</a:t>
            </a:r>
            <a:r>
              <a:rPr lang="en-US" sz="2000" dirty="0" smtClean="0"/>
              <a:t> can help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Don’t go it alone </a:t>
            </a:r>
          </a:p>
          <a:p>
            <a:pPr lvl="1">
              <a:lnSpc>
                <a:spcPct val="70000"/>
              </a:lnSpc>
            </a:pPr>
            <a:r>
              <a:rPr lang="en-US" sz="1800" i="1" dirty="0" smtClean="0"/>
              <a:t>Work with companies with more cloud experience, who can accelerate your success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Give the business what it is looking for</a:t>
            </a:r>
          </a:p>
          <a:p>
            <a:pPr>
              <a:lnSpc>
                <a:spcPct val="70000"/>
              </a:lnSpc>
            </a:pPr>
            <a:r>
              <a:rPr lang="en-US" sz="2200" dirty="0" smtClean="0"/>
              <a:t>The cloud is </a:t>
            </a:r>
            <a:r>
              <a:rPr lang="en-US" sz="2200" i="1" dirty="0" smtClean="0"/>
              <a:t>not</a:t>
            </a:r>
            <a:r>
              <a:rPr lang="en-US" sz="2200" dirty="0" smtClean="0"/>
              <a:t> a threat to IT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It’s part of your portfolio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28800" y="1200150"/>
            <a:ext cx="1613210" cy="820738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 b="1" dirty="0" smtClean="0"/>
              <a:t>Get cloud right</a:t>
            </a:r>
          </a:p>
        </p:txBody>
      </p:sp>
    </p:spTree>
    <p:extLst>
      <p:ext uri="{BB962C8B-B14F-4D97-AF65-F5344CB8AC3E}">
        <p14:creationId xmlns:p14="http://schemas.microsoft.com/office/powerpoint/2010/main" val="35581247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 bwMode="auto">
          <a:xfrm>
            <a:off x="4572000" y="2033078"/>
            <a:ext cx="1447800" cy="108585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Traditional Outsourcing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445770"/>
            <a:ext cx="7772400" cy="451406"/>
          </a:xfrm>
        </p:spPr>
        <p:txBody>
          <a:bodyPr/>
          <a:lstStyle/>
          <a:p>
            <a:r>
              <a:rPr lang="en-US" dirty="0" smtClean="0"/>
              <a:t>The hybrid </a:t>
            </a:r>
            <a:r>
              <a:rPr lang="en-US" dirty="0"/>
              <a:t>e</a:t>
            </a:r>
            <a:r>
              <a:rPr lang="en-US" dirty="0" smtClean="0"/>
              <a:t>nd </a:t>
            </a:r>
            <a:r>
              <a:rPr lang="en-US" dirty="0"/>
              <a:t>g</a:t>
            </a:r>
            <a:r>
              <a:rPr lang="en-US" dirty="0" smtClean="0"/>
              <a:t>ame</a:t>
            </a:r>
            <a:endParaRPr lang="en-US" sz="3600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1600200" y="2039030"/>
            <a:ext cx="1447800" cy="1085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dirty="0"/>
              <a:t>Virtual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52400" y="2039030"/>
            <a:ext cx="1447800" cy="1085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dirty="0"/>
              <a:t>Internal cloud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895350"/>
            <a:ext cx="312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Decision tree</a:t>
            </a:r>
          </a:p>
          <a:p>
            <a:pPr algn="ctr"/>
            <a:r>
              <a:rPr lang="en-US" sz="1400" dirty="0"/>
              <a:t>Workload management</a:t>
            </a:r>
          </a:p>
          <a:p>
            <a:pPr algn="ctr"/>
            <a:r>
              <a:rPr lang="en-US" sz="1400" dirty="0"/>
              <a:t>GRC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90600" y="1078196"/>
            <a:ext cx="7162800" cy="1151334"/>
            <a:chOff x="838200" y="1295400"/>
            <a:chExt cx="7162800" cy="1535805"/>
          </a:xfrm>
        </p:grpSpPr>
        <p:sp>
          <p:nvSpPr>
            <p:cNvPr id="19" name="Arc 18"/>
            <p:cNvSpPr/>
            <p:nvPr/>
          </p:nvSpPr>
          <p:spPr bwMode="auto">
            <a:xfrm>
              <a:off x="2743200" y="1295400"/>
              <a:ext cx="5257800" cy="1524688"/>
            </a:xfrm>
            <a:prstGeom prst="arc">
              <a:avLst>
                <a:gd name="adj1" fmla="val 16137695"/>
                <a:gd name="adj2" fmla="val 0"/>
              </a:avLst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  <p:sp>
          <p:nvSpPr>
            <p:cNvPr id="24" name="Arc 23"/>
            <p:cNvSpPr/>
            <p:nvPr/>
          </p:nvSpPr>
          <p:spPr bwMode="auto">
            <a:xfrm flipH="1">
              <a:off x="838200" y="1306517"/>
              <a:ext cx="5257800" cy="1524688"/>
            </a:xfrm>
            <a:prstGeom prst="arc">
              <a:avLst>
                <a:gd name="adj1" fmla="val 16137695"/>
                <a:gd name="adj2" fmla="val 0"/>
              </a:avLst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en-US" sz="2000" dirty="0"/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7467600" y="2052128"/>
            <a:ext cx="1447800" cy="1085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dirty="0"/>
              <a:t>Public cloud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19800" y="2033078"/>
            <a:ext cx="1447800" cy="1085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2000" dirty="0"/>
              <a:t>Virtual</a:t>
            </a:r>
            <a:br>
              <a:rPr lang="en-US" sz="2000" dirty="0"/>
            </a:br>
            <a:r>
              <a:rPr lang="en-US" sz="2000" dirty="0"/>
              <a:t>hosting</a:t>
            </a:r>
          </a:p>
        </p:txBody>
      </p:sp>
      <p:cxnSp>
        <p:nvCxnSpPr>
          <p:cNvPr id="33808" name="Straight Connector 30"/>
          <p:cNvCxnSpPr>
            <a:cxnSpLocks noChangeShapeType="1"/>
          </p:cNvCxnSpPr>
          <p:nvPr/>
        </p:nvCxnSpPr>
        <p:spPr bwMode="auto">
          <a:xfrm rot="5400000">
            <a:off x="3063677" y="3089757"/>
            <a:ext cx="296584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54100" y="3314623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CapEx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496106" y="3214896"/>
            <a:ext cx="4629595" cy="1547804"/>
            <a:chOff x="4496105" y="4438019"/>
            <a:chExt cx="4629595" cy="2063737"/>
          </a:xfrm>
        </p:grpSpPr>
        <p:sp>
          <p:nvSpPr>
            <p:cNvPr id="33809" name="TextBox 34"/>
            <p:cNvSpPr txBox="1">
              <a:spLocks noChangeArrowheads="1"/>
            </p:cNvSpPr>
            <p:nvPr/>
          </p:nvSpPr>
          <p:spPr bwMode="auto">
            <a:xfrm>
              <a:off x="7601700" y="5139611"/>
              <a:ext cx="15240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/>
                <a:t>Common</a:t>
              </a:r>
              <a:endParaRPr lang="en-US" sz="1600" dirty="0"/>
            </a:p>
          </p:txBody>
        </p:sp>
        <p:sp>
          <p:nvSpPr>
            <p:cNvPr id="33810" name="TextBox 35"/>
            <p:cNvSpPr txBox="1">
              <a:spLocks noChangeArrowheads="1"/>
            </p:cNvSpPr>
            <p:nvPr/>
          </p:nvSpPr>
          <p:spPr bwMode="auto">
            <a:xfrm>
              <a:off x="4572610" y="5139611"/>
              <a:ext cx="11430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 dirty="0" smtClean="0"/>
                <a:t>Custom</a:t>
              </a:r>
              <a:endParaRPr lang="en-US" sz="1600" dirty="0"/>
            </a:p>
          </p:txBody>
        </p:sp>
        <p:sp>
          <p:nvSpPr>
            <p:cNvPr id="33811" name="Left-Right Arrow 36"/>
            <p:cNvSpPr>
              <a:spLocks noChangeArrowheads="1"/>
            </p:cNvSpPr>
            <p:nvPr/>
          </p:nvSpPr>
          <p:spPr bwMode="auto">
            <a:xfrm>
              <a:off x="5791810" y="5226338"/>
              <a:ext cx="1828800" cy="165100"/>
            </a:xfrm>
            <a:prstGeom prst="leftRightArrow">
              <a:avLst>
                <a:gd name="adj1" fmla="val 50000"/>
                <a:gd name="adj2" fmla="val 49744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</a:gra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endParaRPr lang="en-US" sz="20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496105" y="4438019"/>
              <a:ext cx="4234168" cy="779701"/>
              <a:chOff x="4647895" y="4343400"/>
              <a:chExt cx="4234168" cy="779701"/>
            </a:xfrm>
          </p:grpSpPr>
          <p:sp>
            <p:nvSpPr>
              <p:cNvPr id="25624" name="TextBox 25"/>
              <p:cNvSpPr txBox="1">
                <a:spLocks noChangeArrowheads="1"/>
              </p:cNvSpPr>
              <p:nvPr/>
            </p:nvSpPr>
            <p:spPr bwMode="auto">
              <a:xfrm>
                <a:off x="4647895" y="4466511"/>
                <a:ext cx="1143000" cy="45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600" dirty="0" err="1"/>
                  <a:t>OpEx</a:t>
                </a:r>
                <a:endParaRPr lang="en-US" sz="1600" dirty="0"/>
              </a:p>
            </p:txBody>
          </p:sp>
          <p:sp>
            <p:nvSpPr>
              <p:cNvPr id="25625" name="TextBox 26"/>
              <p:cNvSpPr txBox="1">
                <a:spLocks noChangeArrowheads="1"/>
              </p:cNvSpPr>
              <p:nvPr/>
            </p:nvSpPr>
            <p:spPr bwMode="auto">
              <a:xfrm>
                <a:off x="7739063" y="4343400"/>
                <a:ext cx="1143000" cy="77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/>
                  <a:t>Flexible </a:t>
                </a:r>
                <a:r>
                  <a:rPr lang="en-US" sz="1600" dirty="0" err="1"/>
                  <a:t>OpEx</a:t>
                </a:r>
                <a:endParaRPr lang="en-US" sz="1600" dirty="0"/>
              </a:p>
            </p:txBody>
          </p:sp>
          <p:sp>
            <p:nvSpPr>
              <p:cNvPr id="25626" name="Left-Right Arrow 27"/>
              <p:cNvSpPr>
                <a:spLocks noChangeArrowheads="1"/>
              </p:cNvSpPr>
              <p:nvPr/>
            </p:nvSpPr>
            <p:spPr bwMode="auto">
              <a:xfrm>
                <a:off x="5943600" y="4554032"/>
                <a:ext cx="1828800" cy="163512"/>
              </a:xfrm>
              <a:prstGeom prst="leftRightArrow">
                <a:avLst>
                  <a:gd name="adj1" fmla="val 50000"/>
                  <a:gd name="adj2" fmla="val 50227"/>
                </a:avLst>
              </a:prstGeom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08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/>
                <a:endParaRPr lang="en-US" sz="2000"/>
              </a:p>
            </p:txBody>
          </p:sp>
        </p:grpSp>
        <p:sp>
          <p:nvSpPr>
            <p:cNvPr id="33812" name="Left-Right Arrow 37"/>
            <p:cNvSpPr>
              <a:spLocks noChangeArrowheads="1"/>
            </p:cNvSpPr>
            <p:nvPr/>
          </p:nvSpPr>
          <p:spPr bwMode="auto">
            <a:xfrm>
              <a:off x="5791810" y="5682502"/>
              <a:ext cx="1828800" cy="163513"/>
            </a:xfrm>
            <a:prstGeom prst="leftRightArrow">
              <a:avLst>
                <a:gd name="adj1" fmla="val 50000"/>
                <a:gd name="adj2" fmla="val 50226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</a:gra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endParaRPr lang="en-US" sz="2000"/>
            </a:p>
          </p:txBody>
        </p:sp>
        <p:sp>
          <p:nvSpPr>
            <p:cNvPr id="28" name="TextBox 34"/>
            <p:cNvSpPr txBox="1">
              <a:spLocks noChangeArrowheads="1"/>
            </p:cNvSpPr>
            <p:nvPr/>
          </p:nvSpPr>
          <p:spPr bwMode="auto">
            <a:xfrm>
              <a:off x="7601700" y="5594981"/>
              <a:ext cx="15179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Transient</a:t>
              </a:r>
              <a:endParaRPr lang="en-US" sz="1600" dirty="0"/>
            </a:p>
          </p:txBody>
        </p:sp>
        <p:sp>
          <p:nvSpPr>
            <p:cNvPr id="30" name="TextBox 35"/>
            <p:cNvSpPr txBox="1">
              <a:spLocks noChangeArrowheads="1"/>
            </p:cNvSpPr>
            <p:nvPr/>
          </p:nvSpPr>
          <p:spPr bwMode="auto">
            <a:xfrm>
              <a:off x="4572610" y="5594981"/>
              <a:ext cx="11430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 dirty="0" smtClean="0"/>
                <a:t>Fixed</a:t>
              </a:r>
              <a:endParaRPr lang="en-US" sz="1600" dirty="0"/>
            </a:p>
          </p:txBody>
        </p:sp>
        <p:sp>
          <p:nvSpPr>
            <p:cNvPr id="33813" name="Left-Right Arrow 38"/>
            <p:cNvSpPr>
              <a:spLocks noChangeArrowheads="1"/>
            </p:cNvSpPr>
            <p:nvPr/>
          </p:nvSpPr>
          <p:spPr bwMode="auto">
            <a:xfrm>
              <a:off x="5791810" y="6137872"/>
              <a:ext cx="1828800" cy="163512"/>
            </a:xfrm>
            <a:prstGeom prst="leftRightArrow">
              <a:avLst>
                <a:gd name="adj1" fmla="val 50000"/>
                <a:gd name="adj2" fmla="val 50227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</a:gra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endParaRPr lang="en-US" sz="2000"/>
            </a:p>
          </p:txBody>
        </p: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7601700" y="6050350"/>
              <a:ext cx="15240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/>
                <a:t>Metered</a:t>
              </a:r>
              <a:endParaRPr lang="en-US" sz="1600" dirty="0"/>
            </a:p>
          </p:txBody>
        </p:sp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4572610" y="6050351"/>
              <a:ext cx="11430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 dirty="0" smtClean="0"/>
                <a:t>Owned</a:t>
              </a:r>
              <a:endParaRPr lang="en-US" sz="1600" dirty="0"/>
            </a:p>
          </p:txBody>
        </p:sp>
      </p:grp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3048000" y="2058080"/>
            <a:ext cx="1447800" cy="1085850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Physical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9096" y="3741087"/>
            <a:ext cx="4102905" cy="1021609"/>
            <a:chOff x="-1879075" y="5292011"/>
            <a:chExt cx="4102905" cy="1362145"/>
          </a:xfrm>
        </p:grpSpPr>
        <p:sp>
          <p:nvSpPr>
            <p:cNvPr id="40" name="TextBox 34"/>
            <p:cNvSpPr txBox="1">
              <a:spLocks noChangeArrowheads="1"/>
            </p:cNvSpPr>
            <p:nvPr/>
          </p:nvSpPr>
          <p:spPr bwMode="auto">
            <a:xfrm>
              <a:off x="-1879075" y="5292011"/>
              <a:ext cx="15240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/>
                <a:t>Common</a:t>
              </a:r>
              <a:endParaRPr lang="en-US" sz="1600" dirty="0"/>
            </a:p>
          </p:txBody>
        </p:sp>
        <p:sp>
          <p:nvSpPr>
            <p:cNvPr id="42" name="Left-Right Arrow 36"/>
            <p:cNvSpPr>
              <a:spLocks noChangeArrowheads="1"/>
            </p:cNvSpPr>
            <p:nvPr/>
          </p:nvSpPr>
          <p:spPr bwMode="auto">
            <a:xfrm>
              <a:off x="-811665" y="5378738"/>
              <a:ext cx="1828800" cy="165100"/>
            </a:xfrm>
            <a:prstGeom prst="leftRightArrow">
              <a:avLst>
                <a:gd name="adj1" fmla="val 50000"/>
                <a:gd name="adj2" fmla="val 49744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</a:gra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endParaRPr lang="en-US" sz="2000"/>
            </a:p>
          </p:txBody>
        </p:sp>
        <p:sp>
          <p:nvSpPr>
            <p:cNvPr id="43" name="Left-Right Arrow 37"/>
            <p:cNvSpPr>
              <a:spLocks noChangeArrowheads="1"/>
            </p:cNvSpPr>
            <p:nvPr/>
          </p:nvSpPr>
          <p:spPr bwMode="auto">
            <a:xfrm>
              <a:off x="-811665" y="5834902"/>
              <a:ext cx="1828800" cy="163513"/>
            </a:xfrm>
            <a:prstGeom prst="leftRightArrow">
              <a:avLst>
                <a:gd name="adj1" fmla="val 50000"/>
                <a:gd name="adj2" fmla="val 50226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</a:gra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endParaRPr lang="en-US" sz="2000"/>
            </a:p>
          </p:txBody>
        </p:sp>
        <p:sp>
          <p:nvSpPr>
            <p:cNvPr id="44" name="TextBox 34"/>
            <p:cNvSpPr txBox="1">
              <a:spLocks noChangeArrowheads="1"/>
            </p:cNvSpPr>
            <p:nvPr/>
          </p:nvSpPr>
          <p:spPr bwMode="auto">
            <a:xfrm>
              <a:off x="-1879075" y="5747381"/>
              <a:ext cx="15179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Transient</a:t>
              </a:r>
              <a:endParaRPr lang="en-US" sz="1600" dirty="0"/>
            </a:p>
          </p:txBody>
        </p:sp>
        <p:sp>
          <p:nvSpPr>
            <p:cNvPr id="46" name="Left-Right Arrow 38"/>
            <p:cNvSpPr>
              <a:spLocks noChangeArrowheads="1"/>
            </p:cNvSpPr>
            <p:nvPr/>
          </p:nvSpPr>
          <p:spPr bwMode="auto">
            <a:xfrm>
              <a:off x="-811665" y="6290272"/>
              <a:ext cx="1828800" cy="163512"/>
            </a:xfrm>
            <a:prstGeom prst="leftRightArrow">
              <a:avLst>
                <a:gd name="adj1" fmla="val 50000"/>
                <a:gd name="adj2" fmla="val 50227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</a:gra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endParaRPr lang="en-US" sz="2000"/>
            </a:p>
          </p:txBody>
        </p:sp>
        <p:sp>
          <p:nvSpPr>
            <p:cNvPr id="47" name="TextBox 34"/>
            <p:cNvSpPr txBox="1">
              <a:spLocks noChangeArrowheads="1"/>
            </p:cNvSpPr>
            <p:nvPr/>
          </p:nvSpPr>
          <p:spPr bwMode="auto">
            <a:xfrm>
              <a:off x="-1879075" y="6202751"/>
              <a:ext cx="1524000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/>
                <a:t>Metered</a:t>
              </a:r>
              <a:endParaRPr lang="en-US" sz="16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80830" y="5292011"/>
              <a:ext cx="1143000" cy="1362145"/>
              <a:chOff x="1455730" y="5292011"/>
              <a:chExt cx="1143000" cy="1362145"/>
            </a:xfrm>
          </p:grpSpPr>
          <p:sp>
            <p:nvSpPr>
              <p:cNvPr id="41" name="TextBox 35"/>
              <p:cNvSpPr txBox="1">
                <a:spLocks noChangeArrowheads="1"/>
              </p:cNvSpPr>
              <p:nvPr/>
            </p:nvSpPr>
            <p:spPr bwMode="auto">
              <a:xfrm>
                <a:off x="1455730" y="5292011"/>
                <a:ext cx="1143000" cy="45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 smtClean="0"/>
                  <a:t>Custom</a:t>
                </a:r>
                <a:endParaRPr lang="en-US" sz="1600" dirty="0"/>
              </a:p>
            </p:txBody>
          </p:sp>
          <p:sp>
            <p:nvSpPr>
              <p:cNvPr id="45" name="TextBox 35"/>
              <p:cNvSpPr txBox="1">
                <a:spLocks noChangeArrowheads="1"/>
              </p:cNvSpPr>
              <p:nvPr/>
            </p:nvSpPr>
            <p:spPr bwMode="auto">
              <a:xfrm>
                <a:off x="1455730" y="5747381"/>
                <a:ext cx="1143000" cy="45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 smtClean="0"/>
                  <a:t>Fixed</a:t>
                </a:r>
                <a:endParaRPr lang="en-US" sz="1600" dirty="0"/>
              </a:p>
            </p:txBody>
          </p:sp>
          <p:sp>
            <p:nvSpPr>
              <p:cNvPr id="48" name="TextBox 35"/>
              <p:cNvSpPr txBox="1">
                <a:spLocks noChangeArrowheads="1"/>
              </p:cNvSpPr>
              <p:nvPr/>
            </p:nvSpPr>
            <p:spPr bwMode="auto">
              <a:xfrm>
                <a:off x="1455730" y="6202751"/>
                <a:ext cx="1143000" cy="451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 smtClean="0"/>
                  <a:t>Owned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686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2228851"/>
            <a:ext cx="3048000" cy="1423467"/>
          </a:xfrm>
        </p:spPr>
        <p:txBody>
          <a:bodyPr/>
          <a:lstStyle/>
          <a:p>
            <a:r>
              <a:rPr lang="en-US" dirty="0" smtClean="0"/>
              <a:t>James Staten</a:t>
            </a:r>
          </a:p>
          <a:p>
            <a:r>
              <a:rPr lang="en-US" dirty="0" err="1" smtClean="0"/>
              <a:t>jstaten@forrester.com</a:t>
            </a:r>
            <a:endParaRPr lang="en-US" dirty="0" smtClean="0"/>
          </a:p>
          <a:p>
            <a:r>
              <a:rPr lang="en-US" dirty="0" smtClean="0"/>
              <a:t>@staten7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14800" y="2228851"/>
            <a:ext cx="3048000" cy="1423467"/>
          </a:xfrm>
        </p:spPr>
        <p:txBody>
          <a:bodyPr/>
          <a:lstStyle/>
          <a:p>
            <a:r>
              <a:rPr lang="en-US" dirty="0" smtClean="0"/>
              <a:t>Charlie Dai</a:t>
            </a:r>
          </a:p>
          <a:p>
            <a:r>
              <a:rPr lang="en-US" dirty="0" err="1" smtClean="0"/>
              <a:t>ckundai@forrester.com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CharlieKunDai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6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67870623"/>
              </p:ext>
            </p:extLst>
          </p:nvPr>
        </p:nvGraphicFramePr>
        <p:xfrm>
          <a:off x="853145" y="1414732"/>
          <a:ext cx="7741903" cy="321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559792" y="899890"/>
            <a:ext cx="8110538" cy="61555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</a:rPr>
              <a:t>“What are your firm’s plans to adopt the following </a:t>
            </a:r>
            <a:r>
              <a:rPr lang="en-US" sz="1200" b="1" dirty="0" smtClean="0">
                <a:solidFill>
                  <a:prstClr val="black"/>
                </a:solidFill>
              </a:rPr>
              <a:t>as-a-service </a:t>
            </a:r>
            <a:r>
              <a:rPr lang="en-US" sz="1200" b="1" dirty="0">
                <a:solidFill>
                  <a:prstClr val="black"/>
                </a:solidFill>
              </a:rPr>
              <a:t>technologies?”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100" dirty="0">
                <a:solidFill>
                  <a:prstClr val="black"/>
                </a:solidFill>
              </a:rPr>
              <a:t>(Respondents who selected “implementing, not expanding,” “expanding/upgrading implementation,”</a:t>
            </a:r>
            <a:br>
              <a:rPr lang="en-US" sz="1100" dirty="0">
                <a:solidFill>
                  <a:prstClr val="black"/>
                </a:solidFill>
              </a:rPr>
            </a:br>
            <a:r>
              <a:rPr lang="en-US" sz="1100" dirty="0">
                <a:solidFill>
                  <a:prstClr val="black"/>
                </a:solidFill>
              </a:rPr>
              <a:t>“planning to implement in the next 12 months,” or “planning to implement in a year or more”)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12"/>
          <p:cNvSpPr>
            <a:spLocks noChangeArrowheads="1"/>
          </p:cNvSpPr>
          <p:nvPr/>
        </p:nvSpPr>
        <p:spPr bwMode="auto">
          <a:xfrm>
            <a:off x="1676401" y="1494592"/>
            <a:ext cx="2743200" cy="971550"/>
          </a:xfrm>
          <a:prstGeom prst="roundRect">
            <a:avLst>
              <a:gd name="adj" fmla="val 16667"/>
            </a:avLst>
          </a:prstGeom>
          <a:solidFill>
            <a:srgbClr val="1B4075"/>
          </a:solidFill>
          <a:ln w="38100" cap="sq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APAC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is approx. 12 months behind in adoption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565" y="440055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Base: 2,200 to 2,444 IT software decision-makers US &amp;  Europe</a:t>
            </a:r>
          </a:p>
          <a:p>
            <a:r>
              <a:rPr lang="en-US" sz="1000" dirty="0" smtClean="0"/>
              <a:t>Source: </a:t>
            </a:r>
            <a:r>
              <a:rPr lang="en-US" sz="1000" dirty="0" err="1" smtClean="0"/>
              <a:t>Forrsights</a:t>
            </a:r>
            <a:r>
              <a:rPr lang="en-US" sz="1000" dirty="0" smtClean="0"/>
              <a:t> Software Survey, Q4 2012</a:t>
            </a:r>
            <a:endParaRPr lang="en-US" sz="1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445770"/>
            <a:ext cx="7772400" cy="394980"/>
          </a:xfrm>
        </p:spPr>
        <p:txBody>
          <a:bodyPr/>
          <a:lstStyle/>
          <a:p>
            <a:r>
              <a:rPr lang="en-US" sz="2800" dirty="0" smtClean="0"/>
              <a:t>Cloud adoption is accelerating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67400" y="4470917"/>
            <a:ext cx="2580584" cy="268188"/>
            <a:chOff x="5867400" y="6060186"/>
            <a:chExt cx="2580584" cy="357584"/>
          </a:xfrm>
        </p:grpSpPr>
        <p:sp>
          <p:nvSpPr>
            <p:cNvPr id="3" name="TextBox 2"/>
            <p:cNvSpPr txBox="1"/>
            <p:nvPr/>
          </p:nvSpPr>
          <p:spPr>
            <a:xfrm>
              <a:off x="5867400" y="6060186"/>
              <a:ext cx="2580584" cy="2051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 smtClean="0"/>
                <a:t>*Planning to implement in the next 12 months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7400" y="6212586"/>
              <a:ext cx="2373634" cy="2051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 smtClean="0"/>
                <a:t>**Planning to implement in a year or more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6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1" name="Chart 3"/>
          <p:cNvGraphicFramePr>
            <a:graphicFrameLocks/>
          </p:cNvGraphicFramePr>
          <p:nvPr/>
        </p:nvGraphicFramePr>
        <p:xfrm>
          <a:off x="704160" y="1116837"/>
          <a:ext cx="7833600" cy="328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8637318" imgH="4827633" progId="Excel.Sheet.8">
                  <p:embed/>
                </p:oleObj>
              </mc:Choice>
              <mc:Fallback>
                <p:oleObj name="Worksheet" r:id="rId4" imgW="8637318" imgH="482763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60" y="1116837"/>
                        <a:ext cx="7833600" cy="3283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565920" y="871653"/>
            <a:ext cx="8110080" cy="30755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lIns="91213" tIns="45609" rIns="91213" bIns="45609">
            <a:spAutoFit/>
          </a:bodyPr>
          <a:lstStyle>
            <a:lvl1pPr defTabSz="1004888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04888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04888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04888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04888" eaLnBrk="0" hangingPunct="0"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048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048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048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048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“</a:t>
            </a:r>
            <a:r>
              <a:rPr lang="en-US" sz="1400" b="1" dirty="0">
                <a:solidFill>
                  <a:srgbClr val="000000"/>
                </a:solidFill>
              </a:rPr>
              <a:t>What are your firm</a:t>
            </a:r>
            <a:r>
              <a:rPr lang="en-US" altLang="en-US" sz="1400" b="1" dirty="0">
                <a:solidFill>
                  <a:srgbClr val="000000"/>
                </a:solidFill>
              </a:rPr>
              <a:t>’</a:t>
            </a:r>
            <a:r>
              <a:rPr lang="en-US" sz="1400" b="1" dirty="0">
                <a:solidFill>
                  <a:srgbClr val="000000"/>
                </a:solidFill>
              </a:rPr>
              <a:t>s plans to adopt the following as-a-service technologies?</a:t>
            </a:r>
            <a:r>
              <a:rPr lang="en-US" altLang="en-US" sz="1400" b="1" dirty="0">
                <a:solidFill>
                  <a:srgbClr val="000000"/>
                </a:solidFill>
              </a:rPr>
              <a:t>”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4680" y="209478"/>
            <a:ext cx="8003520" cy="68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0" rIns="91213" bIns="0" anchor="ctr"/>
          <a:lstStyle/>
          <a:p>
            <a:pPr defTabSz="91241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dirty="0" smtClean="0">
                <a:solidFill>
                  <a:srgbClr val="1B4075"/>
                </a:solidFill>
                <a:ea typeface="ＭＳ Ｐゴシック" pitchFamily="34" charset="-128"/>
                <a:cs typeface="Arial" charset="0"/>
              </a:rPr>
              <a:t>Enterprises are adopting cloud faster</a:t>
            </a:r>
            <a:endParaRPr lang="en-US" sz="2600" b="1" kern="0" dirty="0">
              <a:solidFill>
                <a:srgbClr val="1B4075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ounded Rectangle 12"/>
          <p:cNvSpPr>
            <a:spLocks noChangeArrowheads="1"/>
          </p:cNvSpPr>
          <p:nvPr/>
        </p:nvSpPr>
        <p:spPr bwMode="auto">
          <a:xfrm>
            <a:off x="1524000" y="1352550"/>
            <a:ext cx="5397599" cy="60984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sq" algn="ctr">
            <a:noFill/>
            <a:miter lim="800000"/>
            <a:headEnd/>
            <a:tailEnd/>
          </a:ln>
        </p:spPr>
        <p:txBody>
          <a:bodyPr wrap="none" lIns="91213" tIns="45609" rIns="91213" bIns="45609"/>
          <a:lstStyle/>
          <a:p>
            <a:pPr defTabSz="91241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ea typeface="ＭＳ Ｐゴシック" pitchFamily="34" charset="-128"/>
              </a:rPr>
              <a:t>By the end of 2013, about 40% of all companies</a:t>
            </a:r>
            <a:br>
              <a:rPr lang="en-US" b="1" kern="0" dirty="0">
                <a:solidFill>
                  <a:prstClr val="white"/>
                </a:solidFill>
                <a:ea typeface="ＭＳ Ｐゴシック" pitchFamily="34" charset="-128"/>
              </a:rPr>
            </a:br>
            <a:r>
              <a:rPr lang="en-US" b="1" kern="0" dirty="0">
                <a:solidFill>
                  <a:prstClr val="white"/>
                </a:solidFill>
                <a:ea typeface="ＭＳ Ｐゴシック" pitchFamily="34" charset="-128"/>
              </a:rPr>
              <a:t>will be using IaaS (50% by 2014!</a:t>
            </a:r>
            <a:r>
              <a:rPr lang="en-US" b="1" kern="0" dirty="0" smtClean="0">
                <a:solidFill>
                  <a:prstClr val="white"/>
                </a:solidFill>
                <a:ea typeface="ＭＳ Ｐゴシック" pitchFamily="34" charset="-128"/>
              </a:rPr>
              <a:t>)</a:t>
            </a:r>
            <a:endParaRPr lang="en-US" b="1" kern="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520" y="4400550"/>
            <a:ext cx="6020640" cy="399885"/>
          </a:xfrm>
          <a:prstGeom prst="rect">
            <a:avLst/>
          </a:prstGeom>
          <a:noFill/>
        </p:spPr>
        <p:txBody>
          <a:bodyPr lIns="91213" tIns="45609" rIns="91213" bIns="45609">
            <a:spAutoFit/>
          </a:bodyPr>
          <a:lstStyle/>
          <a:p>
            <a:pPr defTabSz="912411">
              <a:defRPr/>
            </a:pPr>
            <a:r>
              <a:rPr lang="en-US" sz="1000" dirty="0">
                <a:solidFill>
                  <a:srgbClr val="333333"/>
                </a:solidFill>
                <a:ea typeface="ＭＳ Ｐゴシック" pitchFamily="34" charset="-128"/>
              </a:rPr>
              <a:t>Base: 2,200 to 2,444 IT software decision-makers</a:t>
            </a:r>
          </a:p>
          <a:p>
            <a:pPr defTabSz="912411">
              <a:defRPr/>
            </a:pPr>
            <a:r>
              <a:rPr lang="en-US" sz="1000" dirty="0">
                <a:solidFill>
                  <a:srgbClr val="333333"/>
                </a:solidFill>
                <a:ea typeface="ＭＳ Ｐゴシック" pitchFamily="34" charset="-128"/>
              </a:rPr>
              <a:t>Source: Forrsights Software Survey, Q4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5440" y="1437633"/>
            <a:ext cx="690168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2411">
              <a:spcAft>
                <a:spcPts val="600"/>
              </a:spcAft>
              <a:defRPr/>
            </a:pPr>
            <a:r>
              <a:rPr lang="en-US" sz="2200" b="1" dirty="0">
                <a:solidFill>
                  <a:srgbClr val="666666"/>
                </a:solidFill>
                <a:ea typeface="ＭＳ Ｐゴシック" pitchFamily="34" charset="-128"/>
              </a:rPr>
              <a:t>SaaS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5440" y="1828633"/>
            <a:ext cx="580375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2411">
              <a:spcAft>
                <a:spcPts val="600"/>
              </a:spcAft>
              <a:defRPr/>
            </a:pPr>
            <a:r>
              <a:rPr lang="en-US" sz="2200" b="1" dirty="0">
                <a:solidFill>
                  <a:srgbClr val="3399CC"/>
                </a:solidFill>
                <a:ea typeface="ＭＳ Ｐゴシック" pitchFamily="34" charset="-128"/>
              </a:rPr>
              <a:t>IaaS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800" y="2263918"/>
            <a:ext cx="690168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2411">
              <a:spcAft>
                <a:spcPts val="600"/>
              </a:spcAft>
              <a:defRPr/>
            </a:pPr>
            <a:r>
              <a:rPr lang="en-US" sz="2200" b="1" dirty="0">
                <a:solidFill>
                  <a:srgbClr val="9BDDF8"/>
                </a:solidFill>
                <a:ea typeface="ＭＳ Ｐゴシック" pitchFamily="34" charset="-128"/>
              </a:rPr>
              <a:t>PaaS</a:t>
            </a:r>
          </a:p>
        </p:txBody>
      </p:sp>
    </p:spTree>
    <p:extLst>
      <p:ext uri="{BB962C8B-B14F-4D97-AF65-F5344CB8AC3E}">
        <p14:creationId xmlns:p14="http://schemas.microsoft.com/office/powerpoint/2010/main" val="394224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1950"/>
            <a:ext cx="7955280" cy="45140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China will be a key engine of this growth</a:t>
            </a:r>
            <a:endParaRPr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034" y="4462104"/>
            <a:ext cx="33575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/>
            <a:r>
              <a:rPr lang="en-US" sz="1000" dirty="0">
                <a:solidFill>
                  <a:srgbClr val="333333"/>
                </a:solidFill>
              </a:rPr>
              <a:t>Source: </a:t>
            </a:r>
            <a:r>
              <a:rPr lang="en-US" sz="1000" dirty="0" smtClean="0">
                <a:solidFill>
                  <a:srgbClr val="333333"/>
                </a:solidFill>
              </a:rPr>
              <a:t>Forrester Research Inc., December 2011</a:t>
            </a:r>
            <a:endParaRPr lang="en-US" sz="1000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09590" y="729513"/>
            <a:ext cx="1062014" cy="34368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400" i="1" dirty="0" smtClean="0">
                <a:solidFill>
                  <a:srgbClr val="333333"/>
                </a:solidFill>
              </a:rPr>
              <a:t>$ millions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908" y="910816"/>
            <a:ext cx="8143978" cy="3589760"/>
            <a:chOff x="523908" y="1214422"/>
            <a:chExt cx="8143978" cy="4786346"/>
          </a:xfrm>
        </p:grpSpPr>
        <p:pic>
          <p:nvPicPr>
            <p:cNvPr id="1781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908" y="1301501"/>
              <a:ext cx="8143978" cy="4699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 bwMode="auto">
            <a:xfrm>
              <a:off x="6477000" y="1214422"/>
              <a:ext cx="2166950" cy="199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t">
              <a:no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333333"/>
                  </a:solidFill>
                </a:rPr>
                <a:t>Virtual private cloud services evolved from a traditional managed model and will also gain market momentum in China moving forward.</a:t>
              </a:r>
              <a:endParaRPr lang="en-US" sz="1400" dirty="0">
                <a:solidFill>
                  <a:srgbClr val="333333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71600" y="1276350"/>
            <a:ext cx="25908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</a:rPr>
              <a:t>Public cloud services will reach $40.8 billion globally and $3.83 billion in China by 2020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1123950"/>
            <a:ext cx="2895600" cy="137160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dirty="0">
                <a:solidFill>
                  <a:srgbClr val="FFFF00"/>
                </a:solidFill>
              </a:rPr>
              <a:t>Public cloud services will reach $40.8 billion globally and $3.83 billion in China by 2020.</a:t>
            </a:r>
          </a:p>
        </p:txBody>
      </p:sp>
    </p:spTree>
    <p:extLst>
      <p:ext uri="{BB962C8B-B14F-4D97-AF65-F5344CB8AC3E}">
        <p14:creationId xmlns:p14="http://schemas.microsoft.com/office/powerpoint/2010/main" val="4012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The Chinese government’s cloud strategy</a:t>
            </a:r>
            <a:endParaRPr sz="2400" dirty="0" smtClean="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11560" y="803672"/>
            <a:ext cx="7639248" cy="38826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1600" b="1" dirty="0"/>
              <a:t>14 provinces have announced cloud data center projects</a:t>
            </a:r>
            <a:r>
              <a:rPr lang="en-US" altLang="zh-CN" sz="1600" b="1" dirty="0" smtClean="0"/>
              <a:t>.</a:t>
            </a:r>
            <a:endParaRPr lang="en-US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50000"/>
              </a:lnSpc>
            </a:pPr>
            <a:r>
              <a:rPr lang="en-US" altLang="zh-CN" sz="1600" dirty="0">
                <a:latin typeface="Arial" charset="0"/>
                <a:cs typeface="Arial" charset="0"/>
              </a:rPr>
              <a:t>Investments range from $794 million to $3.2 billion</a:t>
            </a:r>
          </a:p>
          <a:p>
            <a:pPr lvl="1">
              <a:lnSpc>
                <a:spcPct val="50000"/>
              </a:lnSpc>
            </a:pPr>
            <a:r>
              <a:rPr lang="en-US" altLang="zh-CN" sz="1600" dirty="0">
                <a:latin typeface="Arial" charset="0"/>
                <a:cs typeface="Arial" charset="0"/>
              </a:rPr>
              <a:t>Initial data center sizes are mostly above 10,000 to 50,000 m</a:t>
            </a:r>
            <a:r>
              <a:rPr lang="en-US" altLang="zh-CN" sz="1600" baseline="30000" dirty="0">
                <a:latin typeface="Arial" charset="0"/>
                <a:cs typeface="Arial" charset="0"/>
              </a:rPr>
              <a:t>2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5 pilot cities: Beijing, Shanghai, Shenzhen, Hangzhou and Wuxi; transportation, eGovernment, and healthcare are top categories.</a:t>
            </a:r>
          </a:p>
          <a:p>
            <a:pPr lvl="1" eaLnBrk="1" hangingPunct="1">
              <a:lnSpc>
                <a:spcPct val="5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Beijing: IaaS/PaaS (serving large enterprises to SMEs)</a:t>
            </a:r>
          </a:p>
          <a:p>
            <a:pPr lvl="1" eaLnBrk="1" hangingPunct="1">
              <a:lnSpc>
                <a:spcPct val="5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Shanghai: IaaS, healthcare</a:t>
            </a:r>
          </a:p>
          <a:p>
            <a:pPr lvl="1" eaLnBrk="1" hangingPunct="1">
              <a:lnSpc>
                <a:spcPct val="5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Wuxi: IaaS/SaaS/testing cloud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Government/enterprise </a:t>
            </a:r>
            <a:r>
              <a:rPr lang="en-U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collaboration model:</a:t>
            </a:r>
          </a:p>
          <a:p>
            <a:pPr lvl="1" eaLnBrk="1" hangingPunct="1">
              <a:lnSpc>
                <a:spcPct val="5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Local cloud service companies</a:t>
            </a:r>
          </a:p>
          <a:p>
            <a:pPr lvl="1" eaLnBrk="1" hangingPunct="1">
              <a:lnSpc>
                <a:spcPct val="5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District government direct investment</a:t>
            </a:r>
          </a:p>
          <a:p>
            <a:pPr lvl="1" eaLnBrk="1" hangingPunct="1">
              <a:lnSpc>
                <a:spcPct val="5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Telecom operators</a:t>
            </a:r>
          </a:p>
          <a:p>
            <a:pPr lvl="1" eaLnBrk="1" hangingPunct="1">
              <a:lnSpc>
                <a:spcPct val="5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Revenue-sharing model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Local government incentives: focus on public cloud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projects, get:</a:t>
            </a:r>
            <a:endParaRPr lang="en-US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1600" dirty="0">
                <a:latin typeface="Arial" charset="0"/>
                <a:cs typeface="Arial" charset="0"/>
              </a:rPr>
              <a:t>B</a:t>
            </a:r>
            <a:r>
              <a:rPr lang="en-US" sz="1600" dirty="0" smtClean="0">
                <a:latin typeface="Arial" charset="0"/>
                <a:cs typeface="Arial" charset="0"/>
              </a:rPr>
              <a:t>enefits on land, tax, and energy</a:t>
            </a:r>
          </a:p>
        </p:txBody>
      </p:sp>
      <p:grpSp>
        <p:nvGrpSpPr>
          <p:cNvPr id="5" name="组合 93"/>
          <p:cNvGrpSpPr/>
          <p:nvPr/>
        </p:nvGrpSpPr>
        <p:grpSpPr>
          <a:xfrm>
            <a:off x="6019800" y="1969979"/>
            <a:ext cx="2362200" cy="1485900"/>
            <a:chOff x="284609" y="1168400"/>
            <a:chExt cx="5799559" cy="4713056"/>
          </a:xfrm>
          <a:solidFill>
            <a:schemeClr val="accent1"/>
          </a:solidFill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775577" y="1168400"/>
              <a:ext cx="1308591" cy="1138368"/>
            </a:xfrm>
            <a:custGeom>
              <a:avLst/>
              <a:gdLst>
                <a:gd name="T0" fmla="*/ 2147483647 w 1007"/>
                <a:gd name="T1" fmla="*/ 2147483647 h 877"/>
                <a:gd name="T2" fmla="*/ 2147483647 w 1007"/>
                <a:gd name="T3" fmla="*/ 2147483647 h 877"/>
                <a:gd name="T4" fmla="*/ 2147483647 w 1007"/>
                <a:gd name="T5" fmla="*/ 2147483647 h 877"/>
                <a:gd name="T6" fmla="*/ 2147483647 w 1007"/>
                <a:gd name="T7" fmla="*/ 2147483647 h 877"/>
                <a:gd name="T8" fmla="*/ 2147483647 w 1007"/>
                <a:gd name="T9" fmla="*/ 2147483647 h 877"/>
                <a:gd name="T10" fmla="*/ 2147483647 w 1007"/>
                <a:gd name="T11" fmla="*/ 2147483647 h 877"/>
                <a:gd name="T12" fmla="*/ 2147483647 w 1007"/>
                <a:gd name="T13" fmla="*/ 2147483647 h 877"/>
                <a:gd name="T14" fmla="*/ 2147483647 w 1007"/>
                <a:gd name="T15" fmla="*/ 2147483647 h 877"/>
                <a:gd name="T16" fmla="*/ 2147483647 w 1007"/>
                <a:gd name="T17" fmla="*/ 2147483647 h 877"/>
                <a:gd name="T18" fmla="*/ 2147483647 w 1007"/>
                <a:gd name="T19" fmla="*/ 2147483647 h 877"/>
                <a:gd name="T20" fmla="*/ 2147483647 w 1007"/>
                <a:gd name="T21" fmla="*/ 2147483647 h 877"/>
                <a:gd name="T22" fmla="*/ 2147483647 w 1007"/>
                <a:gd name="T23" fmla="*/ 2147483647 h 877"/>
                <a:gd name="T24" fmla="*/ 2147483647 w 1007"/>
                <a:gd name="T25" fmla="*/ 2147483647 h 877"/>
                <a:gd name="T26" fmla="*/ 2147483647 w 1007"/>
                <a:gd name="T27" fmla="*/ 2147483647 h 877"/>
                <a:gd name="T28" fmla="*/ 2147483647 w 1007"/>
                <a:gd name="T29" fmla="*/ 2147483647 h 877"/>
                <a:gd name="T30" fmla="*/ 2147483647 w 1007"/>
                <a:gd name="T31" fmla="*/ 2147483647 h 877"/>
                <a:gd name="T32" fmla="*/ 2147483647 w 1007"/>
                <a:gd name="T33" fmla="*/ 2147483647 h 877"/>
                <a:gd name="T34" fmla="*/ 2147483647 w 1007"/>
                <a:gd name="T35" fmla="*/ 2147483647 h 877"/>
                <a:gd name="T36" fmla="*/ 2147483647 w 1007"/>
                <a:gd name="T37" fmla="*/ 2147483647 h 877"/>
                <a:gd name="T38" fmla="*/ 2147483647 w 1007"/>
                <a:gd name="T39" fmla="*/ 2147483647 h 877"/>
                <a:gd name="T40" fmla="*/ 2147483647 w 1007"/>
                <a:gd name="T41" fmla="*/ 2147483647 h 877"/>
                <a:gd name="T42" fmla="*/ 2147483647 w 1007"/>
                <a:gd name="T43" fmla="*/ 2147483647 h 877"/>
                <a:gd name="T44" fmla="*/ 2147483647 w 1007"/>
                <a:gd name="T45" fmla="*/ 2147483647 h 877"/>
                <a:gd name="T46" fmla="*/ 2147483647 w 1007"/>
                <a:gd name="T47" fmla="*/ 2147483647 h 877"/>
                <a:gd name="T48" fmla="*/ 2147483647 w 1007"/>
                <a:gd name="T49" fmla="*/ 2147483647 h 877"/>
                <a:gd name="T50" fmla="*/ 2147483647 w 1007"/>
                <a:gd name="T51" fmla="*/ 2147483647 h 877"/>
                <a:gd name="T52" fmla="*/ 0 w 1007"/>
                <a:gd name="T53" fmla="*/ 2147483647 h 877"/>
                <a:gd name="T54" fmla="*/ 2147483647 w 1007"/>
                <a:gd name="T55" fmla="*/ 2147483647 h 877"/>
                <a:gd name="T56" fmla="*/ 2147483647 w 1007"/>
                <a:gd name="T57" fmla="*/ 2147483647 h 877"/>
                <a:gd name="T58" fmla="*/ 2147483647 w 1007"/>
                <a:gd name="T59" fmla="*/ 2147483647 h 877"/>
                <a:gd name="T60" fmla="*/ 2147483647 w 1007"/>
                <a:gd name="T61" fmla="*/ 2147483647 h 877"/>
                <a:gd name="T62" fmla="*/ 2147483647 w 1007"/>
                <a:gd name="T63" fmla="*/ 2147483647 h 877"/>
                <a:gd name="T64" fmla="*/ 2147483647 w 1007"/>
                <a:gd name="T65" fmla="*/ 2147483647 h 877"/>
                <a:gd name="T66" fmla="*/ 2147483647 w 1007"/>
                <a:gd name="T67" fmla="*/ 2147483647 h 877"/>
                <a:gd name="T68" fmla="*/ 2147483647 w 1007"/>
                <a:gd name="T69" fmla="*/ 2147483647 h 877"/>
                <a:gd name="T70" fmla="*/ 2147483647 w 1007"/>
                <a:gd name="T71" fmla="*/ 2147483647 h 877"/>
                <a:gd name="T72" fmla="*/ 2147483647 w 1007"/>
                <a:gd name="T73" fmla="*/ 2147483647 h 8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7"/>
                <a:gd name="T112" fmla="*/ 0 h 877"/>
                <a:gd name="T113" fmla="*/ 1007 w 1007"/>
                <a:gd name="T114" fmla="*/ 877 h 8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7" h="877">
                  <a:moveTo>
                    <a:pt x="983" y="295"/>
                  </a:moveTo>
                  <a:lnTo>
                    <a:pt x="987" y="354"/>
                  </a:lnTo>
                  <a:lnTo>
                    <a:pt x="1007" y="385"/>
                  </a:lnTo>
                  <a:lnTo>
                    <a:pt x="983" y="433"/>
                  </a:lnTo>
                  <a:lnTo>
                    <a:pt x="1007" y="488"/>
                  </a:lnTo>
                  <a:lnTo>
                    <a:pt x="1007" y="618"/>
                  </a:lnTo>
                  <a:lnTo>
                    <a:pt x="968" y="657"/>
                  </a:lnTo>
                  <a:lnTo>
                    <a:pt x="901" y="661"/>
                  </a:lnTo>
                  <a:lnTo>
                    <a:pt x="865" y="724"/>
                  </a:lnTo>
                  <a:lnTo>
                    <a:pt x="913" y="794"/>
                  </a:lnTo>
                  <a:lnTo>
                    <a:pt x="916" y="853"/>
                  </a:lnTo>
                  <a:lnTo>
                    <a:pt x="869" y="857"/>
                  </a:lnTo>
                  <a:lnTo>
                    <a:pt x="838" y="814"/>
                  </a:lnTo>
                  <a:lnTo>
                    <a:pt x="818" y="838"/>
                  </a:lnTo>
                  <a:lnTo>
                    <a:pt x="779" y="830"/>
                  </a:lnTo>
                  <a:lnTo>
                    <a:pt x="763" y="846"/>
                  </a:lnTo>
                  <a:lnTo>
                    <a:pt x="767" y="877"/>
                  </a:lnTo>
                  <a:lnTo>
                    <a:pt x="736" y="877"/>
                  </a:lnTo>
                  <a:lnTo>
                    <a:pt x="680" y="814"/>
                  </a:lnTo>
                  <a:lnTo>
                    <a:pt x="661" y="850"/>
                  </a:lnTo>
                  <a:lnTo>
                    <a:pt x="614" y="814"/>
                  </a:lnTo>
                  <a:lnTo>
                    <a:pt x="578" y="806"/>
                  </a:lnTo>
                  <a:lnTo>
                    <a:pt x="559" y="759"/>
                  </a:lnTo>
                  <a:lnTo>
                    <a:pt x="527" y="763"/>
                  </a:lnTo>
                  <a:lnTo>
                    <a:pt x="519" y="779"/>
                  </a:lnTo>
                  <a:lnTo>
                    <a:pt x="500" y="775"/>
                  </a:lnTo>
                  <a:lnTo>
                    <a:pt x="468" y="732"/>
                  </a:lnTo>
                  <a:lnTo>
                    <a:pt x="448" y="759"/>
                  </a:lnTo>
                  <a:lnTo>
                    <a:pt x="382" y="767"/>
                  </a:lnTo>
                  <a:lnTo>
                    <a:pt x="346" y="747"/>
                  </a:lnTo>
                  <a:lnTo>
                    <a:pt x="323" y="700"/>
                  </a:lnTo>
                  <a:lnTo>
                    <a:pt x="263" y="700"/>
                  </a:lnTo>
                  <a:lnTo>
                    <a:pt x="283" y="653"/>
                  </a:lnTo>
                  <a:lnTo>
                    <a:pt x="252" y="661"/>
                  </a:lnTo>
                  <a:lnTo>
                    <a:pt x="201" y="614"/>
                  </a:lnTo>
                  <a:lnTo>
                    <a:pt x="201" y="582"/>
                  </a:lnTo>
                  <a:lnTo>
                    <a:pt x="244" y="559"/>
                  </a:lnTo>
                  <a:lnTo>
                    <a:pt x="260" y="496"/>
                  </a:lnTo>
                  <a:lnTo>
                    <a:pt x="295" y="480"/>
                  </a:lnTo>
                  <a:lnTo>
                    <a:pt x="315" y="531"/>
                  </a:lnTo>
                  <a:lnTo>
                    <a:pt x="326" y="488"/>
                  </a:lnTo>
                  <a:lnTo>
                    <a:pt x="315" y="441"/>
                  </a:lnTo>
                  <a:lnTo>
                    <a:pt x="315" y="413"/>
                  </a:lnTo>
                  <a:lnTo>
                    <a:pt x="334" y="401"/>
                  </a:lnTo>
                  <a:lnTo>
                    <a:pt x="342" y="232"/>
                  </a:lnTo>
                  <a:lnTo>
                    <a:pt x="307" y="177"/>
                  </a:lnTo>
                  <a:lnTo>
                    <a:pt x="256" y="165"/>
                  </a:lnTo>
                  <a:lnTo>
                    <a:pt x="228" y="205"/>
                  </a:lnTo>
                  <a:lnTo>
                    <a:pt x="157" y="224"/>
                  </a:lnTo>
                  <a:lnTo>
                    <a:pt x="114" y="161"/>
                  </a:lnTo>
                  <a:lnTo>
                    <a:pt x="110" y="134"/>
                  </a:lnTo>
                  <a:lnTo>
                    <a:pt x="59" y="130"/>
                  </a:lnTo>
                  <a:lnTo>
                    <a:pt x="24" y="146"/>
                  </a:lnTo>
                  <a:lnTo>
                    <a:pt x="0" y="114"/>
                  </a:lnTo>
                  <a:lnTo>
                    <a:pt x="12" y="35"/>
                  </a:lnTo>
                  <a:lnTo>
                    <a:pt x="94" y="8"/>
                  </a:lnTo>
                  <a:lnTo>
                    <a:pt x="138" y="0"/>
                  </a:lnTo>
                  <a:lnTo>
                    <a:pt x="169" y="24"/>
                  </a:lnTo>
                  <a:lnTo>
                    <a:pt x="252" y="16"/>
                  </a:lnTo>
                  <a:lnTo>
                    <a:pt x="370" y="138"/>
                  </a:lnTo>
                  <a:lnTo>
                    <a:pt x="378" y="173"/>
                  </a:lnTo>
                  <a:lnTo>
                    <a:pt x="401" y="177"/>
                  </a:lnTo>
                  <a:lnTo>
                    <a:pt x="492" y="323"/>
                  </a:lnTo>
                  <a:lnTo>
                    <a:pt x="555" y="307"/>
                  </a:lnTo>
                  <a:lnTo>
                    <a:pt x="618" y="326"/>
                  </a:lnTo>
                  <a:lnTo>
                    <a:pt x="641" y="342"/>
                  </a:lnTo>
                  <a:lnTo>
                    <a:pt x="700" y="342"/>
                  </a:lnTo>
                  <a:lnTo>
                    <a:pt x="708" y="378"/>
                  </a:lnTo>
                  <a:lnTo>
                    <a:pt x="728" y="393"/>
                  </a:lnTo>
                  <a:lnTo>
                    <a:pt x="736" y="433"/>
                  </a:lnTo>
                  <a:lnTo>
                    <a:pt x="775" y="444"/>
                  </a:lnTo>
                  <a:lnTo>
                    <a:pt x="846" y="425"/>
                  </a:lnTo>
                  <a:lnTo>
                    <a:pt x="861" y="370"/>
                  </a:lnTo>
                  <a:lnTo>
                    <a:pt x="983" y="295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016283" y="2076701"/>
              <a:ext cx="964155" cy="658285"/>
            </a:xfrm>
            <a:custGeom>
              <a:avLst/>
              <a:gdLst>
                <a:gd name="T0" fmla="*/ 2147483647 w 743"/>
                <a:gd name="T1" fmla="*/ 0 h 507"/>
                <a:gd name="T2" fmla="*/ 2147483647 w 743"/>
                <a:gd name="T3" fmla="*/ 2147483647 h 507"/>
                <a:gd name="T4" fmla="*/ 0 w 743"/>
                <a:gd name="T5" fmla="*/ 2147483647 h 507"/>
                <a:gd name="T6" fmla="*/ 2147483647 w 743"/>
                <a:gd name="T7" fmla="*/ 2147483647 h 507"/>
                <a:gd name="T8" fmla="*/ 2147483647 w 743"/>
                <a:gd name="T9" fmla="*/ 2147483647 h 507"/>
                <a:gd name="T10" fmla="*/ 2147483647 w 743"/>
                <a:gd name="T11" fmla="*/ 2147483647 h 507"/>
                <a:gd name="T12" fmla="*/ 2147483647 w 743"/>
                <a:gd name="T13" fmla="*/ 2147483647 h 507"/>
                <a:gd name="T14" fmla="*/ 2147483647 w 743"/>
                <a:gd name="T15" fmla="*/ 2147483647 h 507"/>
                <a:gd name="T16" fmla="*/ 2147483647 w 743"/>
                <a:gd name="T17" fmla="*/ 2147483647 h 507"/>
                <a:gd name="T18" fmla="*/ 2147483647 w 743"/>
                <a:gd name="T19" fmla="*/ 2147483647 h 507"/>
                <a:gd name="T20" fmla="*/ 2147483647 w 743"/>
                <a:gd name="T21" fmla="*/ 2147483647 h 507"/>
                <a:gd name="T22" fmla="*/ 2147483647 w 743"/>
                <a:gd name="T23" fmla="*/ 2147483647 h 507"/>
                <a:gd name="T24" fmla="*/ 2147483647 w 743"/>
                <a:gd name="T25" fmla="*/ 2147483647 h 507"/>
                <a:gd name="T26" fmla="*/ 2147483647 w 743"/>
                <a:gd name="T27" fmla="*/ 2147483647 h 507"/>
                <a:gd name="T28" fmla="*/ 2147483647 w 743"/>
                <a:gd name="T29" fmla="*/ 2147483647 h 507"/>
                <a:gd name="T30" fmla="*/ 2147483647 w 743"/>
                <a:gd name="T31" fmla="*/ 2147483647 h 507"/>
                <a:gd name="T32" fmla="*/ 2147483647 w 743"/>
                <a:gd name="T33" fmla="*/ 2147483647 h 507"/>
                <a:gd name="T34" fmla="*/ 2147483647 w 743"/>
                <a:gd name="T35" fmla="*/ 2147483647 h 507"/>
                <a:gd name="T36" fmla="*/ 2147483647 w 743"/>
                <a:gd name="T37" fmla="*/ 2147483647 h 507"/>
                <a:gd name="T38" fmla="*/ 2147483647 w 743"/>
                <a:gd name="T39" fmla="*/ 2147483647 h 507"/>
                <a:gd name="T40" fmla="*/ 2147483647 w 743"/>
                <a:gd name="T41" fmla="*/ 2147483647 h 507"/>
                <a:gd name="T42" fmla="*/ 2147483647 w 743"/>
                <a:gd name="T43" fmla="*/ 2147483647 h 507"/>
                <a:gd name="T44" fmla="*/ 2147483647 w 743"/>
                <a:gd name="T45" fmla="*/ 2147483647 h 507"/>
                <a:gd name="T46" fmla="*/ 2147483647 w 743"/>
                <a:gd name="T47" fmla="*/ 2147483647 h 507"/>
                <a:gd name="T48" fmla="*/ 2147483647 w 743"/>
                <a:gd name="T49" fmla="*/ 2147483647 h 507"/>
                <a:gd name="T50" fmla="*/ 2147483647 w 743"/>
                <a:gd name="T51" fmla="*/ 2147483647 h 507"/>
                <a:gd name="T52" fmla="*/ 2147483647 w 743"/>
                <a:gd name="T53" fmla="*/ 2147483647 h 507"/>
                <a:gd name="T54" fmla="*/ 2147483647 w 743"/>
                <a:gd name="T55" fmla="*/ 2147483647 h 507"/>
                <a:gd name="T56" fmla="*/ 2147483647 w 743"/>
                <a:gd name="T57" fmla="*/ 2147483647 h 507"/>
                <a:gd name="T58" fmla="*/ 2147483647 w 743"/>
                <a:gd name="T59" fmla="*/ 2147483647 h 507"/>
                <a:gd name="T60" fmla="*/ 2147483647 w 743"/>
                <a:gd name="T61" fmla="*/ 2147483647 h 507"/>
                <a:gd name="T62" fmla="*/ 2147483647 w 743"/>
                <a:gd name="T63" fmla="*/ 2147483647 h 507"/>
                <a:gd name="T64" fmla="*/ 2147483647 w 743"/>
                <a:gd name="T65" fmla="*/ 2147483647 h 507"/>
                <a:gd name="T66" fmla="*/ 2147483647 w 743"/>
                <a:gd name="T67" fmla="*/ 2147483647 h 507"/>
                <a:gd name="T68" fmla="*/ 2147483647 w 743"/>
                <a:gd name="T69" fmla="*/ 2147483647 h 507"/>
                <a:gd name="T70" fmla="*/ 2147483647 w 743"/>
                <a:gd name="T71" fmla="*/ 2147483647 h 507"/>
                <a:gd name="T72" fmla="*/ 2147483647 w 743"/>
                <a:gd name="T73" fmla="*/ 2147483647 h 507"/>
                <a:gd name="T74" fmla="*/ 2147483647 w 743"/>
                <a:gd name="T75" fmla="*/ 2147483647 h 507"/>
                <a:gd name="T76" fmla="*/ 2147483647 w 743"/>
                <a:gd name="T77" fmla="*/ 2147483647 h 507"/>
                <a:gd name="T78" fmla="*/ 2147483647 w 743"/>
                <a:gd name="T79" fmla="*/ 2147483647 h 507"/>
                <a:gd name="T80" fmla="*/ 2147483647 w 743"/>
                <a:gd name="T81" fmla="*/ 2147483647 h 507"/>
                <a:gd name="T82" fmla="*/ 2147483647 w 743"/>
                <a:gd name="T83" fmla="*/ 2147483647 h 507"/>
                <a:gd name="T84" fmla="*/ 2147483647 w 743"/>
                <a:gd name="T85" fmla="*/ 2147483647 h 507"/>
                <a:gd name="T86" fmla="*/ 2147483647 w 743"/>
                <a:gd name="T87" fmla="*/ 2147483647 h 507"/>
                <a:gd name="T88" fmla="*/ 2147483647 w 743"/>
                <a:gd name="T89" fmla="*/ 2147483647 h 507"/>
                <a:gd name="T90" fmla="*/ 2147483647 w 743"/>
                <a:gd name="T91" fmla="*/ 2147483647 h 507"/>
                <a:gd name="T92" fmla="*/ 2147483647 w 743"/>
                <a:gd name="T93" fmla="*/ 2147483647 h 507"/>
                <a:gd name="T94" fmla="*/ 2147483647 w 743"/>
                <a:gd name="T95" fmla="*/ 2147483647 h 507"/>
                <a:gd name="T96" fmla="*/ 2147483647 w 743"/>
                <a:gd name="T97" fmla="*/ 0 h 507"/>
                <a:gd name="T98" fmla="*/ 2147483647 w 743"/>
                <a:gd name="T99" fmla="*/ 0 h 5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3"/>
                <a:gd name="T151" fmla="*/ 0 h 507"/>
                <a:gd name="T152" fmla="*/ 743 w 743"/>
                <a:gd name="T153" fmla="*/ 507 h 5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3" h="507">
                  <a:moveTo>
                    <a:pt x="78" y="0"/>
                  </a:moveTo>
                  <a:lnTo>
                    <a:pt x="63" y="55"/>
                  </a:lnTo>
                  <a:lnTo>
                    <a:pt x="0" y="59"/>
                  </a:lnTo>
                  <a:lnTo>
                    <a:pt x="16" y="87"/>
                  </a:lnTo>
                  <a:lnTo>
                    <a:pt x="51" y="87"/>
                  </a:lnTo>
                  <a:lnTo>
                    <a:pt x="51" y="161"/>
                  </a:lnTo>
                  <a:lnTo>
                    <a:pt x="78" y="205"/>
                  </a:lnTo>
                  <a:lnTo>
                    <a:pt x="114" y="177"/>
                  </a:lnTo>
                  <a:lnTo>
                    <a:pt x="165" y="228"/>
                  </a:lnTo>
                  <a:lnTo>
                    <a:pt x="165" y="299"/>
                  </a:lnTo>
                  <a:lnTo>
                    <a:pt x="197" y="303"/>
                  </a:lnTo>
                  <a:lnTo>
                    <a:pt x="216" y="283"/>
                  </a:lnTo>
                  <a:lnTo>
                    <a:pt x="267" y="315"/>
                  </a:lnTo>
                  <a:lnTo>
                    <a:pt x="283" y="299"/>
                  </a:lnTo>
                  <a:lnTo>
                    <a:pt x="350" y="370"/>
                  </a:lnTo>
                  <a:lnTo>
                    <a:pt x="346" y="413"/>
                  </a:lnTo>
                  <a:lnTo>
                    <a:pt x="385" y="445"/>
                  </a:lnTo>
                  <a:lnTo>
                    <a:pt x="393" y="507"/>
                  </a:lnTo>
                  <a:lnTo>
                    <a:pt x="425" y="452"/>
                  </a:lnTo>
                  <a:lnTo>
                    <a:pt x="448" y="393"/>
                  </a:lnTo>
                  <a:lnTo>
                    <a:pt x="492" y="405"/>
                  </a:lnTo>
                  <a:lnTo>
                    <a:pt x="641" y="287"/>
                  </a:lnTo>
                  <a:lnTo>
                    <a:pt x="649" y="236"/>
                  </a:lnTo>
                  <a:lnTo>
                    <a:pt x="672" y="228"/>
                  </a:lnTo>
                  <a:lnTo>
                    <a:pt x="688" y="264"/>
                  </a:lnTo>
                  <a:lnTo>
                    <a:pt x="724" y="264"/>
                  </a:lnTo>
                  <a:lnTo>
                    <a:pt x="704" y="220"/>
                  </a:lnTo>
                  <a:lnTo>
                    <a:pt x="743" y="209"/>
                  </a:lnTo>
                  <a:lnTo>
                    <a:pt x="731" y="153"/>
                  </a:lnTo>
                  <a:lnTo>
                    <a:pt x="684" y="157"/>
                  </a:lnTo>
                  <a:lnTo>
                    <a:pt x="653" y="114"/>
                  </a:lnTo>
                  <a:lnTo>
                    <a:pt x="633" y="138"/>
                  </a:lnTo>
                  <a:lnTo>
                    <a:pt x="594" y="130"/>
                  </a:lnTo>
                  <a:lnTo>
                    <a:pt x="578" y="146"/>
                  </a:lnTo>
                  <a:lnTo>
                    <a:pt x="582" y="177"/>
                  </a:lnTo>
                  <a:lnTo>
                    <a:pt x="551" y="177"/>
                  </a:lnTo>
                  <a:lnTo>
                    <a:pt x="495" y="114"/>
                  </a:lnTo>
                  <a:lnTo>
                    <a:pt x="476" y="150"/>
                  </a:lnTo>
                  <a:lnTo>
                    <a:pt x="429" y="114"/>
                  </a:lnTo>
                  <a:lnTo>
                    <a:pt x="393" y="106"/>
                  </a:lnTo>
                  <a:lnTo>
                    <a:pt x="374" y="59"/>
                  </a:lnTo>
                  <a:lnTo>
                    <a:pt x="342" y="63"/>
                  </a:lnTo>
                  <a:lnTo>
                    <a:pt x="334" y="79"/>
                  </a:lnTo>
                  <a:lnTo>
                    <a:pt x="315" y="75"/>
                  </a:lnTo>
                  <a:lnTo>
                    <a:pt x="283" y="32"/>
                  </a:lnTo>
                  <a:lnTo>
                    <a:pt x="263" y="59"/>
                  </a:lnTo>
                  <a:lnTo>
                    <a:pt x="197" y="67"/>
                  </a:lnTo>
                  <a:lnTo>
                    <a:pt x="161" y="47"/>
                  </a:lnTo>
                  <a:lnTo>
                    <a:pt x="138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863348" y="2445074"/>
              <a:ext cx="663604" cy="587802"/>
            </a:xfrm>
            <a:custGeom>
              <a:avLst/>
              <a:gdLst>
                <a:gd name="T0" fmla="*/ 2147483647 w 511"/>
                <a:gd name="T1" fmla="*/ 2147483647 h 453"/>
                <a:gd name="T2" fmla="*/ 2147483647 w 511"/>
                <a:gd name="T3" fmla="*/ 2147483647 h 453"/>
                <a:gd name="T4" fmla="*/ 2147483647 w 511"/>
                <a:gd name="T5" fmla="*/ 2147483647 h 453"/>
                <a:gd name="T6" fmla="*/ 0 w 511"/>
                <a:gd name="T7" fmla="*/ 2147483647 h 453"/>
                <a:gd name="T8" fmla="*/ 0 w 511"/>
                <a:gd name="T9" fmla="*/ 2147483647 h 453"/>
                <a:gd name="T10" fmla="*/ 2147483647 w 511"/>
                <a:gd name="T11" fmla="*/ 2147483647 h 453"/>
                <a:gd name="T12" fmla="*/ 2147483647 w 511"/>
                <a:gd name="T13" fmla="*/ 2147483647 h 453"/>
                <a:gd name="T14" fmla="*/ 2147483647 w 511"/>
                <a:gd name="T15" fmla="*/ 2147483647 h 453"/>
                <a:gd name="T16" fmla="*/ 2147483647 w 511"/>
                <a:gd name="T17" fmla="*/ 2147483647 h 453"/>
                <a:gd name="T18" fmla="*/ 2147483647 w 511"/>
                <a:gd name="T19" fmla="*/ 2147483647 h 453"/>
                <a:gd name="T20" fmla="*/ 2147483647 w 511"/>
                <a:gd name="T21" fmla="*/ 2147483647 h 453"/>
                <a:gd name="T22" fmla="*/ 2147483647 w 511"/>
                <a:gd name="T23" fmla="*/ 2147483647 h 453"/>
                <a:gd name="T24" fmla="*/ 2147483647 w 511"/>
                <a:gd name="T25" fmla="*/ 2147483647 h 453"/>
                <a:gd name="T26" fmla="*/ 2147483647 w 511"/>
                <a:gd name="T27" fmla="*/ 2147483647 h 453"/>
                <a:gd name="T28" fmla="*/ 2147483647 w 511"/>
                <a:gd name="T29" fmla="*/ 2147483647 h 453"/>
                <a:gd name="T30" fmla="*/ 2147483647 w 511"/>
                <a:gd name="T31" fmla="*/ 2147483647 h 453"/>
                <a:gd name="T32" fmla="*/ 2147483647 w 511"/>
                <a:gd name="T33" fmla="*/ 2147483647 h 453"/>
                <a:gd name="T34" fmla="*/ 2147483647 w 511"/>
                <a:gd name="T35" fmla="*/ 0 h 453"/>
                <a:gd name="T36" fmla="*/ 2147483647 w 511"/>
                <a:gd name="T37" fmla="*/ 2147483647 h 453"/>
                <a:gd name="T38" fmla="*/ 2147483647 w 511"/>
                <a:gd name="T39" fmla="*/ 2147483647 h 453"/>
                <a:gd name="T40" fmla="*/ 2147483647 w 511"/>
                <a:gd name="T41" fmla="*/ 2147483647 h 453"/>
                <a:gd name="T42" fmla="*/ 2147483647 w 511"/>
                <a:gd name="T43" fmla="*/ 2147483647 h 453"/>
                <a:gd name="T44" fmla="*/ 2147483647 w 511"/>
                <a:gd name="T45" fmla="*/ 2147483647 h 453"/>
                <a:gd name="T46" fmla="*/ 2147483647 w 511"/>
                <a:gd name="T47" fmla="*/ 2147483647 h 453"/>
                <a:gd name="T48" fmla="*/ 2147483647 w 511"/>
                <a:gd name="T49" fmla="*/ 2147483647 h 453"/>
                <a:gd name="T50" fmla="*/ 2147483647 w 511"/>
                <a:gd name="T51" fmla="*/ 2147483647 h 453"/>
                <a:gd name="T52" fmla="*/ 2147483647 w 511"/>
                <a:gd name="T53" fmla="*/ 2147483647 h 453"/>
                <a:gd name="T54" fmla="*/ 2147483647 w 511"/>
                <a:gd name="T55" fmla="*/ 2147483647 h 453"/>
                <a:gd name="T56" fmla="*/ 2147483647 w 511"/>
                <a:gd name="T57" fmla="*/ 2147483647 h 453"/>
                <a:gd name="T58" fmla="*/ 2147483647 w 511"/>
                <a:gd name="T59" fmla="*/ 2147483647 h 453"/>
                <a:gd name="T60" fmla="*/ 2147483647 w 511"/>
                <a:gd name="T61" fmla="*/ 2147483647 h 453"/>
                <a:gd name="T62" fmla="*/ 2147483647 w 511"/>
                <a:gd name="T63" fmla="*/ 2147483647 h 453"/>
                <a:gd name="T64" fmla="*/ 2147483647 w 511"/>
                <a:gd name="T65" fmla="*/ 2147483647 h 453"/>
                <a:gd name="T66" fmla="*/ 2147483647 w 511"/>
                <a:gd name="T67" fmla="*/ 2147483647 h 453"/>
                <a:gd name="T68" fmla="*/ 2147483647 w 511"/>
                <a:gd name="T69" fmla="*/ 2147483647 h 453"/>
                <a:gd name="T70" fmla="*/ 2147483647 w 511"/>
                <a:gd name="T71" fmla="*/ 2147483647 h 453"/>
                <a:gd name="T72" fmla="*/ 2147483647 w 511"/>
                <a:gd name="T73" fmla="*/ 2147483647 h 453"/>
                <a:gd name="T74" fmla="*/ 2147483647 w 511"/>
                <a:gd name="T75" fmla="*/ 2147483647 h 4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1"/>
                <a:gd name="T115" fmla="*/ 0 h 453"/>
                <a:gd name="T116" fmla="*/ 511 w 511"/>
                <a:gd name="T117" fmla="*/ 453 h 4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1" h="453">
                  <a:moveTo>
                    <a:pt x="114" y="374"/>
                  </a:moveTo>
                  <a:lnTo>
                    <a:pt x="90" y="378"/>
                  </a:lnTo>
                  <a:lnTo>
                    <a:pt x="55" y="342"/>
                  </a:lnTo>
                  <a:lnTo>
                    <a:pt x="0" y="331"/>
                  </a:lnTo>
                  <a:lnTo>
                    <a:pt x="0" y="283"/>
                  </a:lnTo>
                  <a:lnTo>
                    <a:pt x="43" y="236"/>
                  </a:lnTo>
                  <a:lnTo>
                    <a:pt x="27" y="221"/>
                  </a:lnTo>
                  <a:lnTo>
                    <a:pt x="19" y="169"/>
                  </a:lnTo>
                  <a:lnTo>
                    <a:pt x="31" y="158"/>
                  </a:lnTo>
                  <a:lnTo>
                    <a:pt x="78" y="205"/>
                  </a:lnTo>
                  <a:lnTo>
                    <a:pt x="130" y="150"/>
                  </a:lnTo>
                  <a:lnTo>
                    <a:pt x="181" y="110"/>
                  </a:lnTo>
                  <a:lnTo>
                    <a:pt x="220" y="87"/>
                  </a:lnTo>
                  <a:lnTo>
                    <a:pt x="220" y="63"/>
                  </a:lnTo>
                  <a:lnTo>
                    <a:pt x="291" y="63"/>
                  </a:lnTo>
                  <a:lnTo>
                    <a:pt x="291" y="20"/>
                  </a:lnTo>
                  <a:lnTo>
                    <a:pt x="315" y="20"/>
                  </a:lnTo>
                  <a:lnTo>
                    <a:pt x="334" y="0"/>
                  </a:lnTo>
                  <a:lnTo>
                    <a:pt x="385" y="32"/>
                  </a:lnTo>
                  <a:lnTo>
                    <a:pt x="401" y="16"/>
                  </a:lnTo>
                  <a:lnTo>
                    <a:pt x="468" y="87"/>
                  </a:lnTo>
                  <a:lnTo>
                    <a:pt x="464" y="130"/>
                  </a:lnTo>
                  <a:lnTo>
                    <a:pt x="503" y="162"/>
                  </a:lnTo>
                  <a:lnTo>
                    <a:pt x="511" y="224"/>
                  </a:lnTo>
                  <a:lnTo>
                    <a:pt x="464" y="283"/>
                  </a:lnTo>
                  <a:lnTo>
                    <a:pt x="460" y="335"/>
                  </a:lnTo>
                  <a:lnTo>
                    <a:pt x="385" y="370"/>
                  </a:lnTo>
                  <a:lnTo>
                    <a:pt x="334" y="445"/>
                  </a:lnTo>
                  <a:lnTo>
                    <a:pt x="287" y="453"/>
                  </a:lnTo>
                  <a:lnTo>
                    <a:pt x="287" y="433"/>
                  </a:lnTo>
                  <a:lnTo>
                    <a:pt x="311" y="401"/>
                  </a:lnTo>
                  <a:lnTo>
                    <a:pt x="271" y="370"/>
                  </a:lnTo>
                  <a:lnTo>
                    <a:pt x="279" y="311"/>
                  </a:lnTo>
                  <a:lnTo>
                    <a:pt x="303" y="272"/>
                  </a:lnTo>
                  <a:lnTo>
                    <a:pt x="287" y="228"/>
                  </a:lnTo>
                  <a:lnTo>
                    <a:pt x="240" y="228"/>
                  </a:lnTo>
                  <a:lnTo>
                    <a:pt x="185" y="295"/>
                  </a:lnTo>
                  <a:lnTo>
                    <a:pt x="114" y="374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367307" y="2628596"/>
              <a:ext cx="643657" cy="888353"/>
            </a:xfrm>
            <a:custGeom>
              <a:avLst/>
              <a:gdLst>
                <a:gd name="T0" fmla="*/ 2147483647 w 496"/>
                <a:gd name="T1" fmla="*/ 2147483647 h 684"/>
                <a:gd name="T2" fmla="*/ 2147483647 w 496"/>
                <a:gd name="T3" fmla="*/ 2147483647 h 684"/>
                <a:gd name="T4" fmla="*/ 2147483647 w 496"/>
                <a:gd name="T5" fmla="*/ 2147483647 h 684"/>
                <a:gd name="T6" fmla="*/ 2147483647 w 496"/>
                <a:gd name="T7" fmla="*/ 2147483647 h 684"/>
                <a:gd name="T8" fmla="*/ 2147483647 w 496"/>
                <a:gd name="T9" fmla="*/ 2147483647 h 684"/>
                <a:gd name="T10" fmla="*/ 2147483647 w 496"/>
                <a:gd name="T11" fmla="*/ 2147483647 h 684"/>
                <a:gd name="T12" fmla="*/ 2147483647 w 496"/>
                <a:gd name="T13" fmla="*/ 2147483647 h 684"/>
                <a:gd name="T14" fmla="*/ 2147483647 w 496"/>
                <a:gd name="T15" fmla="*/ 2147483647 h 684"/>
                <a:gd name="T16" fmla="*/ 2147483647 w 496"/>
                <a:gd name="T17" fmla="*/ 0 h 684"/>
                <a:gd name="T18" fmla="*/ 2147483647 w 496"/>
                <a:gd name="T19" fmla="*/ 2147483647 h 684"/>
                <a:gd name="T20" fmla="*/ 2147483647 w 496"/>
                <a:gd name="T21" fmla="*/ 2147483647 h 684"/>
                <a:gd name="T22" fmla="*/ 2147483647 w 496"/>
                <a:gd name="T23" fmla="*/ 2147483647 h 684"/>
                <a:gd name="T24" fmla="*/ 2147483647 w 496"/>
                <a:gd name="T25" fmla="*/ 2147483647 h 684"/>
                <a:gd name="T26" fmla="*/ 2147483647 w 496"/>
                <a:gd name="T27" fmla="*/ 2147483647 h 684"/>
                <a:gd name="T28" fmla="*/ 2147483647 w 496"/>
                <a:gd name="T29" fmla="*/ 2147483647 h 684"/>
                <a:gd name="T30" fmla="*/ 2147483647 w 496"/>
                <a:gd name="T31" fmla="*/ 2147483647 h 684"/>
                <a:gd name="T32" fmla="*/ 2147483647 w 496"/>
                <a:gd name="T33" fmla="*/ 2147483647 h 684"/>
                <a:gd name="T34" fmla="*/ 2147483647 w 496"/>
                <a:gd name="T35" fmla="*/ 2147483647 h 684"/>
                <a:gd name="T36" fmla="*/ 2147483647 w 496"/>
                <a:gd name="T37" fmla="*/ 2147483647 h 684"/>
                <a:gd name="T38" fmla="*/ 2147483647 w 496"/>
                <a:gd name="T39" fmla="*/ 2147483647 h 684"/>
                <a:gd name="T40" fmla="*/ 2147483647 w 496"/>
                <a:gd name="T41" fmla="*/ 2147483647 h 684"/>
                <a:gd name="T42" fmla="*/ 2147483647 w 496"/>
                <a:gd name="T43" fmla="*/ 2147483647 h 684"/>
                <a:gd name="T44" fmla="*/ 2147483647 w 496"/>
                <a:gd name="T45" fmla="*/ 2147483647 h 684"/>
                <a:gd name="T46" fmla="*/ 2147483647 w 496"/>
                <a:gd name="T47" fmla="*/ 2147483647 h 684"/>
                <a:gd name="T48" fmla="*/ 2147483647 w 496"/>
                <a:gd name="T49" fmla="*/ 2147483647 h 684"/>
                <a:gd name="T50" fmla="*/ 2147483647 w 496"/>
                <a:gd name="T51" fmla="*/ 2147483647 h 684"/>
                <a:gd name="T52" fmla="*/ 2147483647 w 496"/>
                <a:gd name="T53" fmla="*/ 2147483647 h 684"/>
                <a:gd name="T54" fmla="*/ 2147483647 w 496"/>
                <a:gd name="T55" fmla="*/ 2147483647 h 684"/>
                <a:gd name="T56" fmla="*/ 2147483647 w 496"/>
                <a:gd name="T57" fmla="*/ 2147483647 h 684"/>
                <a:gd name="T58" fmla="*/ 2147483647 w 496"/>
                <a:gd name="T59" fmla="*/ 2147483647 h 684"/>
                <a:gd name="T60" fmla="*/ 2147483647 w 496"/>
                <a:gd name="T61" fmla="*/ 2147483647 h 684"/>
                <a:gd name="T62" fmla="*/ 2147483647 w 496"/>
                <a:gd name="T63" fmla="*/ 2147483647 h 684"/>
                <a:gd name="T64" fmla="*/ 2147483647 w 496"/>
                <a:gd name="T65" fmla="*/ 2147483647 h 684"/>
                <a:gd name="T66" fmla="*/ 2147483647 w 496"/>
                <a:gd name="T67" fmla="*/ 2147483647 h 684"/>
                <a:gd name="T68" fmla="*/ 2147483647 w 496"/>
                <a:gd name="T69" fmla="*/ 2147483647 h 684"/>
                <a:gd name="T70" fmla="*/ 2147483647 w 496"/>
                <a:gd name="T71" fmla="*/ 2147483647 h 684"/>
                <a:gd name="T72" fmla="*/ 2147483647 w 496"/>
                <a:gd name="T73" fmla="*/ 2147483647 h 684"/>
                <a:gd name="T74" fmla="*/ 2147483647 w 496"/>
                <a:gd name="T75" fmla="*/ 2147483647 h 684"/>
                <a:gd name="T76" fmla="*/ 2147483647 w 496"/>
                <a:gd name="T77" fmla="*/ 2147483647 h 684"/>
                <a:gd name="T78" fmla="*/ 2147483647 w 496"/>
                <a:gd name="T79" fmla="*/ 2147483647 h 684"/>
                <a:gd name="T80" fmla="*/ 2147483647 w 496"/>
                <a:gd name="T81" fmla="*/ 2147483647 h 684"/>
                <a:gd name="T82" fmla="*/ 2147483647 w 496"/>
                <a:gd name="T83" fmla="*/ 2147483647 h 684"/>
                <a:gd name="T84" fmla="*/ 0 w 496"/>
                <a:gd name="T85" fmla="*/ 2147483647 h 684"/>
                <a:gd name="T86" fmla="*/ 2147483647 w 496"/>
                <a:gd name="T87" fmla="*/ 2147483647 h 684"/>
                <a:gd name="T88" fmla="*/ 2147483647 w 496"/>
                <a:gd name="T89" fmla="*/ 2147483647 h 684"/>
                <a:gd name="T90" fmla="*/ 2147483647 w 496"/>
                <a:gd name="T91" fmla="*/ 2147483647 h 684"/>
                <a:gd name="T92" fmla="*/ 2147483647 w 496"/>
                <a:gd name="T93" fmla="*/ 2147483647 h 684"/>
                <a:gd name="T94" fmla="*/ 2147483647 w 496"/>
                <a:gd name="T95" fmla="*/ 2147483647 h 684"/>
                <a:gd name="T96" fmla="*/ 2147483647 w 496"/>
                <a:gd name="T97" fmla="*/ 2147483647 h 684"/>
                <a:gd name="T98" fmla="*/ 2147483647 w 496"/>
                <a:gd name="T99" fmla="*/ 2147483647 h 684"/>
                <a:gd name="T100" fmla="*/ 2147483647 w 496"/>
                <a:gd name="T101" fmla="*/ 2147483647 h 684"/>
                <a:gd name="T102" fmla="*/ 2147483647 w 496"/>
                <a:gd name="T103" fmla="*/ 2147483647 h 684"/>
                <a:gd name="T104" fmla="*/ 2147483647 w 496"/>
                <a:gd name="T105" fmla="*/ 2147483647 h 684"/>
                <a:gd name="T106" fmla="*/ 0 w 496"/>
                <a:gd name="T107" fmla="*/ 2147483647 h 684"/>
                <a:gd name="T108" fmla="*/ 2147483647 w 496"/>
                <a:gd name="T109" fmla="*/ 2147483647 h 684"/>
                <a:gd name="T110" fmla="*/ 2147483647 w 496"/>
                <a:gd name="T111" fmla="*/ 2147483647 h 684"/>
                <a:gd name="T112" fmla="*/ 2147483647 w 496"/>
                <a:gd name="T113" fmla="*/ 2147483647 h 684"/>
                <a:gd name="T114" fmla="*/ 2147483647 w 496"/>
                <a:gd name="T115" fmla="*/ 2147483647 h 6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6"/>
                <a:gd name="T175" fmla="*/ 0 h 684"/>
                <a:gd name="T176" fmla="*/ 496 w 496"/>
                <a:gd name="T177" fmla="*/ 684 h 6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6" h="684">
                  <a:moveTo>
                    <a:pt x="47" y="71"/>
                  </a:moveTo>
                  <a:lnTo>
                    <a:pt x="71" y="86"/>
                  </a:lnTo>
                  <a:lnTo>
                    <a:pt x="75" y="138"/>
                  </a:lnTo>
                  <a:lnTo>
                    <a:pt x="106" y="138"/>
                  </a:lnTo>
                  <a:lnTo>
                    <a:pt x="134" y="102"/>
                  </a:lnTo>
                  <a:lnTo>
                    <a:pt x="185" y="98"/>
                  </a:lnTo>
                  <a:lnTo>
                    <a:pt x="209" y="86"/>
                  </a:lnTo>
                  <a:lnTo>
                    <a:pt x="213" y="35"/>
                  </a:lnTo>
                  <a:lnTo>
                    <a:pt x="283" y="0"/>
                  </a:lnTo>
                  <a:lnTo>
                    <a:pt x="291" y="43"/>
                  </a:lnTo>
                  <a:lnTo>
                    <a:pt x="335" y="55"/>
                  </a:lnTo>
                  <a:lnTo>
                    <a:pt x="339" y="126"/>
                  </a:lnTo>
                  <a:lnTo>
                    <a:pt x="394" y="126"/>
                  </a:lnTo>
                  <a:lnTo>
                    <a:pt x="382" y="141"/>
                  </a:lnTo>
                  <a:lnTo>
                    <a:pt x="382" y="189"/>
                  </a:lnTo>
                  <a:lnTo>
                    <a:pt x="437" y="200"/>
                  </a:lnTo>
                  <a:lnTo>
                    <a:pt x="472" y="236"/>
                  </a:lnTo>
                  <a:lnTo>
                    <a:pt x="496" y="232"/>
                  </a:lnTo>
                  <a:lnTo>
                    <a:pt x="488" y="255"/>
                  </a:lnTo>
                  <a:lnTo>
                    <a:pt x="460" y="271"/>
                  </a:lnTo>
                  <a:lnTo>
                    <a:pt x="445" y="322"/>
                  </a:lnTo>
                  <a:lnTo>
                    <a:pt x="409" y="346"/>
                  </a:lnTo>
                  <a:lnTo>
                    <a:pt x="342" y="342"/>
                  </a:lnTo>
                  <a:lnTo>
                    <a:pt x="339" y="322"/>
                  </a:lnTo>
                  <a:lnTo>
                    <a:pt x="303" y="279"/>
                  </a:lnTo>
                  <a:lnTo>
                    <a:pt x="291" y="314"/>
                  </a:lnTo>
                  <a:lnTo>
                    <a:pt x="252" y="342"/>
                  </a:lnTo>
                  <a:lnTo>
                    <a:pt x="248" y="401"/>
                  </a:lnTo>
                  <a:lnTo>
                    <a:pt x="272" y="413"/>
                  </a:lnTo>
                  <a:lnTo>
                    <a:pt x="307" y="409"/>
                  </a:lnTo>
                  <a:lnTo>
                    <a:pt x="331" y="440"/>
                  </a:lnTo>
                  <a:lnTo>
                    <a:pt x="327" y="472"/>
                  </a:lnTo>
                  <a:lnTo>
                    <a:pt x="272" y="480"/>
                  </a:lnTo>
                  <a:lnTo>
                    <a:pt x="248" y="503"/>
                  </a:lnTo>
                  <a:lnTo>
                    <a:pt x="240" y="539"/>
                  </a:lnTo>
                  <a:lnTo>
                    <a:pt x="173" y="629"/>
                  </a:lnTo>
                  <a:lnTo>
                    <a:pt x="154" y="684"/>
                  </a:lnTo>
                  <a:lnTo>
                    <a:pt x="51" y="684"/>
                  </a:lnTo>
                  <a:lnTo>
                    <a:pt x="24" y="661"/>
                  </a:lnTo>
                  <a:lnTo>
                    <a:pt x="32" y="598"/>
                  </a:lnTo>
                  <a:lnTo>
                    <a:pt x="59" y="554"/>
                  </a:lnTo>
                  <a:lnTo>
                    <a:pt x="40" y="491"/>
                  </a:lnTo>
                  <a:lnTo>
                    <a:pt x="0" y="472"/>
                  </a:lnTo>
                  <a:lnTo>
                    <a:pt x="20" y="421"/>
                  </a:lnTo>
                  <a:lnTo>
                    <a:pt x="20" y="397"/>
                  </a:lnTo>
                  <a:lnTo>
                    <a:pt x="55" y="397"/>
                  </a:lnTo>
                  <a:lnTo>
                    <a:pt x="79" y="342"/>
                  </a:lnTo>
                  <a:lnTo>
                    <a:pt x="44" y="314"/>
                  </a:lnTo>
                  <a:lnTo>
                    <a:pt x="20" y="314"/>
                  </a:lnTo>
                  <a:lnTo>
                    <a:pt x="20" y="279"/>
                  </a:lnTo>
                  <a:lnTo>
                    <a:pt x="55" y="263"/>
                  </a:lnTo>
                  <a:lnTo>
                    <a:pt x="51" y="252"/>
                  </a:lnTo>
                  <a:lnTo>
                    <a:pt x="24" y="240"/>
                  </a:lnTo>
                  <a:lnTo>
                    <a:pt x="0" y="193"/>
                  </a:lnTo>
                  <a:lnTo>
                    <a:pt x="4" y="161"/>
                  </a:lnTo>
                  <a:lnTo>
                    <a:pt x="20" y="149"/>
                  </a:lnTo>
                  <a:lnTo>
                    <a:pt x="20" y="114"/>
                  </a:lnTo>
                  <a:lnTo>
                    <a:pt x="47" y="71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40190" y="2863983"/>
              <a:ext cx="190172" cy="214109"/>
            </a:xfrm>
            <a:custGeom>
              <a:avLst/>
              <a:gdLst>
                <a:gd name="T0" fmla="*/ 2147483647 w 146"/>
                <a:gd name="T1" fmla="*/ 2147483647 h 165"/>
                <a:gd name="T2" fmla="*/ 2147483647 w 146"/>
                <a:gd name="T3" fmla="*/ 2147483647 h 165"/>
                <a:gd name="T4" fmla="*/ 2147483647 w 146"/>
                <a:gd name="T5" fmla="*/ 2147483647 h 165"/>
                <a:gd name="T6" fmla="*/ 2147483647 w 146"/>
                <a:gd name="T7" fmla="*/ 2147483647 h 165"/>
                <a:gd name="T8" fmla="*/ 2147483647 w 146"/>
                <a:gd name="T9" fmla="*/ 2147483647 h 165"/>
                <a:gd name="T10" fmla="*/ 2147483647 w 146"/>
                <a:gd name="T11" fmla="*/ 2147483647 h 165"/>
                <a:gd name="T12" fmla="*/ 2147483647 w 146"/>
                <a:gd name="T13" fmla="*/ 2147483647 h 165"/>
                <a:gd name="T14" fmla="*/ 0 w 146"/>
                <a:gd name="T15" fmla="*/ 2147483647 h 165"/>
                <a:gd name="T16" fmla="*/ 2147483647 w 146"/>
                <a:gd name="T17" fmla="*/ 2147483647 h 165"/>
                <a:gd name="T18" fmla="*/ 2147483647 w 146"/>
                <a:gd name="T19" fmla="*/ 2147483647 h 165"/>
                <a:gd name="T20" fmla="*/ 2147483647 w 146"/>
                <a:gd name="T21" fmla="*/ 2147483647 h 165"/>
                <a:gd name="T22" fmla="*/ 2147483647 w 146"/>
                <a:gd name="T23" fmla="*/ 2147483647 h 165"/>
                <a:gd name="T24" fmla="*/ 2147483647 w 146"/>
                <a:gd name="T25" fmla="*/ 2147483647 h 165"/>
                <a:gd name="T26" fmla="*/ 2147483647 w 146"/>
                <a:gd name="T27" fmla="*/ 2147483647 h 165"/>
                <a:gd name="T28" fmla="*/ 2147483647 w 146"/>
                <a:gd name="T29" fmla="*/ 0 h 165"/>
                <a:gd name="T30" fmla="*/ 2147483647 w 146"/>
                <a:gd name="T31" fmla="*/ 0 h 165"/>
                <a:gd name="T32" fmla="*/ 2147483647 w 146"/>
                <a:gd name="T33" fmla="*/ 2147483647 h 165"/>
                <a:gd name="T34" fmla="*/ 2147483647 w 146"/>
                <a:gd name="T35" fmla="*/ 2147483647 h 165"/>
                <a:gd name="T36" fmla="*/ 2147483647 w 146"/>
                <a:gd name="T37" fmla="*/ 2147483647 h 165"/>
                <a:gd name="T38" fmla="*/ 2147483647 w 146"/>
                <a:gd name="T39" fmla="*/ 2147483647 h 165"/>
                <a:gd name="T40" fmla="*/ 2147483647 w 146"/>
                <a:gd name="T41" fmla="*/ 2147483647 h 165"/>
                <a:gd name="T42" fmla="*/ 2147483647 w 146"/>
                <a:gd name="T43" fmla="*/ 2147483647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6"/>
                <a:gd name="T67" fmla="*/ 0 h 165"/>
                <a:gd name="T68" fmla="*/ 146 w 146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6" h="165">
                  <a:moveTo>
                    <a:pt x="118" y="161"/>
                  </a:moveTo>
                  <a:lnTo>
                    <a:pt x="106" y="149"/>
                  </a:lnTo>
                  <a:lnTo>
                    <a:pt x="87" y="149"/>
                  </a:lnTo>
                  <a:lnTo>
                    <a:pt x="83" y="165"/>
                  </a:lnTo>
                  <a:lnTo>
                    <a:pt x="59" y="165"/>
                  </a:lnTo>
                  <a:lnTo>
                    <a:pt x="51" y="149"/>
                  </a:lnTo>
                  <a:lnTo>
                    <a:pt x="16" y="153"/>
                  </a:lnTo>
                  <a:lnTo>
                    <a:pt x="0" y="133"/>
                  </a:lnTo>
                  <a:lnTo>
                    <a:pt x="8" y="102"/>
                  </a:lnTo>
                  <a:lnTo>
                    <a:pt x="28" y="98"/>
                  </a:lnTo>
                  <a:lnTo>
                    <a:pt x="35" y="74"/>
                  </a:lnTo>
                  <a:lnTo>
                    <a:pt x="16" y="59"/>
                  </a:lnTo>
                  <a:lnTo>
                    <a:pt x="20" y="27"/>
                  </a:lnTo>
                  <a:lnTo>
                    <a:pt x="55" y="27"/>
                  </a:lnTo>
                  <a:lnTo>
                    <a:pt x="71" y="0"/>
                  </a:lnTo>
                  <a:lnTo>
                    <a:pt x="98" y="0"/>
                  </a:lnTo>
                  <a:lnTo>
                    <a:pt x="114" y="16"/>
                  </a:lnTo>
                  <a:lnTo>
                    <a:pt x="146" y="16"/>
                  </a:lnTo>
                  <a:lnTo>
                    <a:pt x="138" y="55"/>
                  </a:lnTo>
                  <a:lnTo>
                    <a:pt x="142" y="98"/>
                  </a:lnTo>
                  <a:lnTo>
                    <a:pt x="130" y="126"/>
                  </a:lnTo>
                  <a:lnTo>
                    <a:pt x="118" y="161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666666"/>
                </a:solidFill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689135" y="2991651"/>
              <a:ext cx="122348" cy="172883"/>
            </a:xfrm>
            <a:custGeom>
              <a:avLst/>
              <a:gdLst>
                <a:gd name="T0" fmla="*/ 2147483647 w 94"/>
                <a:gd name="T1" fmla="*/ 2147483647 h 134"/>
                <a:gd name="T2" fmla="*/ 2147483647 w 94"/>
                <a:gd name="T3" fmla="*/ 2147483647 h 134"/>
                <a:gd name="T4" fmla="*/ 2147483647 w 94"/>
                <a:gd name="T5" fmla="*/ 2147483647 h 134"/>
                <a:gd name="T6" fmla="*/ 2147483647 w 94"/>
                <a:gd name="T7" fmla="*/ 2147483647 h 134"/>
                <a:gd name="T8" fmla="*/ 2147483647 w 94"/>
                <a:gd name="T9" fmla="*/ 2147483647 h 134"/>
                <a:gd name="T10" fmla="*/ 2147483647 w 94"/>
                <a:gd name="T11" fmla="*/ 0 h 134"/>
                <a:gd name="T12" fmla="*/ 2147483647 w 94"/>
                <a:gd name="T13" fmla="*/ 2147483647 h 134"/>
                <a:gd name="T14" fmla="*/ 2147483647 w 94"/>
                <a:gd name="T15" fmla="*/ 2147483647 h 134"/>
                <a:gd name="T16" fmla="*/ 0 w 94"/>
                <a:gd name="T17" fmla="*/ 2147483647 h 134"/>
                <a:gd name="T18" fmla="*/ 2147483647 w 94"/>
                <a:gd name="T19" fmla="*/ 2147483647 h 134"/>
                <a:gd name="T20" fmla="*/ 2147483647 w 94"/>
                <a:gd name="T21" fmla="*/ 2147483647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134"/>
                <a:gd name="T35" fmla="*/ 94 w 94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134">
                  <a:moveTo>
                    <a:pt x="55" y="134"/>
                  </a:moveTo>
                  <a:lnTo>
                    <a:pt x="55" y="87"/>
                  </a:lnTo>
                  <a:lnTo>
                    <a:pt x="79" y="67"/>
                  </a:lnTo>
                  <a:lnTo>
                    <a:pt x="94" y="63"/>
                  </a:lnTo>
                  <a:lnTo>
                    <a:pt x="91" y="43"/>
                  </a:lnTo>
                  <a:lnTo>
                    <a:pt x="55" y="0"/>
                  </a:lnTo>
                  <a:lnTo>
                    <a:pt x="43" y="35"/>
                  </a:lnTo>
                  <a:lnTo>
                    <a:pt x="4" y="63"/>
                  </a:lnTo>
                  <a:lnTo>
                    <a:pt x="0" y="122"/>
                  </a:lnTo>
                  <a:lnTo>
                    <a:pt x="24" y="134"/>
                  </a:lnTo>
                  <a:lnTo>
                    <a:pt x="55" y="134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666666"/>
                </a:solidFill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577426" y="3123308"/>
              <a:ext cx="908301" cy="573174"/>
            </a:xfrm>
            <a:custGeom>
              <a:avLst/>
              <a:gdLst>
                <a:gd name="T0" fmla="*/ 2147483647 w 178"/>
                <a:gd name="T1" fmla="*/ 2147483647 h 112"/>
                <a:gd name="T2" fmla="*/ 2147483647 w 178"/>
                <a:gd name="T3" fmla="*/ 2147483647 h 112"/>
                <a:gd name="T4" fmla="*/ 2147483647 w 178"/>
                <a:gd name="T5" fmla="*/ 2147483647 h 112"/>
                <a:gd name="T6" fmla="*/ 2147483647 w 178"/>
                <a:gd name="T7" fmla="*/ 2147483647 h 112"/>
                <a:gd name="T8" fmla="*/ 2147483647 w 178"/>
                <a:gd name="T9" fmla="*/ 2147483647 h 112"/>
                <a:gd name="T10" fmla="*/ 0 w 178"/>
                <a:gd name="T11" fmla="*/ 2147483647 h 112"/>
                <a:gd name="T12" fmla="*/ 0 w 178"/>
                <a:gd name="T13" fmla="*/ 2147483647 h 112"/>
                <a:gd name="T14" fmla="*/ 2147483647 w 178"/>
                <a:gd name="T15" fmla="*/ 2147483647 h 112"/>
                <a:gd name="T16" fmla="*/ 2147483647 w 178"/>
                <a:gd name="T17" fmla="*/ 2147483647 h 112"/>
                <a:gd name="T18" fmla="*/ 2147483647 w 178"/>
                <a:gd name="T19" fmla="*/ 2147483647 h 112"/>
                <a:gd name="T20" fmla="*/ 2147483647 w 178"/>
                <a:gd name="T21" fmla="*/ 2147483647 h 112"/>
                <a:gd name="T22" fmla="*/ 2147483647 w 178"/>
                <a:gd name="T23" fmla="*/ 2147483647 h 112"/>
                <a:gd name="T24" fmla="*/ 2147483647 w 178"/>
                <a:gd name="T25" fmla="*/ 2147483647 h 112"/>
                <a:gd name="T26" fmla="*/ 2147483647 w 178"/>
                <a:gd name="T27" fmla="*/ 2147483647 h 112"/>
                <a:gd name="T28" fmla="*/ 2147483647 w 178"/>
                <a:gd name="T29" fmla="*/ 2147483647 h 112"/>
                <a:gd name="T30" fmla="*/ 2147483647 w 178"/>
                <a:gd name="T31" fmla="*/ 2147483647 h 112"/>
                <a:gd name="T32" fmla="*/ 2147483647 w 178"/>
                <a:gd name="T33" fmla="*/ 2147483647 h 112"/>
                <a:gd name="T34" fmla="*/ 2147483647 w 178"/>
                <a:gd name="T35" fmla="*/ 2147483647 h 112"/>
                <a:gd name="T36" fmla="*/ 2147483647 w 178"/>
                <a:gd name="T37" fmla="*/ 2147483647 h 112"/>
                <a:gd name="T38" fmla="*/ 2147483647 w 178"/>
                <a:gd name="T39" fmla="*/ 2147483647 h 112"/>
                <a:gd name="T40" fmla="*/ 2147483647 w 178"/>
                <a:gd name="T41" fmla="*/ 2147483647 h 112"/>
                <a:gd name="T42" fmla="*/ 2147483647 w 178"/>
                <a:gd name="T43" fmla="*/ 2147483647 h 112"/>
                <a:gd name="T44" fmla="*/ 2147483647 w 178"/>
                <a:gd name="T45" fmla="*/ 2147483647 h 112"/>
                <a:gd name="T46" fmla="*/ 2147483647 w 178"/>
                <a:gd name="T47" fmla="*/ 2147483647 h 112"/>
                <a:gd name="T48" fmla="*/ 2147483647 w 178"/>
                <a:gd name="T49" fmla="*/ 2147483647 h 112"/>
                <a:gd name="T50" fmla="*/ 2147483647 w 178"/>
                <a:gd name="T51" fmla="*/ 2147483647 h 112"/>
                <a:gd name="T52" fmla="*/ 2147483647 w 178"/>
                <a:gd name="T53" fmla="*/ 0 h 112"/>
                <a:gd name="T54" fmla="*/ 2147483647 w 178"/>
                <a:gd name="T55" fmla="*/ 2147483647 h 112"/>
                <a:gd name="T56" fmla="*/ 2147483647 w 178"/>
                <a:gd name="T57" fmla="*/ 2147483647 h 112"/>
                <a:gd name="T58" fmla="*/ 2147483647 w 178"/>
                <a:gd name="T59" fmla="*/ 2147483647 h 112"/>
                <a:gd name="T60" fmla="*/ 2147483647 w 178"/>
                <a:gd name="T61" fmla="*/ 2147483647 h 112"/>
                <a:gd name="T62" fmla="*/ 2147483647 w 178"/>
                <a:gd name="T63" fmla="*/ 2147483647 h 112"/>
                <a:gd name="T64" fmla="*/ 2147483647 w 178"/>
                <a:gd name="T65" fmla="*/ 2147483647 h 112"/>
                <a:gd name="T66" fmla="*/ 2147483647 w 178"/>
                <a:gd name="T67" fmla="*/ 2147483647 h 112"/>
                <a:gd name="T68" fmla="*/ 2147483647 w 178"/>
                <a:gd name="T69" fmla="*/ 2147483647 h 112"/>
                <a:gd name="T70" fmla="*/ 2147483647 w 178"/>
                <a:gd name="T71" fmla="*/ 2147483647 h 112"/>
                <a:gd name="T72" fmla="*/ 2147483647 w 178"/>
                <a:gd name="T73" fmla="*/ 2147483647 h 112"/>
                <a:gd name="T74" fmla="*/ 2147483647 w 178"/>
                <a:gd name="T75" fmla="*/ 2147483647 h 112"/>
                <a:gd name="T76" fmla="*/ 2147483647 w 178"/>
                <a:gd name="T77" fmla="*/ 2147483647 h 112"/>
                <a:gd name="T78" fmla="*/ 2147483647 w 178"/>
                <a:gd name="T79" fmla="*/ 2147483647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8"/>
                <a:gd name="T121" fmla="*/ 0 h 112"/>
                <a:gd name="T122" fmla="*/ 178 w 178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8" h="112">
                  <a:moveTo>
                    <a:pt x="1" y="70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0" y="89"/>
                    <a:pt x="109" y="70"/>
                    <a:pt x="116" y="6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36" y="34"/>
                    <a:pt x="16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3" y="63"/>
                    <a:pt x="3" y="63"/>
                    <a:pt x="3" y="63"/>
                  </a:cubicBezTo>
                  <a:lnTo>
                    <a:pt x="1" y="70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22382" y="3578123"/>
              <a:ext cx="675573" cy="546577"/>
            </a:xfrm>
            <a:custGeom>
              <a:avLst/>
              <a:gdLst>
                <a:gd name="T0" fmla="*/ 2147483647 w 520"/>
                <a:gd name="T1" fmla="*/ 2147483647 h 421"/>
                <a:gd name="T2" fmla="*/ 2147483647 w 520"/>
                <a:gd name="T3" fmla="*/ 2147483647 h 421"/>
                <a:gd name="T4" fmla="*/ 2147483647 w 520"/>
                <a:gd name="T5" fmla="*/ 2147483647 h 421"/>
                <a:gd name="T6" fmla="*/ 2147483647 w 520"/>
                <a:gd name="T7" fmla="*/ 2147483647 h 421"/>
                <a:gd name="T8" fmla="*/ 2147483647 w 520"/>
                <a:gd name="T9" fmla="*/ 2147483647 h 421"/>
                <a:gd name="T10" fmla="*/ 2147483647 w 520"/>
                <a:gd name="T11" fmla="*/ 2147483647 h 421"/>
                <a:gd name="T12" fmla="*/ 2147483647 w 520"/>
                <a:gd name="T13" fmla="*/ 2147483647 h 421"/>
                <a:gd name="T14" fmla="*/ 2147483647 w 520"/>
                <a:gd name="T15" fmla="*/ 2147483647 h 421"/>
                <a:gd name="T16" fmla="*/ 2147483647 w 520"/>
                <a:gd name="T17" fmla="*/ 2147483647 h 421"/>
                <a:gd name="T18" fmla="*/ 2147483647 w 520"/>
                <a:gd name="T19" fmla="*/ 2147483647 h 421"/>
                <a:gd name="T20" fmla="*/ 2147483647 w 520"/>
                <a:gd name="T21" fmla="*/ 2147483647 h 421"/>
                <a:gd name="T22" fmla="*/ 2147483647 w 520"/>
                <a:gd name="T23" fmla="*/ 2147483647 h 421"/>
                <a:gd name="T24" fmla="*/ 2147483647 w 520"/>
                <a:gd name="T25" fmla="*/ 2147483647 h 421"/>
                <a:gd name="T26" fmla="*/ 2147483647 w 520"/>
                <a:gd name="T27" fmla="*/ 2147483647 h 421"/>
                <a:gd name="T28" fmla="*/ 2147483647 w 520"/>
                <a:gd name="T29" fmla="*/ 2147483647 h 421"/>
                <a:gd name="T30" fmla="*/ 2147483647 w 520"/>
                <a:gd name="T31" fmla="*/ 2147483647 h 421"/>
                <a:gd name="T32" fmla="*/ 2147483647 w 520"/>
                <a:gd name="T33" fmla="*/ 2147483647 h 421"/>
                <a:gd name="T34" fmla="*/ 2147483647 w 520"/>
                <a:gd name="T35" fmla="*/ 2147483647 h 421"/>
                <a:gd name="T36" fmla="*/ 2147483647 w 520"/>
                <a:gd name="T37" fmla="*/ 2147483647 h 421"/>
                <a:gd name="T38" fmla="*/ 2147483647 w 520"/>
                <a:gd name="T39" fmla="*/ 2147483647 h 421"/>
                <a:gd name="T40" fmla="*/ 2147483647 w 520"/>
                <a:gd name="T41" fmla="*/ 2147483647 h 421"/>
                <a:gd name="T42" fmla="*/ 2147483647 w 520"/>
                <a:gd name="T43" fmla="*/ 2147483647 h 421"/>
                <a:gd name="T44" fmla="*/ 2147483647 w 520"/>
                <a:gd name="T45" fmla="*/ 2147483647 h 421"/>
                <a:gd name="T46" fmla="*/ 2147483647 w 520"/>
                <a:gd name="T47" fmla="*/ 2147483647 h 421"/>
                <a:gd name="T48" fmla="*/ 2147483647 w 520"/>
                <a:gd name="T49" fmla="*/ 2147483647 h 421"/>
                <a:gd name="T50" fmla="*/ 2147483647 w 520"/>
                <a:gd name="T51" fmla="*/ 2147483647 h 421"/>
                <a:gd name="T52" fmla="*/ 2147483647 w 520"/>
                <a:gd name="T53" fmla="*/ 2147483647 h 421"/>
                <a:gd name="T54" fmla="*/ 2147483647 w 520"/>
                <a:gd name="T55" fmla="*/ 2147483647 h 421"/>
                <a:gd name="T56" fmla="*/ 2147483647 w 520"/>
                <a:gd name="T57" fmla="*/ 0 h 421"/>
                <a:gd name="T58" fmla="*/ 2147483647 w 520"/>
                <a:gd name="T59" fmla="*/ 0 h 421"/>
                <a:gd name="T60" fmla="*/ 2147483647 w 520"/>
                <a:gd name="T61" fmla="*/ 2147483647 h 421"/>
                <a:gd name="T62" fmla="*/ 2147483647 w 520"/>
                <a:gd name="T63" fmla="*/ 2147483647 h 421"/>
                <a:gd name="T64" fmla="*/ 2147483647 w 520"/>
                <a:gd name="T65" fmla="*/ 2147483647 h 421"/>
                <a:gd name="T66" fmla="*/ 2147483647 w 520"/>
                <a:gd name="T67" fmla="*/ 2147483647 h 421"/>
                <a:gd name="T68" fmla="*/ 2147483647 w 520"/>
                <a:gd name="T69" fmla="*/ 2147483647 h 421"/>
                <a:gd name="T70" fmla="*/ 2147483647 w 520"/>
                <a:gd name="T71" fmla="*/ 2147483647 h 421"/>
                <a:gd name="T72" fmla="*/ 0 w 520"/>
                <a:gd name="T73" fmla="*/ 2147483647 h 421"/>
                <a:gd name="T74" fmla="*/ 2147483647 w 520"/>
                <a:gd name="T75" fmla="*/ 2147483647 h 4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0"/>
                <a:gd name="T115" fmla="*/ 0 h 421"/>
                <a:gd name="T116" fmla="*/ 520 w 520"/>
                <a:gd name="T117" fmla="*/ 421 h 4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0" h="421">
                  <a:moveTo>
                    <a:pt x="44" y="138"/>
                  </a:moveTo>
                  <a:lnTo>
                    <a:pt x="103" y="146"/>
                  </a:lnTo>
                  <a:lnTo>
                    <a:pt x="142" y="177"/>
                  </a:lnTo>
                  <a:lnTo>
                    <a:pt x="142" y="228"/>
                  </a:lnTo>
                  <a:lnTo>
                    <a:pt x="201" y="264"/>
                  </a:lnTo>
                  <a:lnTo>
                    <a:pt x="209" y="299"/>
                  </a:lnTo>
                  <a:lnTo>
                    <a:pt x="193" y="315"/>
                  </a:lnTo>
                  <a:lnTo>
                    <a:pt x="193" y="346"/>
                  </a:lnTo>
                  <a:lnTo>
                    <a:pt x="311" y="409"/>
                  </a:lnTo>
                  <a:lnTo>
                    <a:pt x="335" y="398"/>
                  </a:lnTo>
                  <a:lnTo>
                    <a:pt x="398" y="398"/>
                  </a:lnTo>
                  <a:lnTo>
                    <a:pt x="445" y="421"/>
                  </a:lnTo>
                  <a:lnTo>
                    <a:pt x="469" y="398"/>
                  </a:lnTo>
                  <a:lnTo>
                    <a:pt x="469" y="335"/>
                  </a:lnTo>
                  <a:lnTo>
                    <a:pt x="480" y="323"/>
                  </a:lnTo>
                  <a:lnTo>
                    <a:pt x="476" y="299"/>
                  </a:lnTo>
                  <a:lnTo>
                    <a:pt x="406" y="295"/>
                  </a:lnTo>
                  <a:lnTo>
                    <a:pt x="406" y="272"/>
                  </a:lnTo>
                  <a:lnTo>
                    <a:pt x="461" y="248"/>
                  </a:lnTo>
                  <a:lnTo>
                    <a:pt x="516" y="248"/>
                  </a:lnTo>
                  <a:lnTo>
                    <a:pt x="520" y="213"/>
                  </a:lnTo>
                  <a:lnTo>
                    <a:pt x="500" y="193"/>
                  </a:lnTo>
                  <a:lnTo>
                    <a:pt x="421" y="197"/>
                  </a:lnTo>
                  <a:lnTo>
                    <a:pt x="421" y="166"/>
                  </a:lnTo>
                  <a:lnTo>
                    <a:pt x="386" y="142"/>
                  </a:lnTo>
                  <a:lnTo>
                    <a:pt x="378" y="95"/>
                  </a:lnTo>
                  <a:lnTo>
                    <a:pt x="295" y="95"/>
                  </a:lnTo>
                  <a:lnTo>
                    <a:pt x="268" y="63"/>
                  </a:lnTo>
                  <a:lnTo>
                    <a:pt x="268" y="0"/>
                  </a:lnTo>
                  <a:lnTo>
                    <a:pt x="213" y="0"/>
                  </a:lnTo>
                  <a:lnTo>
                    <a:pt x="170" y="79"/>
                  </a:lnTo>
                  <a:lnTo>
                    <a:pt x="146" y="83"/>
                  </a:lnTo>
                  <a:lnTo>
                    <a:pt x="122" y="55"/>
                  </a:lnTo>
                  <a:lnTo>
                    <a:pt x="99" y="83"/>
                  </a:lnTo>
                  <a:lnTo>
                    <a:pt x="52" y="79"/>
                  </a:lnTo>
                  <a:lnTo>
                    <a:pt x="20" y="55"/>
                  </a:lnTo>
                  <a:lnTo>
                    <a:pt x="0" y="75"/>
                  </a:lnTo>
                  <a:lnTo>
                    <a:pt x="44" y="138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43431" y="3977083"/>
              <a:ext cx="127667" cy="152935"/>
            </a:xfrm>
            <a:custGeom>
              <a:avLst/>
              <a:gdLst>
                <a:gd name="T0" fmla="*/ 2147483647 w 98"/>
                <a:gd name="T1" fmla="*/ 2147483647 h 118"/>
                <a:gd name="T2" fmla="*/ 2147483647 w 98"/>
                <a:gd name="T3" fmla="*/ 0 h 118"/>
                <a:gd name="T4" fmla="*/ 2147483647 w 98"/>
                <a:gd name="T5" fmla="*/ 0 h 118"/>
                <a:gd name="T6" fmla="*/ 2147483647 w 98"/>
                <a:gd name="T7" fmla="*/ 2147483647 h 118"/>
                <a:gd name="T8" fmla="*/ 2147483647 w 98"/>
                <a:gd name="T9" fmla="*/ 2147483647 h 118"/>
                <a:gd name="T10" fmla="*/ 2147483647 w 98"/>
                <a:gd name="T11" fmla="*/ 2147483647 h 118"/>
                <a:gd name="T12" fmla="*/ 2147483647 w 98"/>
                <a:gd name="T13" fmla="*/ 2147483647 h 118"/>
                <a:gd name="T14" fmla="*/ 2147483647 w 98"/>
                <a:gd name="T15" fmla="*/ 2147483647 h 118"/>
                <a:gd name="T16" fmla="*/ 0 w 98"/>
                <a:gd name="T17" fmla="*/ 2147483647 h 118"/>
                <a:gd name="T18" fmla="*/ 0 w 98"/>
                <a:gd name="T19" fmla="*/ 2147483647 h 118"/>
                <a:gd name="T20" fmla="*/ 2147483647 w 98"/>
                <a:gd name="T21" fmla="*/ 2147483647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18"/>
                <a:gd name="T35" fmla="*/ 98 w 98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18">
                  <a:moveTo>
                    <a:pt x="11" y="16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6" y="28"/>
                  </a:lnTo>
                  <a:lnTo>
                    <a:pt x="98" y="79"/>
                  </a:lnTo>
                  <a:lnTo>
                    <a:pt x="70" y="98"/>
                  </a:lnTo>
                  <a:lnTo>
                    <a:pt x="51" y="110"/>
                  </a:lnTo>
                  <a:lnTo>
                    <a:pt x="23" y="118"/>
                  </a:lnTo>
                  <a:lnTo>
                    <a:pt x="0" y="91"/>
                  </a:lnTo>
                  <a:lnTo>
                    <a:pt x="0" y="28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21602" y="4090123"/>
              <a:ext cx="519979" cy="500031"/>
            </a:xfrm>
            <a:custGeom>
              <a:avLst/>
              <a:gdLst>
                <a:gd name="T0" fmla="*/ 2147483647 w 401"/>
                <a:gd name="T1" fmla="*/ 2147483647 h 385"/>
                <a:gd name="T2" fmla="*/ 2147483647 w 401"/>
                <a:gd name="T3" fmla="*/ 2147483647 h 385"/>
                <a:gd name="T4" fmla="*/ 2147483647 w 401"/>
                <a:gd name="T5" fmla="*/ 2147483647 h 385"/>
                <a:gd name="T6" fmla="*/ 2147483647 w 401"/>
                <a:gd name="T7" fmla="*/ 2147483647 h 385"/>
                <a:gd name="T8" fmla="*/ 2147483647 w 401"/>
                <a:gd name="T9" fmla="*/ 2147483647 h 385"/>
                <a:gd name="T10" fmla="*/ 2147483647 w 401"/>
                <a:gd name="T11" fmla="*/ 2147483647 h 385"/>
                <a:gd name="T12" fmla="*/ 0 w 401"/>
                <a:gd name="T13" fmla="*/ 2147483647 h 385"/>
                <a:gd name="T14" fmla="*/ 2147483647 w 401"/>
                <a:gd name="T15" fmla="*/ 2147483647 h 385"/>
                <a:gd name="T16" fmla="*/ 2147483647 w 401"/>
                <a:gd name="T17" fmla="*/ 2147483647 h 385"/>
                <a:gd name="T18" fmla="*/ 2147483647 w 401"/>
                <a:gd name="T19" fmla="*/ 2147483647 h 385"/>
                <a:gd name="T20" fmla="*/ 2147483647 w 401"/>
                <a:gd name="T21" fmla="*/ 2147483647 h 385"/>
                <a:gd name="T22" fmla="*/ 2147483647 w 401"/>
                <a:gd name="T23" fmla="*/ 2147483647 h 385"/>
                <a:gd name="T24" fmla="*/ 2147483647 w 401"/>
                <a:gd name="T25" fmla="*/ 2147483647 h 385"/>
                <a:gd name="T26" fmla="*/ 2147483647 w 401"/>
                <a:gd name="T27" fmla="*/ 2147483647 h 385"/>
                <a:gd name="T28" fmla="*/ 2147483647 w 401"/>
                <a:gd name="T29" fmla="*/ 2147483647 h 385"/>
                <a:gd name="T30" fmla="*/ 2147483647 w 401"/>
                <a:gd name="T31" fmla="*/ 2147483647 h 385"/>
                <a:gd name="T32" fmla="*/ 2147483647 w 401"/>
                <a:gd name="T33" fmla="*/ 2147483647 h 385"/>
                <a:gd name="T34" fmla="*/ 2147483647 w 401"/>
                <a:gd name="T35" fmla="*/ 2147483647 h 385"/>
                <a:gd name="T36" fmla="*/ 2147483647 w 401"/>
                <a:gd name="T37" fmla="*/ 2147483647 h 385"/>
                <a:gd name="T38" fmla="*/ 2147483647 w 401"/>
                <a:gd name="T39" fmla="*/ 2147483647 h 385"/>
                <a:gd name="T40" fmla="*/ 2147483647 w 401"/>
                <a:gd name="T41" fmla="*/ 2147483647 h 385"/>
                <a:gd name="T42" fmla="*/ 2147483647 w 401"/>
                <a:gd name="T43" fmla="*/ 2147483647 h 385"/>
                <a:gd name="T44" fmla="*/ 2147483647 w 401"/>
                <a:gd name="T45" fmla="*/ 2147483647 h 385"/>
                <a:gd name="T46" fmla="*/ 2147483647 w 401"/>
                <a:gd name="T47" fmla="*/ 2147483647 h 385"/>
                <a:gd name="T48" fmla="*/ 2147483647 w 401"/>
                <a:gd name="T49" fmla="*/ 2147483647 h 385"/>
                <a:gd name="T50" fmla="*/ 2147483647 w 401"/>
                <a:gd name="T51" fmla="*/ 2147483647 h 385"/>
                <a:gd name="T52" fmla="*/ 2147483647 w 401"/>
                <a:gd name="T53" fmla="*/ 2147483647 h 385"/>
                <a:gd name="T54" fmla="*/ 2147483647 w 401"/>
                <a:gd name="T55" fmla="*/ 2147483647 h 385"/>
                <a:gd name="T56" fmla="*/ 2147483647 w 401"/>
                <a:gd name="T57" fmla="*/ 2147483647 h 385"/>
                <a:gd name="T58" fmla="*/ 2147483647 w 401"/>
                <a:gd name="T59" fmla="*/ 2147483647 h 385"/>
                <a:gd name="T60" fmla="*/ 2147483647 w 401"/>
                <a:gd name="T61" fmla="*/ 2147483647 h 385"/>
                <a:gd name="T62" fmla="*/ 2147483647 w 401"/>
                <a:gd name="T63" fmla="*/ 2147483647 h 385"/>
                <a:gd name="T64" fmla="*/ 2147483647 w 401"/>
                <a:gd name="T65" fmla="*/ 2147483647 h 385"/>
                <a:gd name="T66" fmla="*/ 2147483647 w 401"/>
                <a:gd name="T67" fmla="*/ 2147483647 h 385"/>
                <a:gd name="T68" fmla="*/ 2147483647 w 401"/>
                <a:gd name="T69" fmla="*/ 2147483647 h 385"/>
                <a:gd name="T70" fmla="*/ 2147483647 w 401"/>
                <a:gd name="T71" fmla="*/ 2147483647 h 385"/>
                <a:gd name="T72" fmla="*/ 2147483647 w 401"/>
                <a:gd name="T73" fmla="*/ 2147483647 h 385"/>
                <a:gd name="T74" fmla="*/ 2147483647 w 401"/>
                <a:gd name="T75" fmla="*/ 2147483647 h 385"/>
                <a:gd name="T76" fmla="*/ 2147483647 w 401"/>
                <a:gd name="T77" fmla="*/ 2147483647 h 385"/>
                <a:gd name="T78" fmla="*/ 2147483647 w 401"/>
                <a:gd name="T79" fmla="*/ 2147483647 h 385"/>
                <a:gd name="T80" fmla="*/ 2147483647 w 401"/>
                <a:gd name="T81" fmla="*/ 0 h 385"/>
                <a:gd name="T82" fmla="*/ 2147483647 w 401"/>
                <a:gd name="T83" fmla="*/ 2147483647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1"/>
                <a:gd name="T127" fmla="*/ 0 h 385"/>
                <a:gd name="T128" fmla="*/ 401 w 401"/>
                <a:gd name="T129" fmla="*/ 385 h 3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1" h="385">
                  <a:moveTo>
                    <a:pt x="90" y="15"/>
                  </a:moveTo>
                  <a:lnTo>
                    <a:pt x="86" y="39"/>
                  </a:lnTo>
                  <a:lnTo>
                    <a:pt x="78" y="59"/>
                  </a:lnTo>
                  <a:lnTo>
                    <a:pt x="82" y="90"/>
                  </a:lnTo>
                  <a:lnTo>
                    <a:pt x="43" y="90"/>
                  </a:lnTo>
                  <a:lnTo>
                    <a:pt x="35" y="145"/>
                  </a:lnTo>
                  <a:lnTo>
                    <a:pt x="0" y="196"/>
                  </a:lnTo>
                  <a:lnTo>
                    <a:pt x="39" y="291"/>
                  </a:lnTo>
                  <a:lnTo>
                    <a:pt x="63" y="322"/>
                  </a:lnTo>
                  <a:lnTo>
                    <a:pt x="78" y="377"/>
                  </a:lnTo>
                  <a:lnTo>
                    <a:pt x="118" y="385"/>
                  </a:lnTo>
                  <a:lnTo>
                    <a:pt x="130" y="354"/>
                  </a:lnTo>
                  <a:lnTo>
                    <a:pt x="157" y="381"/>
                  </a:lnTo>
                  <a:lnTo>
                    <a:pt x="185" y="377"/>
                  </a:lnTo>
                  <a:lnTo>
                    <a:pt x="189" y="365"/>
                  </a:lnTo>
                  <a:lnTo>
                    <a:pt x="248" y="381"/>
                  </a:lnTo>
                  <a:lnTo>
                    <a:pt x="259" y="334"/>
                  </a:lnTo>
                  <a:lnTo>
                    <a:pt x="303" y="291"/>
                  </a:lnTo>
                  <a:lnTo>
                    <a:pt x="326" y="295"/>
                  </a:lnTo>
                  <a:lnTo>
                    <a:pt x="346" y="244"/>
                  </a:lnTo>
                  <a:lnTo>
                    <a:pt x="330" y="228"/>
                  </a:lnTo>
                  <a:lnTo>
                    <a:pt x="366" y="224"/>
                  </a:lnTo>
                  <a:lnTo>
                    <a:pt x="366" y="192"/>
                  </a:lnTo>
                  <a:lnTo>
                    <a:pt x="338" y="181"/>
                  </a:lnTo>
                  <a:lnTo>
                    <a:pt x="373" y="161"/>
                  </a:lnTo>
                  <a:lnTo>
                    <a:pt x="401" y="145"/>
                  </a:lnTo>
                  <a:lnTo>
                    <a:pt x="397" y="114"/>
                  </a:lnTo>
                  <a:lnTo>
                    <a:pt x="342" y="94"/>
                  </a:lnTo>
                  <a:lnTo>
                    <a:pt x="299" y="98"/>
                  </a:lnTo>
                  <a:lnTo>
                    <a:pt x="271" y="118"/>
                  </a:lnTo>
                  <a:lnTo>
                    <a:pt x="200" y="118"/>
                  </a:lnTo>
                  <a:lnTo>
                    <a:pt x="181" y="102"/>
                  </a:lnTo>
                  <a:lnTo>
                    <a:pt x="208" y="82"/>
                  </a:lnTo>
                  <a:lnTo>
                    <a:pt x="263" y="78"/>
                  </a:lnTo>
                  <a:lnTo>
                    <a:pt x="303" y="35"/>
                  </a:lnTo>
                  <a:lnTo>
                    <a:pt x="299" y="23"/>
                  </a:lnTo>
                  <a:lnTo>
                    <a:pt x="271" y="31"/>
                  </a:lnTo>
                  <a:lnTo>
                    <a:pt x="244" y="11"/>
                  </a:lnTo>
                  <a:lnTo>
                    <a:pt x="224" y="27"/>
                  </a:lnTo>
                  <a:lnTo>
                    <a:pt x="177" y="4"/>
                  </a:lnTo>
                  <a:lnTo>
                    <a:pt x="126" y="0"/>
                  </a:lnTo>
                  <a:lnTo>
                    <a:pt x="90" y="15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811483" y="4478445"/>
              <a:ext cx="531948" cy="652965"/>
            </a:xfrm>
            <a:custGeom>
              <a:avLst/>
              <a:gdLst>
                <a:gd name="T0" fmla="*/ 2147483647 w 104"/>
                <a:gd name="T1" fmla="*/ 2147483647 h 128"/>
                <a:gd name="T2" fmla="*/ 2147483647 w 104"/>
                <a:gd name="T3" fmla="*/ 2147483647 h 128"/>
                <a:gd name="T4" fmla="*/ 2147483647 w 104"/>
                <a:gd name="T5" fmla="*/ 2147483647 h 128"/>
                <a:gd name="T6" fmla="*/ 2147483647 w 104"/>
                <a:gd name="T7" fmla="*/ 2147483647 h 128"/>
                <a:gd name="T8" fmla="*/ 2147483647 w 104"/>
                <a:gd name="T9" fmla="*/ 2147483647 h 128"/>
                <a:gd name="T10" fmla="*/ 0 w 104"/>
                <a:gd name="T11" fmla="*/ 2147483647 h 128"/>
                <a:gd name="T12" fmla="*/ 2147483647 w 104"/>
                <a:gd name="T13" fmla="*/ 2147483647 h 128"/>
                <a:gd name="T14" fmla="*/ 2147483647 w 104"/>
                <a:gd name="T15" fmla="*/ 2147483647 h 128"/>
                <a:gd name="T16" fmla="*/ 2147483647 w 104"/>
                <a:gd name="T17" fmla="*/ 2147483647 h 128"/>
                <a:gd name="T18" fmla="*/ 2147483647 w 104"/>
                <a:gd name="T19" fmla="*/ 2147483647 h 128"/>
                <a:gd name="T20" fmla="*/ 2147483647 w 104"/>
                <a:gd name="T21" fmla="*/ 2147483647 h 128"/>
                <a:gd name="T22" fmla="*/ 2147483647 w 104"/>
                <a:gd name="T23" fmla="*/ 2147483647 h 128"/>
                <a:gd name="T24" fmla="*/ 2147483647 w 104"/>
                <a:gd name="T25" fmla="*/ 2147483647 h 128"/>
                <a:gd name="T26" fmla="*/ 2147483647 w 104"/>
                <a:gd name="T27" fmla="*/ 2147483647 h 128"/>
                <a:gd name="T28" fmla="*/ 2147483647 w 104"/>
                <a:gd name="T29" fmla="*/ 2147483647 h 128"/>
                <a:gd name="T30" fmla="*/ 2147483647 w 104"/>
                <a:gd name="T31" fmla="*/ 2147483647 h 128"/>
                <a:gd name="T32" fmla="*/ 2147483647 w 104"/>
                <a:gd name="T33" fmla="*/ 2147483647 h 128"/>
                <a:gd name="T34" fmla="*/ 2147483647 w 104"/>
                <a:gd name="T35" fmla="*/ 2147483647 h 128"/>
                <a:gd name="T36" fmla="*/ 2147483647 w 104"/>
                <a:gd name="T37" fmla="*/ 2147483647 h 128"/>
                <a:gd name="T38" fmla="*/ 2147483647 w 104"/>
                <a:gd name="T39" fmla="*/ 2147483647 h 128"/>
                <a:gd name="T40" fmla="*/ 2147483647 w 104"/>
                <a:gd name="T41" fmla="*/ 2147483647 h 128"/>
                <a:gd name="T42" fmla="*/ 2147483647 w 104"/>
                <a:gd name="T43" fmla="*/ 2147483647 h 128"/>
                <a:gd name="T44" fmla="*/ 2147483647 w 104"/>
                <a:gd name="T45" fmla="*/ 2147483647 h 128"/>
                <a:gd name="T46" fmla="*/ 2147483647 w 104"/>
                <a:gd name="T47" fmla="*/ 2147483647 h 128"/>
                <a:gd name="T48" fmla="*/ 2147483647 w 104"/>
                <a:gd name="T49" fmla="*/ 2147483647 h 128"/>
                <a:gd name="T50" fmla="*/ 2147483647 w 104"/>
                <a:gd name="T51" fmla="*/ 2147483647 h 128"/>
                <a:gd name="T52" fmla="*/ 2147483647 w 104"/>
                <a:gd name="T53" fmla="*/ 2147483647 h 128"/>
                <a:gd name="T54" fmla="*/ 2147483647 w 104"/>
                <a:gd name="T55" fmla="*/ 2147483647 h 128"/>
                <a:gd name="T56" fmla="*/ 2147483647 w 104"/>
                <a:gd name="T57" fmla="*/ 2147483647 h 128"/>
                <a:gd name="T58" fmla="*/ 2147483647 w 104"/>
                <a:gd name="T59" fmla="*/ 2147483647 h 128"/>
                <a:gd name="T60" fmla="*/ 2147483647 w 104"/>
                <a:gd name="T61" fmla="*/ 0 h 128"/>
                <a:gd name="T62" fmla="*/ 2147483647 w 104"/>
                <a:gd name="T63" fmla="*/ 2147483647 h 128"/>
                <a:gd name="T64" fmla="*/ 2147483647 w 104"/>
                <a:gd name="T65" fmla="*/ 2147483647 h 128"/>
                <a:gd name="T66" fmla="*/ 2147483647 w 104"/>
                <a:gd name="T67" fmla="*/ 2147483647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28"/>
                <a:gd name="T104" fmla="*/ 104 w 104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28">
                  <a:moveTo>
                    <a:pt x="20" y="15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1" y="116"/>
                    <a:pt x="91" y="85"/>
                    <a:pt x="101" y="8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5" y="14"/>
                    <a:pt x="35" y="14"/>
                    <a:pt x="35" y="14"/>
                  </a:cubicBezTo>
                  <a:lnTo>
                    <a:pt x="2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065427" y="2939786"/>
              <a:ext cx="404280" cy="817870"/>
            </a:xfrm>
            <a:custGeom>
              <a:avLst/>
              <a:gdLst>
                <a:gd name="T0" fmla="*/ 2147483647 w 79"/>
                <a:gd name="T1" fmla="*/ 0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0 w 79"/>
                <a:gd name="T21" fmla="*/ 2147483647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0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0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"/>
                <a:gd name="T109" fmla="*/ 0 h 160"/>
                <a:gd name="T110" fmla="*/ 79 w 79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" h="160">
                  <a:moveTo>
                    <a:pt x="65" y="0"/>
                  </a:moveTo>
                  <a:cubicBezTo>
                    <a:pt x="53" y="7"/>
                    <a:pt x="53" y="7"/>
                    <a:pt x="53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9" y="87"/>
                    <a:pt x="1" y="9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3"/>
                    <a:pt x="72" y="3"/>
                    <a:pt x="72" y="3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096013" y="3482372"/>
              <a:ext cx="659615" cy="642327"/>
            </a:xfrm>
            <a:custGeom>
              <a:avLst/>
              <a:gdLst>
                <a:gd name="T0" fmla="*/ 0 w 129"/>
                <a:gd name="T1" fmla="*/ 2147483647 h 126"/>
                <a:gd name="T2" fmla="*/ 0 w 129"/>
                <a:gd name="T3" fmla="*/ 2147483647 h 126"/>
                <a:gd name="T4" fmla="*/ 2147483647 w 129"/>
                <a:gd name="T5" fmla="*/ 2147483647 h 126"/>
                <a:gd name="T6" fmla="*/ 2147483647 w 129"/>
                <a:gd name="T7" fmla="*/ 2147483647 h 126"/>
                <a:gd name="T8" fmla="*/ 2147483647 w 129"/>
                <a:gd name="T9" fmla="*/ 2147483647 h 126"/>
                <a:gd name="T10" fmla="*/ 2147483647 w 129"/>
                <a:gd name="T11" fmla="*/ 2147483647 h 126"/>
                <a:gd name="T12" fmla="*/ 2147483647 w 129"/>
                <a:gd name="T13" fmla="*/ 2147483647 h 126"/>
                <a:gd name="T14" fmla="*/ 2147483647 w 129"/>
                <a:gd name="T15" fmla="*/ 2147483647 h 126"/>
                <a:gd name="T16" fmla="*/ 2147483647 w 129"/>
                <a:gd name="T17" fmla="*/ 2147483647 h 126"/>
                <a:gd name="T18" fmla="*/ 2147483647 w 129"/>
                <a:gd name="T19" fmla="*/ 2147483647 h 126"/>
                <a:gd name="T20" fmla="*/ 2147483647 w 129"/>
                <a:gd name="T21" fmla="*/ 2147483647 h 126"/>
                <a:gd name="T22" fmla="*/ 2147483647 w 129"/>
                <a:gd name="T23" fmla="*/ 2147483647 h 126"/>
                <a:gd name="T24" fmla="*/ 2147483647 w 129"/>
                <a:gd name="T25" fmla="*/ 2147483647 h 126"/>
                <a:gd name="T26" fmla="*/ 2147483647 w 129"/>
                <a:gd name="T27" fmla="*/ 2147483647 h 126"/>
                <a:gd name="T28" fmla="*/ 2147483647 w 129"/>
                <a:gd name="T29" fmla="*/ 2147483647 h 126"/>
                <a:gd name="T30" fmla="*/ 2147483647 w 129"/>
                <a:gd name="T31" fmla="*/ 2147483647 h 126"/>
                <a:gd name="T32" fmla="*/ 2147483647 w 129"/>
                <a:gd name="T33" fmla="*/ 2147483647 h 126"/>
                <a:gd name="T34" fmla="*/ 2147483647 w 129"/>
                <a:gd name="T35" fmla="*/ 2147483647 h 126"/>
                <a:gd name="T36" fmla="*/ 2147483647 w 129"/>
                <a:gd name="T37" fmla="*/ 2147483647 h 126"/>
                <a:gd name="T38" fmla="*/ 2147483647 w 129"/>
                <a:gd name="T39" fmla="*/ 2147483647 h 126"/>
                <a:gd name="T40" fmla="*/ 2147483647 w 129"/>
                <a:gd name="T41" fmla="*/ 2147483647 h 126"/>
                <a:gd name="T42" fmla="*/ 2147483647 w 129"/>
                <a:gd name="T43" fmla="*/ 2147483647 h 126"/>
                <a:gd name="T44" fmla="*/ 2147483647 w 129"/>
                <a:gd name="T45" fmla="*/ 2147483647 h 126"/>
                <a:gd name="T46" fmla="*/ 2147483647 w 129"/>
                <a:gd name="T47" fmla="*/ 2147483647 h 126"/>
                <a:gd name="T48" fmla="*/ 2147483647 w 129"/>
                <a:gd name="T49" fmla="*/ 2147483647 h 126"/>
                <a:gd name="T50" fmla="*/ 2147483647 w 129"/>
                <a:gd name="T51" fmla="*/ 2147483647 h 126"/>
                <a:gd name="T52" fmla="*/ 2147483647 w 129"/>
                <a:gd name="T53" fmla="*/ 2147483647 h 126"/>
                <a:gd name="T54" fmla="*/ 2147483647 w 129"/>
                <a:gd name="T55" fmla="*/ 2147483647 h 126"/>
                <a:gd name="T56" fmla="*/ 2147483647 w 129"/>
                <a:gd name="T57" fmla="*/ 2147483647 h 126"/>
                <a:gd name="T58" fmla="*/ 2147483647 w 129"/>
                <a:gd name="T59" fmla="*/ 2147483647 h 126"/>
                <a:gd name="T60" fmla="*/ 2147483647 w 129"/>
                <a:gd name="T61" fmla="*/ 2147483647 h 126"/>
                <a:gd name="T62" fmla="*/ 2147483647 w 129"/>
                <a:gd name="T63" fmla="*/ 2147483647 h 126"/>
                <a:gd name="T64" fmla="*/ 2147483647 w 129"/>
                <a:gd name="T65" fmla="*/ 2147483647 h 126"/>
                <a:gd name="T66" fmla="*/ 2147483647 w 129"/>
                <a:gd name="T67" fmla="*/ 2147483647 h 126"/>
                <a:gd name="T68" fmla="*/ 2147483647 w 129"/>
                <a:gd name="T69" fmla="*/ 2147483647 h 126"/>
                <a:gd name="T70" fmla="*/ 2147483647 w 129"/>
                <a:gd name="T71" fmla="*/ 2147483647 h 126"/>
                <a:gd name="T72" fmla="*/ 2147483647 w 129"/>
                <a:gd name="T73" fmla="*/ 2147483647 h 126"/>
                <a:gd name="T74" fmla="*/ 2147483647 w 129"/>
                <a:gd name="T75" fmla="*/ 0 h 126"/>
                <a:gd name="T76" fmla="*/ 2147483647 w 129"/>
                <a:gd name="T77" fmla="*/ 2147483647 h 126"/>
                <a:gd name="T78" fmla="*/ 2147483647 w 129"/>
                <a:gd name="T79" fmla="*/ 2147483647 h 126"/>
                <a:gd name="T80" fmla="*/ 2147483647 w 129"/>
                <a:gd name="T81" fmla="*/ 2147483647 h 126"/>
                <a:gd name="T82" fmla="*/ 2147483647 w 129"/>
                <a:gd name="T83" fmla="*/ 2147483647 h 126"/>
                <a:gd name="T84" fmla="*/ 2147483647 w 129"/>
                <a:gd name="T85" fmla="*/ 2147483647 h 126"/>
                <a:gd name="T86" fmla="*/ 2147483647 w 129"/>
                <a:gd name="T87" fmla="*/ 2147483647 h 126"/>
                <a:gd name="T88" fmla="*/ 2147483647 w 129"/>
                <a:gd name="T89" fmla="*/ 2147483647 h 126"/>
                <a:gd name="T90" fmla="*/ 2147483647 w 129"/>
                <a:gd name="T91" fmla="*/ 2147483647 h 126"/>
                <a:gd name="T92" fmla="*/ 0 w 129"/>
                <a:gd name="T93" fmla="*/ 2147483647 h 126"/>
                <a:gd name="T94" fmla="*/ 0 w 129"/>
                <a:gd name="T95" fmla="*/ 2147483647 h 1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126"/>
                <a:gd name="T146" fmla="*/ 129 w 129"/>
                <a:gd name="T147" fmla="*/ 126 h 1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126">
                  <a:moveTo>
                    <a:pt x="0" y="5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5" y="118"/>
                    <a:pt x="78" y="121"/>
                    <a:pt x="84" y="119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26"/>
                    <a:pt x="93" y="126"/>
                    <a:pt x="93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907172" y="3905271"/>
              <a:ext cx="863085" cy="557216"/>
            </a:xfrm>
            <a:custGeom>
              <a:avLst/>
              <a:gdLst>
                <a:gd name="T0" fmla="*/ 2147483647 w 169"/>
                <a:gd name="T1" fmla="*/ 2147483647 h 109"/>
                <a:gd name="T2" fmla="*/ 2147483647 w 169"/>
                <a:gd name="T3" fmla="*/ 2147483647 h 109"/>
                <a:gd name="T4" fmla="*/ 2147483647 w 169"/>
                <a:gd name="T5" fmla="*/ 2147483647 h 109"/>
                <a:gd name="T6" fmla="*/ 2147483647 w 169"/>
                <a:gd name="T7" fmla="*/ 2147483647 h 109"/>
                <a:gd name="T8" fmla="*/ 2147483647 w 169"/>
                <a:gd name="T9" fmla="*/ 2147483647 h 109"/>
                <a:gd name="T10" fmla="*/ 2147483647 w 169"/>
                <a:gd name="T11" fmla="*/ 2147483647 h 109"/>
                <a:gd name="T12" fmla="*/ 2147483647 w 169"/>
                <a:gd name="T13" fmla="*/ 2147483647 h 109"/>
                <a:gd name="T14" fmla="*/ 2147483647 w 169"/>
                <a:gd name="T15" fmla="*/ 2147483647 h 109"/>
                <a:gd name="T16" fmla="*/ 2147483647 w 169"/>
                <a:gd name="T17" fmla="*/ 2147483647 h 109"/>
                <a:gd name="T18" fmla="*/ 2147483647 w 169"/>
                <a:gd name="T19" fmla="*/ 2147483647 h 109"/>
                <a:gd name="T20" fmla="*/ 0 w 169"/>
                <a:gd name="T21" fmla="*/ 2147483647 h 109"/>
                <a:gd name="T22" fmla="*/ 0 w 169"/>
                <a:gd name="T23" fmla="*/ 2147483647 h 109"/>
                <a:gd name="T24" fmla="*/ 2147483647 w 169"/>
                <a:gd name="T25" fmla="*/ 2147483647 h 109"/>
                <a:gd name="T26" fmla="*/ 2147483647 w 169"/>
                <a:gd name="T27" fmla="*/ 2147483647 h 109"/>
                <a:gd name="T28" fmla="*/ 2147483647 w 169"/>
                <a:gd name="T29" fmla="*/ 2147483647 h 109"/>
                <a:gd name="T30" fmla="*/ 2147483647 w 169"/>
                <a:gd name="T31" fmla="*/ 2147483647 h 109"/>
                <a:gd name="T32" fmla="*/ 2147483647 w 169"/>
                <a:gd name="T33" fmla="*/ 2147483647 h 109"/>
                <a:gd name="T34" fmla="*/ 2147483647 w 169"/>
                <a:gd name="T35" fmla="*/ 2147483647 h 109"/>
                <a:gd name="T36" fmla="*/ 2147483647 w 169"/>
                <a:gd name="T37" fmla="*/ 2147483647 h 109"/>
                <a:gd name="T38" fmla="*/ 2147483647 w 169"/>
                <a:gd name="T39" fmla="*/ 2147483647 h 109"/>
                <a:gd name="T40" fmla="*/ 2147483647 w 169"/>
                <a:gd name="T41" fmla="*/ 2147483647 h 109"/>
                <a:gd name="T42" fmla="*/ 2147483647 w 169"/>
                <a:gd name="T43" fmla="*/ 2147483647 h 109"/>
                <a:gd name="T44" fmla="*/ 2147483647 w 169"/>
                <a:gd name="T45" fmla="*/ 2147483647 h 109"/>
                <a:gd name="T46" fmla="*/ 2147483647 w 169"/>
                <a:gd name="T47" fmla="*/ 2147483647 h 109"/>
                <a:gd name="T48" fmla="*/ 2147483647 w 169"/>
                <a:gd name="T49" fmla="*/ 2147483647 h 109"/>
                <a:gd name="T50" fmla="*/ 2147483647 w 169"/>
                <a:gd name="T51" fmla="*/ 2147483647 h 109"/>
                <a:gd name="T52" fmla="*/ 2147483647 w 169"/>
                <a:gd name="T53" fmla="*/ 2147483647 h 109"/>
                <a:gd name="T54" fmla="*/ 2147483647 w 169"/>
                <a:gd name="T55" fmla="*/ 2147483647 h 109"/>
                <a:gd name="T56" fmla="*/ 2147483647 w 169"/>
                <a:gd name="T57" fmla="*/ 2147483647 h 109"/>
                <a:gd name="T58" fmla="*/ 2147483647 w 169"/>
                <a:gd name="T59" fmla="*/ 2147483647 h 109"/>
                <a:gd name="T60" fmla="*/ 2147483647 w 169"/>
                <a:gd name="T61" fmla="*/ 2147483647 h 109"/>
                <a:gd name="T62" fmla="*/ 2147483647 w 169"/>
                <a:gd name="T63" fmla="*/ 2147483647 h 109"/>
                <a:gd name="T64" fmla="*/ 2147483647 w 169"/>
                <a:gd name="T65" fmla="*/ 2147483647 h 109"/>
                <a:gd name="T66" fmla="*/ 2147483647 w 169"/>
                <a:gd name="T67" fmla="*/ 2147483647 h 109"/>
                <a:gd name="T68" fmla="*/ 2147483647 w 169"/>
                <a:gd name="T69" fmla="*/ 2147483647 h 109"/>
                <a:gd name="T70" fmla="*/ 2147483647 w 169"/>
                <a:gd name="T71" fmla="*/ 2147483647 h 109"/>
                <a:gd name="T72" fmla="*/ 2147483647 w 169"/>
                <a:gd name="T73" fmla="*/ 2147483647 h 109"/>
                <a:gd name="T74" fmla="*/ 2147483647 w 169"/>
                <a:gd name="T75" fmla="*/ 2147483647 h 109"/>
                <a:gd name="T76" fmla="*/ 2147483647 w 169"/>
                <a:gd name="T77" fmla="*/ 2147483647 h 109"/>
                <a:gd name="T78" fmla="*/ 2147483647 w 169"/>
                <a:gd name="T79" fmla="*/ 2147483647 h 109"/>
                <a:gd name="T80" fmla="*/ 2147483647 w 169"/>
                <a:gd name="T81" fmla="*/ 2147483647 h 109"/>
                <a:gd name="T82" fmla="*/ 2147483647 w 169"/>
                <a:gd name="T83" fmla="*/ 2147483647 h 109"/>
                <a:gd name="T84" fmla="*/ 2147483647 w 169"/>
                <a:gd name="T85" fmla="*/ 2147483647 h 109"/>
                <a:gd name="T86" fmla="*/ 2147483647 w 169"/>
                <a:gd name="T87" fmla="*/ 2147483647 h 109"/>
                <a:gd name="T88" fmla="*/ 2147483647 w 169"/>
                <a:gd name="T89" fmla="*/ 2147483647 h 109"/>
                <a:gd name="T90" fmla="*/ 2147483647 w 169"/>
                <a:gd name="T91" fmla="*/ 2147483647 h 109"/>
                <a:gd name="T92" fmla="*/ 2147483647 w 169"/>
                <a:gd name="T93" fmla="*/ 2147483647 h 109"/>
                <a:gd name="T94" fmla="*/ 2147483647 w 169"/>
                <a:gd name="T95" fmla="*/ 2147483647 h 109"/>
                <a:gd name="T96" fmla="*/ 2147483647 w 169"/>
                <a:gd name="T97" fmla="*/ 2147483647 h 109"/>
                <a:gd name="T98" fmla="*/ 2147483647 w 169"/>
                <a:gd name="T99" fmla="*/ 2147483647 h 109"/>
                <a:gd name="T100" fmla="*/ 2147483647 w 169"/>
                <a:gd name="T101" fmla="*/ 2147483647 h 109"/>
                <a:gd name="T102" fmla="*/ 2147483647 w 169"/>
                <a:gd name="T103" fmla="*/ 0 h 109"/>
                <a:gd name="T104" fmla="*/ 2147483647 w 169"/>
                <a:gd name="T105" fmla="*/ 2147483647 h 109"/>
                <a:gd name="T106" fmla="*/ 2147483647 w 169"/>
                <a:gd name="T107" fmla="*/ 2147483647 h 1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"/>
                <a:gd name="T163" fmla="*/ 0 h 109"/>
                <a:gd name="T164" fmla="*/ 169 w 169"/>
                <a:gd name="T165" fmla="*/ 109 h 1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" h="109">
                  <a:moveTo>
                    <a:pt x="17" y="6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34" y="47"/>
                    <a:pt x="34" y="59"/>
                  </a:cubicBezTo>
                  <a:cubicBezTo>
                    <a:pt x="34" y="59"/>
                    <a:pt x="37" y="67"/>
                    <a:pt x="17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15" y="91"/>
                    <a:pt x="115" y="91"/>
                    <a:pt x="115" y="91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21" y="100"/>
                    <a:pt x="125" y="99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69" y="83"/>
                    <a:pt x="169" y="83"/>
                    <a:pt x="169" y="83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4"/>
                    <a:pt x="116" y="39"/>
                    <a:pt x="112" y="35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4" y="7"/>
                    <a:pt x="44" y="7"/>
                    <a:pt x="44" y="7"/>
                  </a:cubicBezTo>
                  <a:lnTo>
                    <a:pt x="17" y="6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504284" y="4293592"/>
              <a:ext cx="567854" cy="724779"/>
            </a:xfrm>
            <a:custGeom>
              <a:avLst/>
              <a:gdLst>
                <a:gd name="T0" fmla="*/ 2147483647 w 111"/>
                <a:gd name="T1" fmla="*/ 2147483647 h 142"/>
                <a:gd name="T2" fmla="*/ 2147483647 w 111"/>
                <a:gd name="T3" fmla="*/ 2147483647 h 142"/>
                <a:gd name="T4" fmla="*/ 2147483647 w 111"/>
                <a:gd name="T5" fmla="*/ 2147483647 h 142"/>
                <a:gd name="T6" fmla="*/ 0 w 111"/>
                <a:gd name="T7" fmla="*/ 2147483647 h 142"/>
                <a:gd name="T8" fmla="*/ 0 w 111"/>
                <a:gd name="T9" fmla="*/ 2147483647 h 142"/>
                <a:gd name="T10" fmla="*/ 2147483647 w 111"/>
                <a:gd name="T11" fmla="*/ 2147483647 h 142"/>
                <a:gd name="T12" fmla="*/ 2147483647 w 111"/>
                <a:gd name="T13" fmla="*/ 2147483647 h 142"/>
                <a:gd name="T14" fmla="*/ 2147483647 w 111"/>
                <a:gd name="T15" fmla="*/ 2147483647 h 142"/>
                <a:gd name="T16" fmla="*/ 2147483647 w 111"/>
                <a:gd name="T17" fmla="*/ 2147483647 h 142"/>
                <a:gd name="T18" fmla="*/ 2147483647 w 111"/>
                <a:gd name="T19" fmla="*/ 2147483647 h 142"/>
                <a:gd name="T20" fmla="*/ 2147483647 w 111"/>
                <a:gd name="T21" fmla="*/ 2147483647 h 142"/>
                <a:gd name="T22" fmla="*/ 2147483647 w 111"/>
                <a:gd name="T23" fmla="*/ 2147483647 h 142"/>
                <a:gd name="T24" fmla="*/ 2147483647 w 111"/>
                <a:gd name="T25" fmla="*/ 2147483647 h 142"/>
                <a:gd name="T26" fmla="*/ 2147483647 w 111"/>
                <a:gd name="T27" fmla="*/ 2147483647 h 142"/>
                <a:gd name="T28" fmla="*/ 2147483647 w 111"/>
                <a:gd name="T29" fmla="*/ 2147483647 h 142"/>
                <a:gd name="T30" fmla="*/ 2147483647 w 111"/>
                <a:gd name="T31" fmla="*/ 2147483647 h 142"/>
                <a:gd name="T32" fmla="*/ 2147483647 w 111"/>
                <a:gd name="T33" fmla="*/ 2147483647 h 142"/>
                <a:gd name="T34" fmla="*/ 2147483647 w 111"/>
                <a:gd name="T35" fmla="*/ 2147483647 h 142"/>
                <a:gd name="T36" fmla="*/ 2147483647 w 111"/>
                <a:gd name="T37" fmla="*/ 2147483647 h 142"/>
                <a:gd name="T38" fmla="*/ 2147483647 w 111"/>
                <a:gd name="T39" fmla="*/ 2147483647 h 142"/>
                <a:gd name="T40" fmla="*/ 2147483647 w 111"/>
                <a:gd name="T41" fmla="*/ 2147483647 h 142"/>
                <a:gd name="T42" fmla="*/ 2147483647 w 111"/>
                <a:gd name="T43" fmla="*/ 2147483647 h 142"/>
                <a:gd name="T44" fmla="*/ 2147483647 w 111"/>
                <a:gd name="T45" fmla="*/ 2147483647 h 142"/>
                <a:gd name="T46" fmla="*/ 2147483647 w 111"/>
                <a:gd name="T47" fmla="*/ 2147483647 h 142"/>
                <a:gd name="T48" fmla="*/ 2147483647 w 111"/>
                <a:gd name="T49" fmla="*/ 2147483647 h 142"/>
                <a:gd name="T50" fmla="*/ 2147483647 w 111"/>
                <a:gd name="T51" fmla="*/ 2147483647 h 142"/>
                <a:gd name="T52" fmla="*/ 2147483647 w 111"/>
                <a:gd name="T53" fmla="*/ 2147483647 h 142"/>
                <a:gd name="T54" fmla="*/ 2147483647 w 111"/>
                <a:gd name="T55" fmla="*/ 2147483647 h 142"/>
                <a:gd name="T56" fmla="*/ 2147483647 w 111"/>
                <a:gd name="T57" fmla="*/ 2147483647 h 142"/>
                <a:gd name="T58" fmla="*/ 2147483647 w 111"/>
                <a:gd name="T59" fmla="*/ 2147483647 h 142"/>
                <a:gd name="T60" fmla="*/ 2147483647 w 111"/>
                <a:gd name="T61" fmla="*/ 2147483647 h 142"/>
                <a:gd name="T62" fmla="*/ 2147483647 w 111"/>
                <a:gd name="T63" fmla="*/ 2147483647 h 142"/>
                <a:gd name="T64" fmla="*/ 2147483647 w 111"/>
                <a:gd name="T65" fmla="*/ 2147483647 h 142"/>
                <a:gd name="T66" fmla="*/ 2147483647 w 111"/>
                <a:gd name="T67" fmla="*/ 2147483647 h 142"/>
                <a:gd name="T68" fmla="*/ 2147483647 w 111"/>
                <a:gd name="T69" fmla="*/ 2147483647 h 142"/>
                <a:gd name="T70" fmla="*/ 2147483647 w 111"/>
                <a:gd name="T71" fmla="*/ 2147483647 h 142"/>
                <a:gd name="T72" fmla="*/ 2147483647 w 111"/>
                <a:gd name="T73" fmla="*/ 2147483647 h 142"/>
                <a:gd name="T74" fmla="*/ 2147483647 w 111"/>
                <a:gd name="T75" fmla="*/ 2147483647 h 142"/>
                <a:gd name="T76" fmla="*/ 2147483647 w 111"/>
                <a:gd name="T77" fmla="*/ 2147483647 h 142"/>
                <a:gd name="T78" fmla="*/ 2147483647 w 111"/>
                <a:gd name="T79" fmla="*/ 0 h 142"/>
                <a:gd name="T80" fmla="*/ 2147483647 w 111"/>
                <a:gd name="T81" fmla="*/ 2147483647 h 142"/>
                <a:gd name="T82" fmla="*/ 2147483647 w 111"/>
                <a:gd name="T83" fmla="*/ 2147483647 h 142"/>
                <a:gd name="T84" fmla="*/ 2147483647 w 111"/>
                <a:gd name="T85" fmla="*/ 2147483647 h 142"/>
                <a:gd name="T86" fmla="*/ 2147483647 w 111"/>
                <a:gd name="T87" fmla="*/ 2147483647 h 142"/>
                <a:gd name="T88" fmla="*/ 2147483647 w 111"/>
                <a:gd name="T89" fmla="*/ 2147483647 h 142"/>
                <a:gd name="T90" fmla="*/ 2147483647 w 111"/>
                <a:gd name="T91" fmla="*/ 2147483647 h 1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1"/>
                <a:gd name="T139" fmla="*/ 0 h 142"/>
                <a:gd name="T140" fmla="*/ 111 w 111"/>
                <a:gd name="T141" fmla="*/ 142 h 1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1" h="142">
                  <a:moveTo>
                    <a:pt x="6" y="34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4" y="21"/>
                    <a:pt x="4" y="28"/>
                  </a:cubicBezTo>
                  <a:lnTo>
                    <a:pt x="6" y="3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964357" y="4324180"/>
              <a:ext cx="622379" cy="708820"/>
            </a:xfrm>
            <a:custGeom>
              <a:avLst/>
              <a:gdLst>
                <a:gd name="T0" fmla="*/ 2147483647 w 122"/>
                <a:gd name="T1" fmla="*/ 2147483647 h 139"/>
                <a:gd name="T2" fmla="*/ 2147483647 w 122"/>
                <a:gd name="T3" fmla="*/ 2147483647 h 139"/>
                <a:gd name="T4" fmla="*/ 2147483647 w 122"/>
                <a:gd name="T5" fmla="*/ 2147483647 h 139"/>
                <a:gd name="T6" fmla="*/ 2147483647 w 122"/>
                <a:gd name="T7" fmla="*/ 2147483647 h 139"/>
                <a:gd name="T8" fmla="*/ 0 w 122"/>
                <a:gd name="T9" fmla="*/ 2147483647 h 139"/>
                <a:gd name="T10" fmla="*/ 2147483647 w 122"/>
                <a:gd name="T11" fmla="*/ 2147483647 h 139"/>
                <a:gd name="T12" fmla="*/ 2147483647 w 122"/>
                <a:gd name="T13" fmla="*/ 2147483647 h 139"/>
                <a:gd name="T14" fmla="*/ 2147483647 w 122"/>
                <a:gd name="T15" fmla="*/ 2147483647 h 139"/>
                <a:gd name="T16" fmla="*/ 2147483647 w 122"/>
                <a:gd name="T17" fmla="*/ 2147483647 h 139"/>
                <a:gd name="T18" fmla="*/ 2147483647 w 122"/>
                <a:gd name="T19" fmla="*/ 2147483647 h 139"/>
                <a:gd name="T20" fmla="*/ 2147483647 w 122"/>
                <a:gd name="T21" fmla="*/ 2147483647 h 139"/>
                <a:gd name="T22" fmla="*/ 2147483647 w 122"/>
                <a:gd name="T23" fmla="*/ 2147483647 h 139"/>
                <a:gd name="T24" fmla="*/ 2147483647 w 122"/>
                <a:gd name="T25" fmla="*/ 2147483647 h 139"/>
                <a:gd name="T26" fmla="*/ 2147483647 w 122"/>
                <a:gd name="T27" fmla="*/ 2147483647 h 139"/>
                <a:gd name="T28" fmla="*/ 2147483647 w 122"/>
                <a:gd name="T29" fmla="*/ 2147483647 h 139"/>
                <a:gd name="T30" fmla="*/ 2147483647 w 122"/>
                <a:gd name="T31" fmla="*/ 2147483647 h 139"/>
                <a:gd name="T32" fmla="*/ 2147483647 w 122"/>
                <a:gd name="T33" fmla="*/ 2147483647 h 139"/>
                <a:gd name="T34" fmla="*/ 2147483647 w 122"/>
                <a:gd name="T35" fmla="*/ 2147483647 h 139"/>
                <a:gd name="T36" fmla="*/ 2147483647 w 122"/>
                <a:gd name="T37" fmla="*/ 2147483647 h 139"/>
                <a:gd name="T38" fmla="*/ 2147483647 w 122"/>
                <a:gd name="T39" fmla="*/ 2147483647 h 139"/>
                <a:gd name="T40" fmla="*/ 2147483647 w 122"/>
                <a:gd name="T41" fmla="*/ 2147483647 h 139"/>
                <a:gd name="T42" fmla="*/ 2147483647 w 122"/>
                <a:gd name="T43" fmla="*/ 2147483647 h 139"/>
                <a:gd name="T44" fmla="*/ 2147483647 w 122"/>
                <a:gd name="T45" fmla="*/ 2147483647 h 139"/>
                <a:gd name="T46" fmla="*/ 2147483647 w 122"/>
                <a:gd name="T47" fmla="*/ 2147483647 h 139"/>
                <a:gd name="T48" fmla="*/ 2147483647 w 122"/>
                <a:gd name="T49" fmla="*/ 2147483647 h 139"/>
                <a:gd name="T50" fmla="*/ 2147483647 w 122"/>
                <a:gd name="T51" fmla="*/ 2147483647 h 139"/>
                <a:gd name="T52" fmla="*/ 2147483647 w 122"/>
                <a:gd name="T53" fmla="*/ 2147483647 h 139"/>
                <a:gd name="T54" fmla="*/ 2147483647 w 122"/>
                <a:gd name="T55" fmla="*/ 2147483647 h 139"/>
                <a:gd name="T56" fmla="*/ 2147483647 w 122"/>
                <a:gd name="T57" fmla="*/ 2147483647 h 139"/>
                <a:gd name="T58" fmla="*/ 2147483647 w 122"/>
                <a:gd name="T59" fmla="*/ 2147483647 h 139"/>
                <a:gd name="T60" fmla="*/ 2147483647 w 122"/>
                <a:gd name="T61" fmla="*/ 0 h 139"/>
                <a:gd name="T62" fmla="*/ 2147483647 w 122"/>
                <a:gd name="T63" fmla="*/ 2147483647 h 139"/>
                <a:gd name="T64" fmla="*/ 2147483647 w 122"/>
                <a:gd name="T65" fmla="*/ 2147483647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"/>
                <a:gd name="T100" fmla="*/ 0 h 139"/>
                <a:gd name="T101" fmla="*/ 122 w 122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" h="139">
                  <a:moveTo>
                    <a:pt x="7" y="31"/>
                  </a:moveTo>
                  <a:cubicBezTo>
                    <a:pt x="7" y="39"/>
                    <a:pt x="7" y="39"/>
                    <a:pt x="7" y="3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19" y="89"/>
                    <a:pt x="10" y="9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8" y="99"/>
                    <a:pt x="42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8" y="127"/>
                    <a:pt x="58" y="127"/>
                    <a:pt x="58" y="127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0" y="139"/>
                    <a:pt x="74" y="134"/>
                    <a:pt x="78" y="135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121"/>
                    <a:pt x="94" y="126"/>
                    <a:pt x="96" y="131"/>
                  </a:cubicBezTo>
                  <a:cubicBezTo>
                    <a:pt x="96" y="131"/>
                    <a:pt x="89" y="119"/>
                    <a:pt x="92" y="118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6" y="119"/>
                    <a:pt x="116" y="119"/>
                    <a:pt x="116" y="119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1"/>
                    <a:pt x="110" y="28"/>
                    <a:pt x="110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7" y="27"/>
                    <a:pt x="7" y="27"/>
                    <a:pt x="7" y="27"/>
                  </a:cubicBezTo>
                  <a:lnTo>
                    <a:pt x="7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7676" y="4829530"/>
              <a:ext cx="893672" cy="674243"/>
            </a:xfrm>
            <a:custGeom>
              <a:avLst/>
              <a:gdLst>
                <a:gd name="T0" fmla="*/ 2147483647 w 175"/>
                <a:gd name="T1" fmla="*/ 2147483647 h 132"/>
                <a:gd name="T2" fmla="*/ 2147483647 w 175"/>
                <a:gd name="T3" fmla="*/ 2147483647 h 132"/>
                <a:gd name="T4" fmla="*/ 2147483647 w 175"/>
                <a:gd name="T5" fmla="*/ 2147483647 h 132"/>
                <a:gd name="T6" fmla="*/ 2147483647 w 175"/>
                <a:gd name="T7" fmla="*/ 2147483647 h 132"/>
                <a:gd name="T8" fmla="*/ 2147483647 w 175"/>
                <a:gd name="T9" fmla="*/ 2147483647 h 132"/>
                <a:gd name="T10" fmla="*/ 2147483647 w 175"/>
                <a:gd name="T11" fmla="*/ 2147483647 h 132"/>
                <a:gd name="T12" fmla="*/ 2147483647 w 175"/>
                <a:gd name="T13" fmla="*/ 2147483647 h 132"/>
                <a:gd name="T14" fmla="*/ 2147483647 w 175"/>
                <a:gd name="T15" fmla="*/ 2147483647 h 132"/>
                <a:gd name="T16" fmla="*/ 2147483647 w 175"/>
                <a:gd name="T17" fmla="*/ 2147483647 h 132"/>
                <a:gd name="T18" fmla="*/ 2147483647 w 175"/>
                <a:gd name="T19" fmla="*/ 2147483647 h 132"/>
                <a:gd name="T20" fmla="*/ 2147483647 w 175"/>
                <a:gd name="T21" fmla="*/ 2147483647 h 132"/>
                <a:gd name="T22" fmla="*/ 2147483647 w 175"/>
                <a:gd name="T23" fmla="*/ 0 h 132"/>
                <a:gd name="T24" fmla="*/ 2147483647 w 175"/>
                <a:gd name="T25" fmla="*/ 2147483647 h 132"/>
                <a:gd name="T26" fmla="*/ 2147483647 w 175"/>
                <a:gd name="T27" fmla="*/ 2147483647 h 132"/>
                <a:gd name="T28" fmla="*/ 2147483647 w 175"/>
                <a:gd name="T29" fmla="*/ 2147483647 h 132"/>
                <a:gd name="T30" fmla="*/ 2147483647 w 175"/>
                <a:gd name="T31" fmla="*/ 2147483647 h 132"/>
                <a:gd name="T32" fmla="*/ 2147483647 w 175"/>
                <a:gd name="T33" fmla="*/ 2147483647 h 132"/>
                <a:gd name="T34" fmla="*/ 2147483647 w 175"/>
                <a:gd name="T35" fmla="*/ 2147483647 h 132"/>
                <a:gd name="T36" fmla="*/ 2147483647 w 175"/>
                <a:gd name="T37" fmla="*/ 2147483647 h 132"/>
                <a:gd name="T38" fmla="*/ 2147483647 w 175"/>
                <a:gd name="T39" fmla="*/ 2147483647 h 132"/>
                <a:gd name="T40" fmla="*/ 2147483647 w 175"/>
                <a:gd name="T41" fmla="*/ 2147483647 h 132"/>
                <a:gd name="T42" fmla="*/ 2147483647 w 175"/>
                <a:gd name="T43" fmla="*/ 2147483647 h 132"/>
                <a:gd name="T44" fmla="*/ 2147483647 w 175"/>
                <a:gd name="T45" fmla="*/ 2147483647 h 132"/>
                <a:gd name="T46" fmla="*/ 2147483647 w 175"/>
                <a:gd name="T47" fmla="*/ 2147483647 h 132"/>
                <a:gd name="T48" fmla="*/ 2147483647 w 175"/>
                <a:gd name="T49" fmla="*/ 2147483647 h 132"/>
                <a:gd name="T50" fmla="*/ 2147483647 w 175"/>
                <a:gd name="T51" fmla="*/ 2147483647 h 132"/>
                <a:gd name="T52" fmla="*/ 2147483647 w 175"/>
                <a:gd name="T53" fmla="*/ 2147483647 h 132"/>
                <a:gd name="T54" fmla="*/ 2147483647 w 175"/>
                <a:gd name="T55" fmla="*/ 2147483647 h 132"/>
                <a:gd name="T56" fmla="*/ 2147483647 w 175"/>
                <a:gd name="T57" fmla="*/ 2147483647 h 132"/>
                <a:gd name="T58" fmla="*/ 2147483647 w 175"/>
                <a:gd name="T59" fmla="*/ 2147483647 h 132"/>
                <a:gd name="T60" fmla="*/ 2147483647 w 175"/>
                <a:gd name="T61" fmla="*/ 2147483647 h 132"/>
                <a:gd name="T62" fmla="*/ 2147483647 w 175"/>
                <a:gd name="T63" fmla="*/ 2147483647 h 132"/>
                <a:gd name="T64" fmla="*/ 2147483647 w 175"/>
                <a:gd name="T65" fmla="*/ 2147483647 h 132"/>
                <a:gd name="T66" fmla="*/ 2147483647 w 175"/>
                <a:gd name="T67" fmla="*/ 2147483647 h 132"/>
                <a:gd name="T68" fmla="*/ 2147483647 w 175"/>
                <a:gd name="T69" fmla="*/ 2147483647 h 132"/>
                <a:gd name="T70" fmla="*/ 2147483647 w 175"/>
                <a:gd name="T71" fmla="*/ 2147483647 h 132"/>
                <a:gd name="T72" fmla="*/ 2147483647 w 175"/>
                <a:gd name="T73" fmla="*/ 2147483647 h 132"/>
                <a:gd name="T74" fmla="*/ 2147483647 w 175"/>
                <a:gd name="T75" fmla="*/ 2147483647 h 1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5"/>
                <a:gd name="T115" fmla="*/ 0 h 132"/>
                <a:gd name="T116" fmla="*/ 175 w 175"/>
                <a:gd name="T117" fmla="*/ 132 h 1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5" h="132">
                  <a:moveTo>
                    <a:pt x="23" y="42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7" y="2"/>
                    <a:pt x="141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95" y="130"/>
                    <a:pt x="95" y="130"/>
                    <a:pt x="95" y="130"/>
                  </a:cubicBezTo>
                  <a:cubicBezTo>
                    <a:pt x="95" y="126"/>
                    <a:pt x="95" y="126"/>
                    <a:pt x="95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790144" y="4946558"/>
              <a:ext cx="1330" cy="1329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049468" y="4901343"/>
              <a:ext cx="961495" cy="730098"/>
            </a:xfrm>
            <a:custGeom>
              <a:avLst/>
              <a:gdLst>
                <a:gd name="T0" fmla="*/ 0 w 188"/>
                <a:gd name="T1" fmla="*/ 2147483647 h 143"/>
                <a:gd name="T2" fmla="*/ 2147483647 w 188"/>
                <a:gd name="T3" fmla="*/ 2147483647 h 143"/>
                <a:gd name="T4" fmla="*/ 2147483647 w 188"/>
                <a:gd name="T5" fmla="*/ 2147483647 h 143"/>
                <a:gd name="T6" fmla="*/ 2147483647 w 188"/>
                <a:gd name="T7" fmla="*/ 2147483647 h 143"/>
                <a:gd name="T8" fmla="*/ 2147483647 w 188"/>
                <a:gd name="T9" fmla="*/ 2147483647 h 143"/>
                <a:gd name="T10" fmla="*/ 2147483647 w 188"/>
                <a:gd name="T11" fmla="*/ 2147483647 h 143"/>
                <a:gd name="T12" fmla="*/ 2147483647 w 188"/>
                <a:gd name="T13" fmla="*/ 2147483647 h 143"/>
                <a:gd name="T14" fmla="*/ 2147483647 w 188"/>
                <a:gd name="T15" fmla="*/ 2147483647 h 143"/>
                <a:gd name="T16" fmla="*/ 2147483647 w 188"/>
                <a:gd name="T17" fmla="*/ 2147483647 h 143"/>
                <a:gd name="T18" fmla="*/ 2147483647 w 188"/>
                <a:gd name="T19" fmla="*/ 2147483647 h 143"/>
                <a:gd name="T20" fmla="*/ 2147483647 w 188"/>
                <a:gd name="T21" fmla="*/ 2147483647 h 143"/>
                <a:gd name="T22" fmla="*/ 2147483647 w 188"/>
                <a:gd name="T23" fmla="*/ 2147483647 h 143"/>
                <a:gd name="T24" fmla="*/ 2147483647 w 188"/>
                <a:gd name="T25" fmla="*/ 2147483647 h 143"/>
                <a:gd name="T26" fmla="*/ 2147483647 w 188"/>
                <a:gd name="T27" fmla="*/ 2147483647 h 143"/>
                <a:gd name="T28" fmla="*/ 2147483647 w 188"/>
                <a:gd name="T29" fmla="*/ 2147483647 h 143"/>
                <a:gd name="T30" fmla="*/ 2147483647 w 188"/>
                <a:gd name="T31" fmla="*/ 2147483647 h 143"/>
                <a:gd name="T32" fmla="*/ 2147483647 w 188"/>
                <a:gd name="T33" fmla="*/ 2147483647 h 143"/>
                <a:gd name="T34" fmla="*/ 2147483647 w 188"/>
                <a:gd name="T35" fmla="*/ 2147483647 h 143"/>
                <a:gd name="T36" fmla="*/ 2147483647 w 188"/>
                <a:gd name="T37" fmla="*/ 2147483647 h 143"/>
                <a:gd name="T38" fmla="*/ 2147483647 w 188"/>
                <a:gd name="T39" fmla="*/ 2147483647 h 143"/>
                <a:gd name="T40" fmla="*/ 2147483647 w 188"/>
                <a:gd name="T41" fmla="*/ 2147483647 h 143"/>
                <a:gd name="T42" fmla="*/ 2147483647 w 188"/>
                <a:gd name="T43" fmla="*/ 2147483647 h 143"/>
                <a:gd name="T44" fmla="*/ 2147483647 w 188"/>
                <a:gd name="T45" fmla="*/ 2147483647 h 143"/>
                <a:gd name="T46" fmla="*/ 2147483647 w 188"/>
                <a:gd name="T47" fmla="*/ 2147483647 h 143"/>
                <a:gd name="T48" fmla="*/ 2147483647 w 188"/>
                <a:gd name="T49" fmla="*/ 2147483647 h 143"/>
                <a:gd name="T50" fmla="*/ 2147483647 w 188"/>
                <a:gd name="T51" fmla="*/ 2147483647 h 143"/>
                <a:gd name="T52" fmla="*/ 2147483647 w 188"/>
                <a:gd name="T53" fmla="*/ 2147483647 h 143"/>
                <a:gd name="T54" fmla="*/ 2147483647 w 188"/>
                <a:gd name="T55" fmla="*/ 2147483647 h 143"/>
                <a:gd name="T56" fmla="*/ 2147483647 w 188"/>
                <a:gd name="T57" fmla="*/ 2147483647 h 143"/>
                <a:gd name="T58" fmla="*/ 2147483647 w 188"/>
                <a:gd name="T59" fmla="*/ 2147483647 h 143"/>
                <a:gd name="T60" fmla="*/ 2147483647 w 188"/>
                <a:gd name="T61" fmla="*/ 2147483647 h 143"/>
                <a:gd name="T62" fmla="*/ 2147483647 w 188"/>
                <a:gd name="T63" fmla="*/ 2147483647 h 143"/>
                <a:gd name="T64" fmla="*/ 2147483647 w 188"/>
                <a:gd name="T65" fmla="*/ 2147483647 h 143"/>
                <a:gd name="T66" fmla="*/ 2147483647 w 188"/>
                <a:gd name="T67" fmla="*/ 2147483647 h 143"/>
                <a:gd name="T68" fmla="*/ 2147483647 w 188"/>
                <a:gd name="T69" fmla="*/ 2147483647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43"/>
                <a:gd name="T107" fmla="*/ 188 w 188"/>
                <a:gd name="T108" fmla="*/ 143 h 1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43">
                  <a:moveTo>
                    <a:pt x="1" y="113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8" y="45"/>
                    <a:pt x="188" y="45"/>
                    <a:pt x="188" y="45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3" y="10"/>
                    <a:pt x="79" y="15"/>
                  </a:cubicBezTo>
                  <a:cubicBezTo>
                    <a:pt x="79" y="15"/>
                    <a:pt x="71" y="12"/>
                    <a:pt x="67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3" y="104"/>
                    <a:pt x="13" y="104"/>
                    <a:pt x="13" y="104"/>
                  </a:cubicBezTo>
                  <a:lnTo>
                    <a:pt x="1" y="113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360596" y="4467806"/>
              <a:ext cx="704831" cy="597111"/>
            </a:xfrm>
            <a:custGeom>
              <a:avLst/>
              <a:gdLst>
                <a:gd name="T0" fmla="*/ 2147483647 w 138"/>
                <a:gd name="T1" fmla="*/ 2147483647 h 117"/>
                <a:gd name="T2" fmla="*/ 2147483647 w 138"/>
                <a:gd name="T3" fmla="*/ 2147483647 h 117"/>
                <a:gd name="T4" fmla="*/ 2147483647 w 138"/>
                <a:gd name="T5" fmla="*/ 2147483647 h 117"/>
                <a:gd name="T6" fmla="*/ 2147483647 w 138"/>
                <a:gd name="T7" fmla="*/ 2147483647 h 117"/>
                <a:gd name="T8" fmla="*/ 0 w 138"/>
                <a:gd name="T9" fmla="*/ 2147483647 h 117"/>
                <a:gd name="T10" fmla="*/ 2147483647 w 138"/>
                <a:gd name="T11" fmla="*/ 2147483647 h 117"/>
                <a:gd name="T12" fmla="*/ 2147483647 w 138"/>
                <a:gd name="T13" fmla="*/ 2147483647 h 117"/>
                <a:gd name="T14" fmla="*/ 2147483647 w 138"/>
                <a:gd name="T15" fmla="*/ 2147483647 h 117"/>
                <a:gd name="T16" fmla="*/ 2147483647 w 138"/>
                <a:gd name="T17" fmla="*/ 2147483647 h 117"/>
                <a:gd name="T18" fmla="*/ 2147483647 w 138"/>
                <a:gd name="T19" fmla="*/ 2147483647 h 117"/>
                <a:gd name="T20" fmla="*/ 2147483647 w 138"/>
                <a:gd name="T21" fmla="*/ 2147483647 h 117"/>
                <a:gd name="T22" fmla="*/ 2147483647 w 138"/>
                <a:gd name="T23" fmla="*/ 2147483647 h 117"/>
                <a:gd name="T24" fmla="*/ 2147483647 w 138"/>
                <a:gd name="T25" fmla="*/ 2147483647 h 117"/>
                <a:gd name="T26" fmla="*/ 2147483647 w 138"/>
                <a:gd name="T27" fmla="*/ 2147483647 h 117"/>
                <a:gd name="T28" fmla="*/ 2147483647 w 138"/>
                <a:gd name="T29" fmla="*/ 2147483647 h 117"/>
                <a:gd name="T30" fmla="*/ 2147483647 w 138"/>
                <a:gd name="T31" fmla="*/ 2147483647 h 117"/>
                <a:gd name="T32" fmla="*/ 2147483647 w 138"/>
                <a:gd name="T33" fmla="*/ 2147483647 h 117"/>
                <a:gd name="T34" fmla="*/ 2147483647 w 138"/>
                <a:gd name="T35" fmla="*/ 2147483647 h 117"/>
                <a:gd name="T36" fmla="*/ 2147483647 w 138"/>
                <a:gd name="T37" fmla="*/ 2147483647 h 117"/>
                <a:gd name="T38" fmla="*/ 2147483647 w 138"/>
                <a:gd name="T39" fmla="*/ 2147483647 h 117"/>
                <a:gd name="T40" fmla="*/ 2147483647 w 138"/>
                <a:gd name="T41" fmla="*/ 2147483647 h 117"/>
                <a:gd name="T42" fmla="*/ 2147483647 w 138"/>
                <a:gd name="T43" fmla="*/ 2147483647 h 117"/>
                <a:gd name="T44" fmla="*/ 2147483647 w 138"/>
                <a:gd name="T45" fmla="*/ 2147483647 h 117"/>
                <a:gd name="T46" fmla="*/ 2147483647 w 138"/>
                <a:gd name="T47" fmla="*/ 2147483647 h 117"/>
                <a:gd name="T48" fmla="*/ 2147483647 w 138"/>
                <a:gd name="T49" fmla="*/ 2147483647 h 117"/>
                <a:gd name="T50" fmla="*/ 2147483647 w 138"/>
                <a:gd name="T51" fmla="*/ 2147483647 h 117"/>
                <a:gd name="T52" fmla="*/ 2147483647 w 138"/>
                <a:gd name="T53" fmla="*/ 2147483647 h 117"/>
                <a:gd name="T54" fmla="*/ 2147483647 w 138"/>
                <a:gd name="T55" fmla="*/ 2147483647 h 117"/>
                <a:gd name="T56" fmla="*/ 2147483647 w 138"/>
                <a:gd name="T57" fmla="*/ 2147483647 h 117"/>
                <a:gd name="T58" fmla="*/ 2147483647 w 138"/>
                <a:gd name="T59" fmla="*/ 2147483647 h 117"/>
                <a:gd name="T60" fmla="*/ 2147483647 w 138"/>
                <a:gd name="T61" fmla="*/ 2147483647 h 117"/>
                <a:gd name="T62" fmla="*/ 2147483647 w 138"/>
                <a:gd name="T63" fmla="*/ 2147483647 h 117"/>
                <a:gd name="T64" fmla="*/ 2147483647 w 138"/>
                <a:gd name="T65" fmla="*/ 2147483647 h 117"/>
                <a:gd name="T66" fmla="*/ 2147483647 w 138"/>
                <a:gd name="T67" fmla="*/ 2147483647 h 117"/>
                <a:gd name="T68" fmla="*/ 2147483647 w 138"/>
                <a:gd name="T69" fmla="*/ 2147483647 h 117"/>
                <a:gd name="T70" fmla="*/ 2147483647 w 138"/>
                <a:gd name="T71" fmla="*/ 2147483647 h 117"/>
                <a:gd name="T72" fmla="*/ 2147483647 w 138"/>
                <a:gd name="T73" fmla="*/ 2147483647 h 1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117"/>
                <a:gd name="T113" fmla="*/ 138 w 138"/>
                <a:gd name="T114" fmla="*/ 117 h 1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117">
                  <a:moveTo>
                    <a:pt x="21" y="113"/>
                  </a:moveTo>
                  <a:cubicBezTo>
                    <a:pt x="24" y="100"/>
                    <a:pt x="24" y="100"/>
                    <a:pt x="24" y="100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8" y="59"/>
                    <a:pt x="128" y="65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30" y="112"/>
                    <a:pt x="21" y="1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484274" y="4079484"/>
              <a:ext cx="607751" cy="505350"/>
            </a:xfrm>
            <a:custGeom>
              <a:avLst/>
              <a:gdLst>
                <a:gd name="T0" fmla="*/ 2147483647 w 119"/>
                <a:gd name="T1" fmla="*/ 2147483647 h 99"/>
                <a:gd name="T2" fmla="*/ 2147483647 w 119"/>
                <a:gd name="T3" fmla="*/ 2147483647 h 99"/>
                <a:gd name="T4" fmla="*/ 0 w 119"/>
                <a:gd name="T5" fmla="*/ 2147483647 h 99"/>
                <a:gd name="T6" fmla="*/ 0 w 119"/>
                <a:gd name="T7" fmla="*/ 2147483647 h 99"/>
                <a:gd name="T8" fmla="*/ 2147483647 w 119"/>
                <a:gd name="T9" fmla="*/ 2147483647 h 99"/>
                <a:gd name="T10" fmla="*/ 2147483647 w 119"/>
                <a:gd name="T11" fmla="*/ 2147483647 h 99"/>
                <a:gd name="T12" fmla="*/ 2147483647 w 119"/>
                <a:gd name="T13" fmla="*/ 2147483647 h 99"/>
                <a:gd name="T14" fmla="*/ 2147483647 w 119"/>
                <a:gd name="T15" fmla="*/ 2147483647 h 99"/>
                <a:gd name="T16" fmla="*/ 2147483647 w 119"/>
                <a:gd name="T17" fmla="*/ 2147483647 h 99"/>
                <a:gd name="T18" fmla="*/ 2147483647 w 119"/>
                <a:gd name="T19" fmla="*/ 2147483647 h 99"/>
                <a:gd name="T20" fmla="*/ 2147483647 w 119"/>
                <a:gd name="T21" fmla="*/ 2147483647 h 99"/>
                <a:gd name="T22" fmla="*/ 2147483647 w 119"/>
                <a:gd name="T23" fmla="*/ 2147483647 h 99"/>
                <a:gd name="T24" fmla="*/ 2147483647 w 119"/>
                <a:gd name="T25" fmla="*/ 2147483647 h 99"/>
                <a:gd name="T26" fmla="*/ 2147483647 w 119"/>
                <a:gd name="T27" fmla="*/ 2147483647 h 99"/>
                <a:gd name="T28" fmla="*/ 2147483647 w 119"/>
                <a:gd name="T29" fmla="*/ 2147483647 h 99"/>
                <a:gd name="T30" fmla="*/ 2147483647 w 119"/>
                <a:gd name="T31" fmla="*/ 2147483647 h 99"/>
                <a:gd name="T32" fmla="*/ 2147483647 w 119"/>
                <a:gd name="T33" fmla="*/ 2147483647 h 99"/>
                <a:gd name="T34" fmla="*/ 2147483647 w 119"/>
                <a:gd name="T35" fmla="*/ 2147483647 h 99"/>
                <a:gd name="T36" fmla="*/ 2147483647 w 119"/>
                <a:gd name="T37" fmla="*/ 2147483647 h 99"/>
                <a:gd name="T38" fmla="*/ 2147483647 w 119"/>
                <a:gd name="T39" fmla="*/ 0 h 99"/>
                <a:gd name="T40" fmla="*/ 2147483647 w 119"/>
                <a:gd name="T41" fmla="*/ 2147483647 h 99"/>
                <a:gd name="T42" fmla="*/ 2147483647 w 119"/>
                <a:gd name="T43" fmla="*/ 2147483647 h 99"/>
                <a:gd name="T44" fmla="*/ 2147483647 w 119"/>
                <a:gd name="T45" fmla="*/ 2147483647 h 99"/>
                <a:gd name="T46" fmla="*/ 2147483647 w 119"/>
                <a:gd name="T47" fmla="*/ 2147483647 h 99"/>
                <a:gd name="T48" fmla="*/ 2147483647 w 119"/>
                <a:gd name="T49" fmla="*/ 2147483647 h 99"/>
                <a:gd name="T50" fmla="*/ 2147483647 w 119"/>
                <a:gd name="T51" fmla="*/ 2147483647 h 99"/>
                <a:gd name="T52" fmla="*/ 2147483647 w 119"/>
                <a:gd name="T53" fmla="*/ 2147483647 h 99"/>
                <a:gd name="T54" fmla="*/ 2147483647 w 119"/>
                <a:gd name="T55" fmla="*/ 2147483647 h 99"/>
                <a:gd name="T56" fmla="*/ 2147483647 w 119"/>
                <a:gd name="T57" fmla="*/ 2147483647 h 99"/>
                <a:gd name="T58" fmla="*/ 2147483647 w 119"/>
                <a:gd name="T59" fmla="*/ 2147483647 h 99"/>
                <a:gd name="T60" fmla="*/ 2147483647 w 119"/>
                <a:gd name="T61" fmla="*/ 2147483647 h 99"/>
                <a:gd name="T62" fmla="*/ 2147483647 w 119"/>
                <a:gd name="T63" fmla="*/ 2147483647 h 99"/>
                <a:gd name="T64" fmla="*/ 2147483647 w 119"/>
                <a:gd name="T65" fmla="*/ 2147483647 h 99"/>
                <a:gd name="T66" fmla="*/ 2147483647 w 119"/>
                <a:gd name="T67" fmla="*/ 2147483647 h 99"/>
                <a:gd name="T68" fmla="*/ 2147483647 w 119"/>
                <a:gd name="T69" fmla="*/ 2147483647 h 99"/>
                <a:gd name="T70" fmla="*/ 2147483647 w 119"/>
                <a:gd name="T71" fmla="*/ 2147483647 h 99"/>
                <a:gd name="T72" fmla="*/ 2147483647 w 119"/>
                <a:gd name="T73" fmla="*/ 2147483647 h 99"/>
                <a:gd name="T74" fmla="*/ 2147483647 w 119"/>
                <a:gd name="T75" fmla="*/ 2147483647 h 99"/>
                <a:gd name="T76" fmla="*/ 2147483647 w 119"/>
                <a:gd name="T77" fmla="*/ 2147483647 h 99"/>
                <a:gd name="T78" fmla="*/ 2147483647 w 119"/>
                <a:gd name="T79" fmla="*/ 2147483647 h 99"/>
                <a:gd name="T80" fmla="*/ 2147483647 w 119"/>
                <a:gd name="T81" fmla="*/ 2147483647 h 99"/>
                <a:gd name="T82" fmla="*/ 2147483647 w 119"/>
                <a:gd name="T83" fmla="*/ 2147483647 h 99"/>
                <a:gd name="T84" fmla="*/ 2147483647 w 119"/>
                <a:gd name="T85" fmla="*/ 2147483647 h 99"/>
                <a:gd name="T86" fmla="*/ 2147483647 w 119"/>
                <a:gd name="T87" fmla="*/ 2147483647 h 99"/>
                <a:gd name="T88" fmla="*/ 2147483647 w 119"/>
                <a:gd name="T89" fmla="*/ 2147483647 h 99"/>
                <a:gd name="T90" fmla="*/ 2147483647 w 119"/>
                <a:gd name="T91" fmla="*/ 2147483647 h 99"/>
                <a:gd name="T92" fmla="*/ 2147483647 w 119"/>
                <a:gd name="T93" fmla="*/ 2147483647 h 99"/>
                <a:gd name="T94" fmla="*/ 2147483647 w 119"/>
                <a:gd name="T95" fmla="*/ 2147483647 h 99"/>
                <a:gd name="T96" fmla="*/ 2147483647 w 119"/>
                <a:gd name="T97" fmla="*/ 2147483647 h 99"/>
                <a:gd name="T98" fmla="*/ 2147483647 w 119"/>
                <a:gd name="T99" fmla="*/ 2147483647 h 99"/>
                <a:gd name="T100" fmla="*/ 2147483647 w 119"/>
                <a:gd name="T101" fmla="*/ 2147483647 h 99"/>
                <a:gd name="T102" fmla="*/ 2147483647 w 119"/>
                <a:gd name="T103" fmla="*/ 2147483647 h 99"/>
                <a:gd name="T104" fmla="*/ 2147483647 w 119"/>
                <a:gd name="T105" fmla="*/ 2147483647 h 99"/>
                <a:gd name="T106" fmla="*/ 2147483647 w 119"/>
                <a:gd name="T107" fmla="*/ 2147483647 h 99"/>
                <a:gd name="T108" fmla="*/ 2147483647 w 119"/>
                <a:gd name="T109" fmla="*/ 2147483647 h 99"/>
                <a:gd name="T110" fmla="*/ 2147483647 w 119"/>
                <a:gd name="T111" fmla="*/ 2147483647 h 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99"/>
                <a:gd name="T170" fmla="*/ 119 w 119"/>
                <a:gd name="T171" fmla="*/ 99 h 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99">
                  <a:moveTo>
                    <a:pt x="22" y="89"/>
                  </a:moveTo>
                  <a:cubicBezTo>
                    <a:pt x="12" y="77"/>
                    <a:pt x="12" y="77"/>
                    <a:pt x="12" y="7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19" y="15"/>
                    <a:pt x="116" y="27"/>
                  </a:cubicBezTo>
                  <a:cubicBezTo>
                    <a:pt x="116" y="27"/>
                    <a:pt x="117" y="35"/>
                    <a:pt x="100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9" y="89"/>
                    <a:pt x="29" y="89"/>
                    <a:pt x="29" y="89"/>
                  </a:cubicBezTo>
                  <a:lnTo>
                    <a:pt x="22" y="89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659755" y="3808191"/>
              <a:ext cx="1252737" cy="1113100"/>
            </a:xfrm>
            <a:custGeom>
              <a:avLst/>
              <a:gdLst>
                <a:gd name="T0" fmla="*/ 2147483647 w 964"/>
                <a:gd name="T1" fmla="*/ 2147483647 h 858"/>
                <a:gd name="T2" fmla="*/ 2147483647 w 964"/>
                <a:gd name="T3" fmla="*/ 2147483647 h 858"/>
                <a:gd name="T4" fmla="*/ 2147483647 w 964"/>
                <a:gd name="T5" fmla="*/ 2147483647 h 858"/>
                <a:gd name="T6" fmla="*/ 2147483647 w 964"/>
                <a:gd name="T7" fmla="*/ 2147483647 h 858"/>
                <a:gd name="T8" fmla="*/ 2147483647 w 964"/>
                <a:gd name="T9" fmla="*/ 2147483647 h 858"/>
                <a:gd name="T10" fmla="*/ 2147483647 w 964"/>
                <a:gd name="T11" fmla="*/ 2147483647 h 858"/>
                <a:gd name="T12" fmla="*/ 2147483647 w 964"/>
                <a:gd name="T13" fmla="*/ 2147483647 h 858"/>
                <a:gd name="T14" fmla="*/ 2147483647 w 964"/>
                <a:gd name="T15" fmla="*/ 2147483647 h 858"/>
                <a:gd name="T16" fmla="*/ 2147483647 w 964"/>
                <a:gd name="T17" fmla="*/ 2147483647 h 858"/>
                <a:gd name="T18" fmla="*/ 2147483647 w 964"/>
                <a:gd name="T19" fmla="*/ 2147483647 h 858"/>
                <a:gd name="T20" fmla="*/ 2147483647 w 964"/>
                <a:gd name="T21" fmla="*/ 2147483647 h 858"/>
                <a:gd name="T22" fmla="*/ 2147483647 w 964"/>
                <a:gd name="T23" fmla="*/ 2147483647 h 858"/>
                <a:gd name="T24" fmla="*/ 2147483647 w 964"/>
                <a:gd name="T25" fmla="*/ 2147483647 h 858"/>
                <a:gd name="T26" fmla="*/ 2147483647 w 964"/>
                <a:gd name="T27" fmla="*/ 0 h 858"/>
                <a:gd name="T28" fmla="*/ 2147483647 w 964"/>
                <a:gd name="T29" fmla="*/ 2147483647 h 858"/>
                <a:gd name="T30" fmla="*/ 2147483647 w 964"/>
                <a:gd name="T31" fmla="*/ 2147483647 h 858"/>
                <a:gd name="T32" fmla="*/ 2147483647 w 964"/>
                <a:gd name="T33" fmla="*/ 2147483647 h 858"/>
                <a:gd name="T34" fmla="*/ 2147483647 w 964"/>
                <a:gd name="T35" fmla="*/ 2147483647 h 858"/>
                <a:gd name="T36" fmla="*/ 2147483647 w 964"/>
                <a:gd name="T37" fmla="*/ 2147483647 h 858"/>
                <a:gd name="T38" fmla="*/ 2147483647 w 964"/>
                <a:gd name="T39" fmla="*/ 2147483647 h 858"/>
                <a:gd name="T40" fmla="*/ 2147483647 w 964"/>
                <a:gd name="T41" fmla="*/ 2147483647 h 858"/>
                <a:gd name="T42" fmla="*/ 2147483647 w 964"/>
                <a:gd name="T43" fmla="*/ 2147483647 h 858"/>
                <a:gd name="T44" fmla="*/ 2147483647 w 964"/>
                <a:gd name="T45" fmla="*/ 2147483647 h 858"/>
                <a:gd name="T46" fmla="*/ 2147483647 w 964"/>
                <a:gd name="T47" fmla="*/ 2147483647 h 858"/>
                <a:gd name="T48" fmla="*/ 2147483647 w 964"/>
                <a:gd name="T49" fmla="*/ 2147483647 h 858"/>
                <a:gd name="T50" fmla="*/ 2147483647 w 964"/>
                <a:gd name="T51" fmla="*/ 2147483647 h 858"/>
                <a:gd name="T52" fmla="*/ 2147483647 w 964"/>
                <a:gd name="T53" fmla="*/ 2147483647 h 858"/>
                <a:gd name="T54" fmla="*/ 2147483647 w 964"/>
                <a:gd name="T55" fmla="*/ 2147483647 h 858"/>
                <a:gd name="T56" fmla="*/ 2147483647 w 964"/>
                <a:gd name="T57" fmla="*/ 2147483647 h 858"/>
                <a:gd name="T58" fmla="*/ 2147483647 w 964"/>
                <a:gd name="T59" fmla="*/ 2147483647 h 858"/>
                <a:gd name="T60" fmla="*/ 2147483647 w 964"/>
                <a:gd name="T61" fmla="*/ 2147483647 h 858"/>
                <a:gd name="T62" fmla="*/ 2147483647 w 964"/>
                <a:gd name="T63" fmla="*/ 2147483647 h 858"/>
                <a:gd name="T64" fmla="*/ 2147483647 w 964"/>
                <a:gd name="T65" fmla="*/ 2147483647 h 858"/>
                <a:gd name="T66" fmla="*/ 2147483647 w 964"/>
                <a:gd name="T67" fmla="*/ 2147483647 h 858"/>
                <a:gd name="T68" fmla="*/ 2147483647 w 964"/>
                <a:gd name="T69" fmla="*/ 2147483647 h 858"/>
                <a:gd name="T70" fmla="*/ 2147483647 w 964"/>
                <a:gd name="T71" fmla="*/ 2147483647 h 858"/>
                <a:gd name="T72" fmla="*/ 2147483647 w 964"/>
                <a:gd name="T73" fmla="*/ 2147483647 h 858"/>
                <a:gd name="T74" fmla="*/ 2147483647 w 964"/>
                <a:gd name="T75" fmla="*/ 2147483647 h 858"/>
                <a:gd name="T76" fmla="*/ 2147483647 w 964"/>
                <a:gd name="T77" fmla="*/ 2147483647 h 858"/>
                <a:gd name="T78" fmla="*/ 2147483647 w 964"/>
                <a:gd name="T79" fmla="*/ 2147483647 h 858"/>
                <a:gd name="T80" fmla="*/ 2147483647 w 964"/>
                <a:gd name="T81" fmla="*/ 2147483647 h 858"/>
                <a:gd name="T82" fmla="*/ 2147483647 w 964"/>
                <a:gd name="T83" fmla="*/ 2147483647 h 858"/>
                <a:gd name="T84" fmla="*/ 2147483647 w 964"/>
                <a:gd name="T85" fmla="*/ 2147483647 h 858"/>
                <a:gd name="T86" fmla="*/ 2147483647 w 964"/>
                <a:gd name="T87" fmla="*/ 2147483647 h 858"/>
                <a:gd name="T88" fmla="*/ 2147483647 w 964"/>
                <a:gd name="T89" fmla="*/ 2147483647 h 858"/>
                <a:gd name="T90" fmla="*/ 2147483647 w 964"/>
                <a:gd name="T91" fmla="*/ 2147483647 h 858"/>
                <a:gd name="T92" fmla="*/ 2147483647 w 964"/>
                <a:gd name="T93" fmla="*/ 2147483647 h 858"/>
                <a:gd name="T94" fmla="*/ 2147483647 w 964"/>
                <a:gd name="T95" fmla="*/ 2147483647 h 858"/>
                <a:gd name="T96" fmla="*/ 2147483647 w 964"/>
                <a:gd name="T97" fmla="*/ 2147483647 h 858"/>
                <a:gd name="T98" fmla="*/ 2147483647 w 964"/>
                <a:gd name="T99" fmla="*/ 2147483647 h 858"/>
                <a:gd name="T100" fmla="*/ 2147483647 w 964"/>
                <a:gd name="T101" fmla="*/ 2147483647 h 858"/>
                <a:gd name="T102" fmla="*/ 2147483647 w 964"/>
                <a:gd name="T103" fmla="*/ 2147483647 h 858"/>
                <a:gd name="T104" fmla="*/ 2147483647 w 964"/>
                <a:gd name="T105" fmla="*/ 2147483647 h 858"/>
                <a:gd name="T106" fmla="*/ 2147483647 w 964"/>
                <a:gd name="T107" fmla="*/ 2147483647 h 858"/>
                <a:gd name="T108" fmla="*/ 2147483647 w 964"/>
                <a:gd name="T109" fmla="*/ 2147483647 h 858"/>
                <a:gd name="T110" fmla="*/ 2147483647 w 964"/>
                <a:gd name="T111" fmla="*/ 2147483647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4"/>
                <a:gd name="T169" fmla="*/ 0 h 858"/>
                <a:gd name="T170" fmla="*/ 964 w 964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4" h="858">
                  <a:moveTo>
                    <a:pt x="0" y="150"/>
                  </a:moveTo>
                  <a:lnTo>
                    <a:pt x="12" y="134"/>
                  </a:lnTo>
                  <a:lnTo>
                    <a:pt x="16" y="99"/>
                  </a:lnTo>
                  <a:lnTo>
                    <a:pt x="28" y="87"/>
                  </a:lnTo>
                  <a:lnTo>
                    <a:pt x="28" y="44"/>
                  </a:lnTo>
                  <a:lnTo>
                    <a:pt x="44" y="24"/>
                  </a:lnTo>
                  <a:lnTo>
                    <a:pt x="115" y="24"/>
                  </a:lnTo>
                  <a:lnTo>
                    <a:pt x="115" y="63"/>
                  </a:lnTo>
                  <a:lnTo>
                    <a:pt x="162" y="142"/>
                  </a:lnTo>
                  <a:lnTo>
                    <a:pt x="201" y="166"/>
                  </a:lnTo>
                  <a:lnTo>
                    <a:pt x="209" y="142"/>
                  </a:lnTo>
                  <a:lnTo>
                    <a:pt x="229" y="142"/>
                  </a:lnTo>
                  <a:lnTo>
                    <a:pt x="236" y="173"/>
                  </a:lnTo>
                  <a:lnTo>
                    <a:pt x="311" y="177"/>
                  </a:lnTo>
                  <a:lnTo>
                    <a:pt x="335" y="162"/>
                  </a:lnTo>
                  <a:lnTo>
                    <a:pt x="327" y="114"/>
                  </a:lnTo>
                  <a:lnTo>
                    <a:pt x="358" y="110"/>
                  </a:lnTo>
                  <a:lnTo>
                    <a:pt x="362" y="83"/>
                  </a:lnTo>
                  <a:lnTo>
                    <a:pt x="386" y="87"/>
                  </a:lnTo>
                  <a:lnTo>
                    <a:pt x="390" y="126"/>
                  </a:lnTo>
                  <a:lnTo>
                    <a:pt x="413" y="126"/>
                  </a:lnTo>
                  <a:lnTo>
                    <a:pt x="433" y="95"/>
                  </a:lnTo>
                  <a:lnTo>
                    <a:pt x="429" y="75"/>
                  </a:lnTo>
                  <a:lnTo>
                    <a:pt x="413" y="51"/>
                  </a:lnTo>
                  <a:lnTo>
                    <a:pt x="413" y="36"/>
                  </a:lnTo>
                  <a:lnTo>
                    <a:pt x="437" y="40"/>
                  </a:lnTo>
                  <a:lnTo>
                    <a:pt x="457" y="12"/>
                  </a:lnTo>
                  <a:lnTo>
                    <a:pt x="476" y="0"/>
                  </a:lnTo>
                  <a:lnTo>
                    <a:pt x="496" y="16"/>
                  </a:lnTo>
                  <a:lnTo>
                    <a:pt x="500" y="59"/>
                  </a:lnTo>
                  <a:lnTo>
                    <a:pt x="555" y="63"/>
                  </a:lnTo>
                  <a:lnTo>
                    <a:pt x="579" y="79"/>
                  </a:lnTo>
                  <a:lnTo>
                    <a:pt x="598" y="126"/>
                  </a:lnTo>
                  <a:lnTo>
                    <a:pt x="598" y="166"/>
                  </a:lnTo>
                  <a:lnTo>
                    <a:pt x="622" y="166"/>
                  </a:lnTo>
                  <a:lnTo>
                    <a:pt x="634" y="181"/>
                  </a:lnTo>
                  <a:lnTo>
                    <a:pt x="673" y="181"/>
                  </a:lnTo>
                  <a:lnTo>
                    <a:pt x="693" y="158"/>
                  </a:lnTo>
                  <a:lnTo>
                    <a:pt x="728" y="158"/>
                  </a:lnTo>
                  <a:lnTo>
                    <a:pt x="756" y="177"/>
                  </a:lnTo>
                  <a:lnTo>
                    <a:pt x="775" y="173"/>
                  </a:lnTo>
                  <a:lnTo>
                    <a:pt x="791" y="162"/>
                  </a:lnTo>
                  <a:lnTo>
                    <a:pt x="823" y="166"/>
                  </a:lnTo>
                  <a:lnTo>
                    <a:pt x="830" y="181"/>
                  </a:lnTo>
                  <a:lnTo>
                    <a:pt x="882" y="185"/>
                  </a:lnTo>
                  <a:lnTo>
                    <a:pt x="893" y="213"/>
                  </a:lnTo>
                  <a:lnTo>
                    <a:pt x="917" y="205"/>
                  </a:lnTo>
                  <a:lnTo>
                    <a:pt x="917" y="197"/>
                  </a:lnTo>
                  <a:lnTo>
                    <a:pt x="956" y="197"/>
                  </a:lnTo>
                  <a:lnTo>
                    <a:pt x="964" y="209"/>
                  </a:lnTo>
                  <a:lnTo>
                    <a:pt x="937" y="221"/>
                  </a:lnTo>
                  <a:lnTo>
                    <a:pt x="929" y="264"/>
                  </a:lnTo>
                  <a:lnTo>
                    <a:pt x="893" y="299"/>
                  </a:lnTo>
                  <a:lnTo>
                    <a:pt x="893" y="331"/>
                  </a:lnTo>
                  <a:lnTo>
                    <a:pt x="854" y="343"/>
                  </a:lnTo>
                  <a:lnTo>
                    <a:pt x="850" y="378"/>
                  </a:lnTo>
                  <a:lnTo>
                    <a:pt x="807" y="417"/>
                  </a:lnTo>
                  <a:lnTo>
                    <a:pt x="775" y="413"/>
                  </a:lnTo>
                  <a:lnTo>
                    <a:pt x="771" y="394"/>
                  </a:lnTo>
                  <a:lnTo>
                    <a:pt x="736" y="386"/>
                  </a:lnTo>
                  <a:lnTo>
                    <a:pt x="712" y="374"/>
                  </a:lnTo>
                  <a:lnTo>
                    <a:pt x="689" y="378"/>
                  </a:lnTo>
                  <a:lnTo>
                    <a:pt x="673" y="386"/>
                  </a:lnTo>
                  <a:lnTo>
                    <a:pt x="673" y="417"/>
                  </a:lnTo>
                  <a:lnTo>
                    <a:pt x="685" y="429"/>
                  </a:lnTo>
                  <a:lnTo>
                    <a:pt x="634" y="468"/>
                  </a:lnTo>
                  <a:lnTo>
                    <a:pt x="634" y="504"/>
                  </a:lnTo>
                  <a:lnTo>
                    <a:pt x="681" y="512"/>
                  </a:lnTo>
                  <a:lnTo>
                    <a:pt x="720" y="559"/>
                  </a:lnTo>
                  <a:lnTo>
                    <a:pt x="693" y="594"/>
                  </a:lnTo>
                  <a:lnTo>
                    <a:pt x="720" y="614"/>
                  </a:lnTo>
                  <a:lnTo>
                    <a:pt x="752" y="618"/>
                  </a:lnTo>
                  <a:lnTo>
                    <a:pt x="767" y="649"/>
                  </a:lnTo>
                  <a:lnTo>
                    <a:pt x="752" y="669"/>
                  </a:lnTo>
                  <a:lnTo>
                    <a:pt x="712" y="669"/>
                  </a:lnTo>
                  <a:lnTo>
                    <a:pt x="705" y="657"/>
                  </a:lnTo>
                  <a:lnTo>
                    <a:pt x="685" y="653"/>
                  </a:lnTo>
                  <a:lnTo>
                    <a:pt x="673" y="634"/>
                  </a:lnTo>
                  <a:lnTo>
                    <a:pt x="642" y="645"/>
                  </a:lnTo>
                  <a:lnTo>
                    <a:pt x="590" y="645"/>
                  </a:lnTo>
                  <a:lnTo>
                    <a:pt x="590" y="602"/>
                  </a:lnTo>
                  <a:lnTo>
                    <a:pt x="583" y="582"/>
                  </a:lnTo>
                  <a:lnTo>
                    <a:pt x="547" y="582"/>
                  </a:lnTo>
                  <a:lnTo>
                    <a:pt x="547" y="614"/>
                  </a:lnTo>
                  <a:lnTo>
                    <a:pt x="508" y="614"/>
                  </a:lnTo>
                  <a:lnTo>
                    <a:pt x="528" y="645"/>
                  </a:lnTo>
                  <a:lnTo>
                    <a:pt x="508" y="677"/>
                  </a:lnTo>
                  <a:lnTo>
                    <a:pt x="508" y="700"/>
                  </a:lnTo>
                  <a:lnTo>
                    <a:pt x="472" y="708"/>
                  </a:lnTo>
                  <a:lnTo>
                    <a:pt x="476" y="811"/>
                  </a:lnTo>
                  <a:lnTo>
                    <a:pt x="421" y="811"/>
                  </a:lnTo>
                  <a:lnTo>
                    <a:pt x="370" y="858"/>
                  </a:lnTo>
                  <a:lnTo>
                    <a:pt x="351" y="826"/>
                  </a:lnTo>
                  <a:lnTo>
                    <a:pt x="327" y="787"/>
                  </a:lnTo>
                  <a:lnTo>
                    <a:pt x="327" y="755"/>
                  </a:lnTo>
                  <a:lnTo>
                    <a:pt x="280" y="673"/>
                  </a:lnTo>
                  <a:lnTo>
                    <a:pt x="280" y="653"/>
                  </a:lnTo>
                  <a:lnTo>
                    <a:pt x="236" y="653"/>
                  </a:lnTo>
                  <a:lnTo>
                    <a:pt x="201" y="575"/>
                  </a:lnTo>
                  <a:lnTo>
                    <a:pt x="177" y="582"/>
                  </a:lnTo>
                  <a:lnTo>
                    <a:pt x="158" y="630"/>
                  </a:lnTo>
                  <a:lnTo>
                    <a:pt x="142" y="606"/>
                  </a:lnTo>
                  <a:lnTo>
                    <a:pt x="130" y="590"/>
                  </a:lnTo>
                  <a:lnTo>
                    <a:pt x="130" y="539"/>
                  </a:lnTo>
                  <a:lnTo>
                    <a:pt x="146" y="527"/>
                  </a:lnTo>
                  <a:lnTo>
                    <a:pt x="130" y="484"/>
                  </a:lnTo>
                  <a:lnTo>
                    <a:pt x="122" y="382"/>
                  </a:lnTo>
                  <a:lnTo>
                    <a:pt x="107" y="358"/>
                  </a:lnTo>
                  <a:lnTo>
                    <a:pt x="111" y="284"/>
                  </a:lnTo>
                  <a:lnTo>
                    <a:pt x="75" y="268"/>
                  </a:lnTo>
                  <a:lnTo>
                    <a:pt x="75" y="232"/>
                  </a:lnTo>
                  <a:lnTo>
                    <a:pt x="4" y="17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900" y="4421260"/>
              <a:ext cx="1057246" cy="1107781"/>
            </a:xfrm>
            <a:custGeom>
              <a:avLst/>
              <a:gdLst>
                <a:gd name="T0" fmla="*/ 2147483647 w 814"/>
                <a:gd name="T1" fmla="*/ 2147483647 h 854"/>
                <a:gd name="T2" fmla="*/ 2147483647 w 814"/>
                <a:gd name="T3" fmla="*/ 2147483647 h 854"/>
                <a:gd name="T4" fmla="*/ 2147483647 w 814"/>
                <a:gd name="T5" fmla="*/ 2147483647 h 854"/>
                <a:gd name="T6" fmla="*/ 2147483647 w 814"/>
                <a:gd name="T7" fmla="*/ 2147483647 h 854"/>
                <a:gd name="T8" fmla="*/ 2147483647 w 814"/>
                <a:gd name="T9" fmla="*/ 2147483647 h 854"/>
                <a:gd name="T10" fmla="*/ 2147483647 w 814"/>
                <a:gd name="T11" fmla="*/ 2147483647 h 854"/>
                <a:gd name="T12" fmla="*/ 2147483647 w 814"/>
                <a:gd name="T13" fmla="*/ 2147483647 h 854"/>
                <a:gd name="T14" fmla="*/ 2147483647 w 814"/>
                <a:gd name="T15" fmla="*/ 2147483647 h 854"/>
                <a:gd name="T16" fmla="*/ 2147483647 w 814"/>
                <a:gd name="T17" fmla="*/ 2147483647 h 854"/>
                <a:gd name="T18" fmla="*/ 2147483647 w 814"/>
                <a:gd name="T19" fmla="*/ 2147483647 h 854"/>
                <a:gd name="T20" fmla="*/ 2147483647 w 814"/>
                <a:gd name="T21" fmla="*/ 2147483647 h 854"/>
                <a:gd name="T22" fmla="*/ 2147483647 w 814"/>
                <a:gd name="T23" fmla="*/ 2147483647 h 854"/>
                <a:gd name="T24" fmla="*/ 2147483647 w 814"/>
                <a:gd name="T25" fmla="*/ 2147483647 h 854"/>
                <a:gd name="T26" fmla="*/ 2147483647 w 814"/>
                <a:gd name="T27" fmla="*/ 2147483647 h 854"/>
                <a:gd name="T28" fmla="*/ 2147483647 w 814"/>
                <a:gd name="T29" fmla="*/ 2147483647 h 854"/>
                <a:gd name="T30" fmla="*/ 2147483647 w 814"/>
                <a:gd name="T31" fmla="*/ 2147483647 h 854"/>
                <a:gd name="T32" fmla="*/ 2147483647 w 814"/>
                <a:gd name="T33" fmla="*/ 2147483647 h 854"/>
                <a:gd name="T34" fmla="*/ 2147483647 w 814"/>
                <a:gd name="T35" fmla="*/ 2147483647 h 854"/>
                <a:gd name="T36" fmla="*/ 2147483647 w 814"/>
                <a:gd name="T37" fmla="*/ 2147483647 h 854"/>
                <a:gd name="T38" fmla="*/ 2147483647 w 814"/>
                <a:gd name="T39" fmla="*/ 2147483647 h 854"/>
                <a:gd name="T40" fmla="*/ 2147483647 w 814"/>
                <a:gd name="T41" fmla="*/ 2147483647 h 854"/>
                <a:gd name="T42" fmla="*/ 2147483647 w 814"/>
                <a:gd name="T43" fmla="*/ 2147483647 h 854"/>
                <a:gd name="T44" fmla="*/ 2147483647 w 814"/>
                <a:gd name="T45" fmla="*/ 2147483647 h 854"/>
                <a:gd name="T46" fmla="*/ 2147483647 w 814"/>
                <a:gd name="T47" fmla="*/ 2147483647 h 854"/>
                <a:gd name="T48" fmla="*/ 2147483647 w 814"/>
                <a:gd name="T49" fmla="*/ 2147483647 h 854"/>
                <a:gd name="T50" fmla="*/ 2147483647 w 814"/>
                <a:gd name="T51" fmla="*/ 2147483647 h 854"/>
                <a:gd name="T52" fmla="*/ 2147483647 w 814"/>
                <a:gd name="T53" fmla="*/ 2147483647 h 854"/>
                <a:gd name="T54" fmla="*/ 2147483647 w 814"/>
                <a:gd name="T55" fmla="*/ 2147483647 h 854"/>
                <a:gd name="T56" fmla="*/ 2147483647 w 814"/>
                <a:gd name="T57" fmla="*/ 2147483647 h 854"/>
                <a:gd name="T58" fmla="*/ 2147483647 w 814"/>
                <a:gd name="T59" fmla="*/ 2147483647 h 854"/>
                <a:gd name="T60" fmla="*/ 2147483647 w 814"/>
                <a:gd name="T61" fmla="*/ 2147483647 h 854"/>
                <a:gd name="T62" fmla="*/ 2147483647 w 814"/>
                <a:gd name="T63" fmla="*/ 2147483647 h 854"/>
                <a:gd name="T64" fmla="*/ 2147483647 w 814"/>
                <a:gd name="T65" fmla="*/ 2147483647 h 854"/>
                <a:gd name="T66" fmla="*/ 2147483647 w 814"/>
                <a:gd name="T67" fmla="*/ 2147483647 h 854"/>
                <a:gd name="T68" fmla="*/ 2147483647 w 814"/>
                <a:gd name="T69" fmla="*/ 2147483647 h 854"/>
                <a:gd name="T70" fmla="*/ 2147483647 w 814"/>
                <a:gd name="T71" fmla="*/ 2147483647 h 854"/>
                <a:gd name="T72" fmla="*/ 2147483647 w 814"/>
                <a:gd name="T73" fmla="*/ 2147483647 h 854"/>
                <a:gd name="T74" fmla="*/ 2147483647 w 814"/>
                <a:gd name="T75" fmla="*/ 2147483647 h 854"/>
                <a:gd name="T76" fmla="*/ 2147483647 w 814"/>
                <a:gd name="T77" fmla="*/ 2147483647 h 854"/>
                <a:gd name="T78" fmla="*/ 2147483647 w 814"/>
                <a:gd name="T79" fmla="*/ 2147483647 h 854"/>
                <a:gd name="T80" fmla="*/ 2147483647 w 814"/>
                <a:gd name="T81" fmla="*/ 2147483647 h 854"/>
                <a:gd name="T82" fmla="*/ 2147483647 w 814"/>
                <a:gd name="T83" fmla="*/ 2147483647 h 854"/>
                <a:gd name="T84" fmla="*/ 2147483647 w 814"/>
                <a:gd name="T85" fmla="*/ 2147483647 h 854"/>
                <a:gd name="T86" fmla="*/ 2147483647 w 814"/>
                <a:gd name="T87" fmla="*/ 2147483647 h 854"/>
                <a:gd name="T88" fmla="*/ 2147483647 w 814"/>
                <a:gd name="T89" fmla="*/ 2147483647 h 854"/>
                <a:gd name="T90" fmla="*/ 2147483647 w 814"/>
                <a:gd name="T91" fmla="*/ 2147483647 h 854"/>
                <a:gd name="T92" fmla="*/ 2147483647 w 814"/>
                <a:gd name="T93" fmla="*/ 2147483647 h 854"/>
                <a:gd name="T94" fmla="*/ 2147483647 w 814"/>
                <a:gd name="T95" fmla="*/ 2147483647 h 8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4"/>
                <a:gd name="T145" fmla="*/ 0 h 854"/>
                <a:gd name="T146" fmla="*/ 814 w 814"/>
                <a:gd name="T147" fmla="*/ 854 h 8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4" h="854">
                  <a:moveTo>
                    <a:pt x="118" y="67"/>
                  </a:moveTo>
                  <a:lnTo>
                    <a:pt x="122" y="142"/>
                  </a:lnTo>
                  <a:lnTo>
                    <a:pt x="75" y="146"/>
                  </a:lnTo>
                  <a:lnTo>
                    <a:pt x="79" y="185"/>
                  </a:lnTo>
                  <a:lnTo>
                    <a:pt x="130" y="213"/>
                  </a:lnTo>
                  <a:lnTo>
                    <a:pt x="126" y="350"/>
                  </a:lnTo>
                  <a:lnTo>
                    <a:pt x="28" y="433"/>
                  </a:lnTo>
                  <a:lnTo>
                    <a:pt x="28" y="476"/>
                  </a:lnTo>
                  <a:lnTo>
                    <a:pt x="8" y="496"/>
                  </a:lnTo>
                  <a:lnTo>
                    <a:pt x="28" y="539"/>
                  </a:lnTo>
                  <a:lnTo>
                    <a:pt x="0" y="555"/>
                  </a:lnTo>
                  <a:lnTo>
                    <a:pt x="24" y="578"/>
                  </a:lnTo>
                  <a:lnTo>
                    <a:pt x="51" y="559"/>
                  </a:lnTo>
                  <a:lnTo>
                    <a:pt x="91" y="559"/>
                  </a:lnTo>
                  <a:lnTo>
                    <a:pt x="106" y="543"/>
                  </a:lnTo>
                  <a:lnTo>
                    <a:pt x="126" y="555"/>
                  </a:lnTo>
                  <a:lnTo>
                    <a:pt x="122" y="653"/>
                  </a:lnTo>
                  <a:lnTo>
                    <a:pt x="193" y="653"/>
                  </a:lnTo>
                  <a:lnTo>
                    <a:pt x="205" y="673"/>
                  </a:lnTo>
                  <a:lnTo>
                    <a:pt x="154" y="712"/>
                  </a:lnTo>
                  <a:lnTo>
                    <a:pt x="161" y="755"/>
                  </a:lnTo>
                  <a:lnTo>
                    <a:pt x="232" y="755"/>
                  </a:lnTo>
                  <a:lnTo>
                    <a:pt x="232" y="807"/>
                  </a:lnTo>
                  <a:lnTo>
                    <a:pt x="248" y="803"/>
                  </a:lnTo>
                  <a:lnTo>
                    <a:pt x="252" y="826"/>
                  </a:lnTo>
                  <a:lnTo>
                    <a:pt x="307" y="822"/>
                  </a:lnTo>
                  <a:lnTo>
                    <a:pt x="327" y="803"/>
                  </a:lnTo>
                  <a:lnTo>
                    <a:pt x="342" y="846"/>
                  </a:lnTo>
                  <a:lnTo>
                    <a:pt x="405" y="854"/>
                  </a:lnTo>
                  <a:lnTo>
                    <a:pt x="405" y="787"/>
                  </a:lnTo>
                  <a:lnTo>
                    <a:pt x="386" y="751"/>
                  </a:lnTo>
                  <a:lnTo>
                    <a:pt x="386" y="716"/>
                  </a:lnTo>
                  <a:lnTo>
                    <a:pt x="449" y="720"/>
                  </a:lnTo>
                  <a:lnTo>
                    <a:pt x="468" y="696"/>
                  </a:lnTo>
                  <a:lnTo>
                    <a:pt x="496" y="716"/>
                  </a:lnTo>
                  <a:lnTo>
                    <a:pt x="531" y="716"/>
                  </a:lnTo>
                  <a:lnTo>
                    <a:pt x="547" y="696"/>
                  </a:lnTo>
                  <a:lnTo>
                    <a:pt x="594" y="728"/>
                  </a:lnTo>
                  <a:lnTo>
                    <a:pt x="618" y="716"/>
                  </a:lnTo>
                  <a:lnTo>
                    <a:pt x="626" y="685"/>
                  </a:lnTo>
                  <a:lnTo>
                    <a:pt x="657" y="692"/>
                  </a:lnTo>
                  <a:lnTo>
                    <a:pt x="689" y="681"/>
                  </a:lnTo>
                  <a:lnTo>
                    <a:pt x="692" y="653"/>
                  </a:lnTo>
                  <a:lnTo>
                    <a:pt x="728" y="634"/>
                  </a:lnTo>
                  <a:lnTo>
                    <a:pt x="759" y="637"/>
                  </a:lnTo>
                  <a:lnTo>
                    <a:pt x="791" y="618"/>
                  </a:lnTo>
                  <a:lnTo>
                    <a:pt x="814" y="594"/>
                  </a:lnTo>
                  <a:lnTo>
                    <a:pt x="810" y="567"/>
                  </a:lnTo>
                  <a:lnTo>
                    <a:pt x="779" y="547"/>
                  </a:lnTo>
                  <a:lnTo>
                    <a:pt x="724" y="559"/>
                  </a:lnTo>
                  <a:lnTo>
                    <a:pt x="716" y="527"/>
                  </a:lnTo>
                  <a:lnTo>
                    <a:pt x="665" y="519"/>
                  </a:lnTo>
                  <a:lnTo>
                    <a:pt x="657" y="492"/>
                  </a:lnTo>
                  <a:lnTo>
                    <a:pt x="677" y="429"/>
                  </a:lnTo>
                  <a:lnTo>
                    <a:pt x="653" y="425"/>
                  </a:lnTo>
                  <a:lnTo>
                    <a:pt x="637" y="398"/>
                  </a:lnTo>
                  <a:lnTo>
                    <a:pt x="637" y="362"/>
                  </a:lnTo>
                  <a:lnTo>
                    <a:pt x="653" y="358"/>
                  </a:lnTo>
                  <a:lnTo>
                    <a:pt x="653" y="303"/>
                  </a:lnTo>
                  <a:lnTo>
                    <a:pt x="630" y="299"/>
                  </a:lnTo>
                  <a:lnTo>
                    <a:pt x="582" y="307"/>
                  </a:lnTo>
                  <a:lnTo>
                    <a:pt x="582" y="228"/>
                  </a:lnTo>
                  <a:lnTo>
                    <a:pt x="610" y="221"/>
                  </a:lnTo>
                  <a:lnTo>
                    <a:pt x="618" y="236"/>
                  </a:lnTo>
                  <a:lnTo>
                    <a:pt x="637" y="228"/>
                  </a:lnTo>
                  <a:lnTo>
                    <a:pt x="689" y="224"/>
                  </a:lnTo>
                  <a:lnTo>
                    <a:pt x="724" y="205"/>
                  </a:lnTo>
                  <a:lnTo>
                    <a:pt x="728" y="181"/>
                  </a:lnTo>
                  <a:lnTo>
                    <a:pt x="716" y="162"/>
                  </a:lnTo>
                  <a:lnTo>
                    <a:pt x="685" y="173"/>
                  </a:lnTo>
                  <a:lnTo>
                    <a:pt x="633" y="173"/>
                  </a:lnTo>
                  <a:lnTo>
                    <a:pt x="633" y="130"/>
                  </a:lnTo>
                  <a:lnTo>
                    <a:pt x="626" y="110"/>
                  </a:lnTo>
                  <a:lnTo>
                    <a:pt x="590" y="110"/>
                  </a:lnTo>
                  <a:lnTo>
                    <a:pt x="590" y="142"/>
                  </a:lnTo>
                  <a:lnTo>
                    <a:pt x="551" y="134"/>
                  </a:lnTo>
                  <a:lnTo>
                    <a:pt x="571" y="173"/>
                  </a:lnTo>
                  <a:lnTo>
                    <a:pt x="551" y="197"/>
                  </a:lnTo>
                  <a:lnTo>
                    <a:pt x="551" y="228"/>
                  </a:lnTo>
                  <a:lnTo>
                    <a:pt x="515" y="236"/>
                  </a:lnTo>
                  <a:lnTo>
                    <a:pt x="519" y="339"/>
                  </a:lnTo>
                  <a:lnTo>
                    <a:pt x="468" y="339"/>
                  </a:lnTo>
                  <a:lnTo>
                    <a:pt x="413" y="386"/>
                  </a:lnTo>
                  <a:lnTo>
                    <a:pt x="370" y="315"/>
                  </a:lnTo>
                  <a:lnTo>
                    <a:pt x="370" y="283"/>
                  </a:lnTo>
                  <a:lnTo>
                    <a:pt x="323" y="201"/>
                  </a:lnTo>
                  <a:lnTo>
                    <a:pt x="323" y="181"/>
                  </a:lnTo>
                  <a:lnTo>
                    <a:pt x="279" y="181"/>
                  </a:lnTo>
                  <a:lnTo>
                    <a:pt x="244" y="103"/>
                  </a:lnTo>
                  <a:lnTo>
                    <a:pt x="224" y="99"/>
                  </a:lnTo>
                  <a:lnTo>
                    <a:pt x="201" y="146"/>
                  </a:lnTo>
                  <a:lnTo>
                    <a:pt x="173" y="118"/>
                  </a:lnTo>
                  <a:lnTo>
                    <a:pt x="173" y="67"/>
                  </a:lnTo>
                  <a:lnTo>
                    <a:pt x="189" y="55"/>
                  </a:lnTo>
                  <a:lnTo>
                    <a:pt x="177" y="0"/>
                  </a:lnTo>
                  <a:lnTo>
                    <a:pt x="150" y="67"/>
                  </a:lnTo>
                  <a:lnTo>
                    <a:pt x="118" y="6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91809" y="3415879"/>
              <a:ext cx="2236840" cy="1305931"/>
            </a:xfrm>
            <a:custGeom>
              <a:avLst/>
              <a:gdLst>
                <a:gd name="T0" fmla="*/ 2147483647 w 438"/>
                <a:gd name="T1" fmla="*/ 2147483647 h 256"/>
                <a:gd name="T2" fmla="*/ 2147483647 w 438"/>
                <a:gd name="T3" fmla="*/ 2147483647 h 256"/>
                <a:gd name="T4" fmla="*/ 2147483647 w 438"/>
                <a:gd name="T5" fmla="*/ 2147483647 h 256"/>
                <a:gd name="T6" fmla="*/ 2147483647 w 438"/>
                <a:gd name="T7" fmla="*/ 2147483647 h 256"/>
                <a:gd name="T8" fmla="*/ 2147483647 w 438"/>
                <a:gd name="T9" fmla="*/ 2147483647 h 256"/>
                <a:gd name="T10" fmla="*/ 2147483647 w 438"/>
                <a:gd name="T11" fmla="*/ 2147483647 h 256"/>
                <a:gd name="T12" fmla="*/ 2147483647 w 438"/>
                <a:gd name="T13" fmla="*/ 2147483647 h 256"/>
                <a:gd name="T14" fmla="*/ 2147483647 w 438"/>
                <a:gd name="T15" fmla="*/ 2147483647 h 256"/>
                <a:gd name="T16" fmla="*/ 2147483647 w 438"/>
                <a:gd name="T17" fmla="*/ 2147483647 h 256"/>
                <a:gd name="T18" fmla="*/ 0 w 438"/>
                <a:gd name="T19" fmla="*/ 2147483647 h 256"/>
                <a:gd name="T20" fmla="*/ 2147483647 w 438"/>
                <a:gd name="T21" fmla="*/ 2147483647 h 256"/>
                <a:gd name="T22" fmla="*/ 2147483647 w 438"/>
                <a:gd name="T23" fmla="*/ 2147483647 h 256"/>
                <a:gd name="T24" fmla="*/ 2147483647 w 438"/>
                <a:gd name="T25" fmla="*/ 2147483647 h 256"/>
                <a:gd name="T26" fmla="*/ 2147483647 w 438"/>
                <a:gd name="T27" fmla="*/ 2147483647 h 256"/>
                <a:gd name="T28" fmla="*/ 2147483647 w 438"/>
                <a:gd name="T29" fmla="*/ 2147483647 h 256"/>
                <a:gd name="T30" fmla="*/ 2147483647 w 438"/>
                <a:gd name="T31" fmla="*/ 2147483647 h 256"/>
                <a:gd name="T32" fmla="*/ 2147483647 w 438"/>
                <a:gd name="T33" fmla="*/ 2147483647 h 256"/>
                <a:gd name="T34" fmla="*/ 2147483647 w 438"/>
                <a:gd name="T35" fmla="*/ 2147483647 h 256"/>
                <a:gd name="T36" fmla="*/ 2147483647 w 438"/>
                <a:gd name="T37" fmla="*/ 2147483647 h 256"/>
                <a:gd name="T38" fmla="*/ 2147483647 w 438"/>
                <a:gd name="T39" fmla="*/ 2147483647 h 256"/>
                <a:gd name="T40" fmla="*/ 2147483647 w 438"/>
                <a:gd name="T41" fmla="*/ 2147483647 h 256"/>
                <a:gd name="T42" fmla="*/ 2147483647 w 438"/>
                <a:gd name="T43" fmla="*/ 2147483647 h 256"/>
                <a:gd name="T44" fmla="*/ 2147483647 w 438"/>
                <a:gd name="T45" fmla="*/ 2147483647 h 256"/>
                <a:gd name="T46" fmla="*/ 2147483647 w 438"/>
                <a:gd name="T47" fmla="*/ 2147483647 h 256"/>
                <a:gd name="T48" fmla="*/ 2147483647 w 438"/>
                <a:gd name="T49" fmla="*/ 2147483647 h 256"/>
                <a:gd name="T50" fmla="*/ 2147483647 w 438"/>
                <a:gd name="T51" fmla="*/ 2147483647 h 256"/>
                <a:gd name="T52" fmla="*/ 2147483647 w 438"/>
                <a:gd name="T53" fmla="*/ 2147483647 h 256"/>
                <a:gd name="T54" fmla="*/ 2147483647 w 438"/>
                <a:gd name="T55" fmla="*/ 2147483647 h 256"/>
                <a:gd name="T56" fmla="*/ 2147483647 w 438"/>
                <a:gd name="T57" fmla="*/ 2147483647 h 256"/>
                <a:gd name="T58" fmla="*/ 2147483647 w 438"/>
                <a:gd name="T59" fmla="*/ 2147483647 h 256"/>
                <a:gd name="T60" fmla="*/ 2147483647 w 438"/>
                <a:gd name="T61" fmla="*/ 2147483647 h 256"/>
                <a:gd name="T62" fmla="*/ 2147483647 w 438"/>
                <a:gd name="T63" fmla="*/ 2147483647 h 256"/>
                <a:gd name="T64" fmla="*/ 2147483647 w 438"/>
                <a:gd name="T65" fmla="*/ 2147483647 h 256"/>
                <a:gd name="T66" fmla="*/ 2147483647 w 438"/>
                <a:gd name="T67" fmla="*/ 2147483647 h 256"/>
                <a:gd name="T68" fmla="*/ 2147483647 w 438"/>
                <a:gd name="T69" fmla="*/ 2147483647 h 256"/>
                <a:gd name="T70" fmla="*/ 2147483647 w 438"/>
                <a:gd name="T71" fmla="*/ 2147483647 h 256"/>
                <a:gd name="T72" fmla="*/ 2147483647 w 438"/>
                <a:gd name="T73" fmla="*/ 2147483647 h 256"/>
                <a:gd name="T74" fmla="*/ 2147483647 w 438"/>
                <a:gd name="T75" fmla="*/ 2147483647 h 256"/>
                <a:gd name="T76" fmla="*/ 2147483647 w 438"/>
                <a:gd name="T77" fmla="*/ 2147483647 h 256"/>
                <a:gd name="T78" fmla="*/ 2147483647 w 438"/>
                <a:gd name="T79" fmla="*/ 2147483647 h 256"/>
                <a:gd name="T80" fmla="*/ 2147483647 w 438"/>
                <a:gd name="T81" fmla="*/ 2147483647 h 256"/>
                <a:gd name="T82" fmla="*/ 2147483647 w 438"/>
                <a:gd name="T83" fmla="*/ 2147483647 h 256"/>
                <a:gd name="T84" fmla="*/ 2147483647 w 438"/>
                <a:gd name="T85" fmla="*/ 2147483647 h 256"/>
                <a:gd name="T86" fmla="*/ 2147483647 w 438"/>
                <a:gd name="T87" fmla="*/ 2147483647 h 256"/>
                <a:gd name="T88" fmla="*/ 2147483647 w 438"/>
                <a:gd name="T89" fmla="*/ 2147483647 h 256"/>
                <a:gd name="T90" fmla="*/ 2147483647 w 438"/>
                <a:gd name="T91" fmla="*/ 2147483647 h 256"/>
                <a:gd name="T92" fmla="*/ 2147483647 w 438"/>
                <a:gd name="T93" fmla="*/ 2147483647 h 256"/>
                <a:gd name="T94" fmla="*/ 2147483647 w 438"/>
                <a:gd name="T95" fmla="*/ 2147483647 h 256"/>
                <a:gd name="T96" fmla="*/ 2147483647 w 438"/>
                <a:gd name="T97" fmla="*/ 2147483647 h 256"/>
                <a:gd name="T98" fmla="*/ 2147483647 w 438"/>
                <a:gd name="T99" fmla="*/ 2147483647 h 256"/>
                <a:gd name="T100" fmla="*/ 2147483647 w 438"/>
                <a:gd name="T101" fmla="*/ 0 h 256"/>
                <a:gd name="T102" fmla="*/ 2147483647 w 438"/>
                <a:gd name="T103" fmla="*/ 2147483647 h 256"/>
                <a:gd name="T104" fmla="*/ 2147483647 w 438"/>
                <a:gd name="T105" fmla="*/ 2147483647 h 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8"/>
                <a:gd name="T160" fmla="*/ 0 h 256"/>
                <a:gd name="T161" fmla="*/ 438 w 438"/>
                <a:gd name="T162" fmla="*/ 256 h 2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8" h="256">
                  <a:moveTo>
                    <a:pt x="129" y="16"/>
                  </a:moveTo>
                  <a:cubicBezTo>
                    <a:pt x="118" y="11"/>
                    <a:pt x="118" y="11"/>
                    <a:pt x="118" y="11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38" y="203"/>
                    <a:pt x="138" y="203"/>
                    <a:pt x="138" y="203"/>
                  </a:cubicBezTo>
                  <a:cubicBezTo>
                    <a:pt x="140" y="212"/>
                    <a:pt x="140" y="212"/>
                    <a:pt x="140" y="212"/>
                  </a:cubicBezTo>
                  <a:cubicBezTo>
                    <a:pt x="159" y="211"/>
                    <a:pt x="159" y="211"/>
                    <a:pt x="159" y="211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91" y="223"/>
                    <a:pt x="191" y="223"/>
                    <a:pt x="191" y="223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206" y="217"/>
                    <a:pt x="206" y="217"/>
                    <a:pt x="206" y="217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4" y="240"/>
                    <a:pt x="204" y="240"/>
                    <a:pt x="204" y="240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15" y="228"/>
                    <a:pt x="215" y="228"/>
                    <a:pt x="215" y="228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53" y="229"/>
                    <a:pt x="253" y="229"/>
                    <a:pt x="253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77" y="240"/>
                    <a:pt x="277" y="240"/>
                    <a:pt x="277" y="240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26" y="241"/>
                    <a:pt x="326" y="241"/>
                    <a:pt x="326" y="241"/>
                  </a:cubicBezTo>
                  <a:cubicBezTo>
                    <a:pt x="344" y="240"/>
                    <a:pt x="344" y="240"/>
                    <a:pt x="344" y="240"/>
                  </a:cubicBezTo>
                  <a:cubicBezTo>
                    <a:pt x="356" y="230"/>
                    <a:pt x="356" y="230"/>
                    <a:pt x="356" y="230"/>
                  </a:cubicBezTo>
                  <a:cubicBezTo>
                    <a:pt x="379" y="232"/>
                    <a:pt x="379" y="232"/>
                    <a:pt x="379" y="232"/>
                  </a:cubicBezTo>
                  <a:cubicBezTo>
                    <a:pt x="401" y="248"/>
                    <a:pt x="401" y="248"/>
                    <a:pt x="401" y="248"/>
                  </a:cubicBezTo>
                  <a:cubicBezTo>
                    <a:pt x="400" y="225"/>
                    <a:pt x="400" y="225"/>
                    <a:pt x="400" y="225"/>
                  </a:cubicBezTo>
                  <a:cubicBezTo>
                    <a:pt x="407" y="224"/>
                    <a:pt x="407" y="224"/>
                    <a:pt x="407" y="22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25" y="233"/>
                    <a:pt x="425" y="233"/>
                    <a:pt x="425" y="233"/>
                  </a:cubicBezTo>
                  <a:cubicBezTo>
                    <a:pt x="424" y="214"/>
                    <a:pt x="424" y="214"/>
                    <a:pt x="424" y="214"/>
                  </a:cubicBezTo>
                  <a:cubicBezTo>
                    <a:pt x="432" y="214"/>
                    <a:pt x="432" y="214"/>
                    <a:pt x="432" y="214"/>
                  </a:cubicBezTo>
                  <a:cubicBezTo>
                    <a:pt x="438" y="200"/>
                    <a:pt x="438" y="200"/>
                    <a:pt x="438" y="200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2" y="168"/>
                    <a:pt x="432" y="168"/>
                    <a:pt x="432" y="168"/>
                  </a:cubicBezTo>
                  <a:cubicBezTo>
                    <a:pt x="432" y="148"/>
                    <a:pt x="432" y="148"/>
                    <a:pt x="432" y="148"/>
                  </a:cubicBezTo>
                  <a:cubicBezTo>
                    <a:pt x="425" y="143"/>
                    <a:pt x="425" y="143"/>
                    <a:pt x="425" y="143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397" y="135"/>
                    <a:pt x="397" y="135"/>
                    <a:pt x="397" y="135"/>
                  </a:cubicBezTo>
                  <a:cubicBezTo>
                    <a:pt x="388" y="136"/>
                    <a:pt x="388" y="136"/>
                    <a:pt x="388" y="136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8" y="142"/>
                    <a:pt x="368" y="142"/>
                    <a:pt x="368" y="142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28" y="112"/>
                    <a:pt x="328" y="112"/>
                    <a:pt x="328" y="112"/>
                  </a:cubicBezTo>
                  <a:cubicBezTo>
                    <a:pt x="319" y="112"/>
                    <a:pt x="319" y="112"/>
                    <a:pt x="319" y="112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05" y="107"/>
                    <a:pt x="305" y="107"/>
                    <a:pt x="305" y="107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79" y="89"/>
                    <a:pt x="279" y="89"/>
                    <a:pt x="279" y="89"/>
                  </a:cubicBezTo>
                  <a:cubicBezTo>
                    <a:pt x="271" y="91"/>
                    <a:pt x="271" y="91"/>
                    <a:pt x="271" y="91"/>
                  </a:cubicBezTo>
                  <a:cubicBezTo>
                    <a:pt x="263" y="91"/>
                    <a:pt x="263" y="91"/>
                    <a:pt x="263" y="91"/>
                  </a:cubicBezTo>
                  <a:cubicBezTo>
                    <a:pt x="263" y="91"/>
                    <a:pt x="246" y="83"/>
                    <a:pt x="245" y="73"/>
                  </a:cubicBezTo>
                  <a:cubicBezTo>
                    <a:pt x="244" y="63"/>
                    <a:pt x="244" y="63"/>
                    <a:pt x="244" y="63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8" y="47"/>
                    <a:pt x="248" y="47"/>
                    <a:pt x="248" y="47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0" y="18"/>
                    <a:pt x="250" y="18"/>
                    <a:pt x="250" y="18"/>
                  </a:cubicBezTo>
                  <a:cubicBezTo>
                    <a:pt x="250" y="12"/>
                    <a:pt x="250" y="12"/>
                    <a:pt x="250" y="12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55" y="10"/>
                    <a:pt x="155" y="10"/>
                    <a:pt x="155" y="10"/>
                  </a:cubicBezTo>
                  <a:lnTo>
                    <a:pt x="129" y="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837896" y="3123308"/>
              <a:ext cx="1440249" cy="1017350"/>
            </a:xfrm>
            <a:custGeom>
              <a:avLst/>
              <a:gdLst>
                <a:gd name="T0" fmla="*/ 2147483647 w 282"/>
                <a:gd name="T1" fmla="*/ 2147483647 h 199"/>
                <a:gd name="T2" fmla="*/ 2147483647 w 282"/>
                <a:gd name="T3" fmla="*/ 0 h 199"/>
                <a:gd name="T4" fmla="*/ 2147483647 w 282"/>
                <a:gd name="T5" fmla="*/ 2147483647 h 199"/>
                <a:gd name="T6" fmla="*/ 2147483647 w 282"/>
                <a:gd name="T7" fmla="*/ 2147483647 h 199"/>
                <a:gd name="T8" fmla="*/ 2147483647 w 282"/>
                <a:gd name="T9" fmla="*/ 2147483647 h 199"/>
                <a:gd name="T10" fmla="*/ 2147483647 w 282"/>
                <a:gd name="T11" fmla="*/ 2147483647 h 199"/>
                <a:gd name="T12" fmla="*/ 2147483647 w 282"/>
                <a:gd name="T13" fmla="*/ 2147483647 h 199"/>
                <a:gd name="T14" fmla="*/ 2147483647 w 282"/>
                <a:gd name="T15" fmla="*/ 2147483647 h 199"/>
                <a:gd name="T16" fmla="*/ 2147483647 w 282"/>
                <a:gd name="T17" fmla="*/ 2147483647 h 199"/>
                <a:gd name="T18" fmla="*/ 2147483647 w 282"/>
                <a:gd name="T19" fmla="*/ 2147483647 h 199"/>
                <a:gd name="T20" fmla="*/ 2147483647 w 282"/>
                <a:gd name="T21" fmla="*/ 2147483647 h 199"/>
                <a:gd name="T22" fmla="*/ 2147483647 w 282"/>
                <a:gd name="T23" fmla="*/ 2147483647 h 199"/>
                <a:gd name="T24" fmla="*/ 2147483647 w 282"/>
                <a:gd name="T25" fmla="*/ 2147483647 h 199"/>
                <a:gd name="T26" fmla="*/ 2147483647 w 282"/>
                <a:gd name="T27" fmla="*/ 2147483647 h 199"/>
                <a:gd name="T28" fmla="*/ 2147483647 w 282"/>
                <a:gd name="T29" fmla="*/ 2147483647 h 199"/>
                <a:gd name="T30" fmla="*/ 2147483647 w 282"/>
                <a:gd name="T31" fmla="*/ 2147483647 h 199"/>
                <a:gd name="T32" fmla="*/ 2147483647 w 282"/>
                <a:gd name="T33" fmla="*/ 2147483647 h 199"/>
                <a:gd name="T34" fmla="*/ 2147483647 w 282"/>
                <a:gd name="T35" fmla="*/ 2147483647 h 199"/>
                <a:gd name="T36" fmla="*/ 2147483647 w 282"/>
                <a:gd name="T37" fmla="*/ 2147483647 h 199"/>
                <a:gd name="T38" fmla="*/ 2147483647 w 282"/>
                <a:gd name="T39" fmla="*/ 2147483647 h 199"/>
                <a:gd name="T40" fmla="*/ 2147483647 w 282"/>
                <a:gd name="T41" fmla="*/ 2147483647 h 199"/>
                <a:gd name="T42" fmla="*/ 2147483647 w 282"/>
                <a:gd name="T43" fmla="*/ 2147483647 h 199"/>
                <a:gd name="T44" fmla="*/ 2147483647 w 282"/>
                <a:gd name="T45" fmla="*/ 2147483647 h 199"/>
                <a:gd name="T46" fmla="*/ 2147483647 w 282"/>
                <a:gd name="T47" fmla="*/ 2147483647 h 199"/>
                <a:gd name="T48" fmla="*/ 2147483647 w 282"/>
                <a:gd name="T49" fmla="*/ 2147483647 h 199"/>
                <a:gd name="T50" fmla="*/ 2147483647 w 282"/>
                <a:gd name="T51" fmla="*/ 2147483647 h 199"/>
                <a:gd name="T52" fmla="*/ 2147483647 w 282"/>
                <a:gd name="T53" fmla="*/ 2147483647 h 199"/>
                <a:gd name="T54" fmla="*/ 2147483647 w 282"/>
                <a:gd name="T55" fmla="*/ 2147483647 h 199"/>
                <a:gd name="T56" fmla="*/ 2147483647 w 282"/>
                <a:gd name="T57" fmla="*/ 2147483647 h 199"/>
                <a:gd name="T58" fmla="*/ 2147483647 w 282"/>
                <a:gd name="T59" fmla="*/ 2147483647 h 199"/>
                <a:gd name="T60" fmla="*/ 2147483647 w 282"/>
                <a:gd name="T61" fmla="*/ 2147483647 h 199"/>
                <a:gd name="T62" fmla="*/ 2147483647 w 282"/>
                <a:gd name="T63" fmla="*/ 2147483647 h 199"/>
                <a:gd name="T64" fmla="*/ 2147483647 w 282"/>
                <a:gd name="T65" fmla="*/ 2147483647 h 199"/>
                <a:gd name="T66" fmla="*/ 2147483647 w 282"/>
                <a:gd name="T67" fmla="*/ 2147483647 h 199"/>
                <a:gd name="T68" fmla="*/ 2147483647 w 282"/>
                <a:gd name="T69" fmla="*/ 2147483647 h 199"/>
                <a:gd name="T70" fmla="*/ 2147483647 w 282"/>
                <a:gd name="T71" fmla="*/ 2147483647 h 199"/>
                <a:gd name="T72" fmla="*/ 2147483647 w 282"/>
                <a:gd name="T73" fmla="*/ 2147483647 h 199"/>
                <a:gd name="T74" fmla="*/ 2147483647 w 282"/>
                <a:gd name="T75" fmla="*/ 2147483647 h 199"/>
                <a:gd name="T76" fmla="*/ 0 w 282"/>
                <a:gd name="T77" fmla="*/ 2147483647 h 199"/>
                <a:gd name="T78" fmla="*/ 2147483647 w 282"/>
                <a:gd name="T79" fmla="*/ 2147483647 h 199"/>
                <a:gd name="T80" fmla="*/ 2147483647 w 282"/>
                <a:gd name="T81" fmla="*/ 2147483647 h 199"/>
                <a:gd name="T82" fmla="*/ 2147483647 w 282"/>
                <a:gd name="T83" fmla="*/ 2147483647 h 199"/>
                <a:gd name="T84" fmla="*/ 2147483647 w 282"/>
                <a:gd name="T85" fmla="*/ 2147483647 h 199"/>
                <a:gd name="T86" fmla="*/ 2147483647 w 282"/>
                <a:gd name="T87" fmla="*/ 2147483647 h 199"/>
                <a:gd name="T88" fmla="*/ 2147483647 w 282"/>
                <a:gd name="T89" fmla="*/ 2147483647 h 1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2"/>
                <a:gd name="T136" fmla="*/ 0 h 199"/>
                <a:gd name="T137" fmla="*/ 282 w 282"/>
                <a:gd name="T138" fmla="*/ 199 h 1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2" h="199">
                  <a:moveTo>
                    <a:pt x="28" y="31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6" y="16"/>
                    <a:pt x="196" y="16"/>
                    <a:pt x="196" y="16"/>
                  </a:cubicBezTo>
                  <a:cubicBezTo>
                    <a:pt x="202" y="14"/>
                    <a:pt x="202" y="14"/>
                    <a:pt x="202" y="14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29"/>
                    <a:pt x="226" y="29"/>
                    <a:pt x="226" y="2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6" y="40"/>
                    <a:pt x="236" y="40"/>
                    <a:pt x="236" y="40"/>
                  </a:cubicBezTo>
                  <a:cubicBezTo>
                    <a:pt x="247" y="42"/>
                    <a:pt x="247" y="42"/>
                    <a:pt x="247" y="42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8" y="51"/>
                    <a:pt x="258" y="51"/>
                    <a:pt x="258" y="51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265" y="54"/>
                    <a:pt x="265" y="54"/>
                    <a:pt x="265" y="54"/>
                  </a:cubicBezTo>
                  <a:cubicBezTo>
                    <a:pt x="273" y="58"/>
                    <a:pt x="273" y="58"/>
                    <a:pt x="273" y="58"/>
                  </a:cubicBezTo>
                  <a:cubicBezTo>
                    <a:pt x="275" y="74"/>
                    <a:pt x="275" y="74"/>
                    <a:pt x="275" y="74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78" y="106"/>
                    <a:pt x="278" y="106"/>
                    <a:pt x="278" y="106"/>
                  </a:cubicBezTo>
                  <a:cubicBezTo>
                    <a:pt x="270" y="106"/>
                    <a:pt x="270" y="106"/>
                    <a:pt x="270" y="106"/>
                  </a:cubicBezTo>
                  <a:cubicBezTo>
                    <a:pt x="270" y="115"/>
                    <a:pt x="270" y="115"/>
                    <a:pt x="270" y="115"/>
                  </a:cubicBezTo>
                  <a:cubicBezTo>
                    <a:pt x="259" y="117"/>
                    <a:pt x="259" y="117"/>
                    <a:pt x="259" y="117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2" y="161"/>
                    <a:pt x="252" y="161"/>
                    <a:pt x="252" y="161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6" y="175"/>
                    <a:pt x="246" y="175"/>
                    <a:pt x="246" y="175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21" y="178"/>
                    <a:pt x="221" y="178"/>
                    <a:pt x="221" y="178"/>
                  </a:cubicBezTo>
                  <a:cubicBezTo>
                    <a:pt x="219" y="170"/>
                    <a:pt x="219" y="170"/>
                    <a:pt x="219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2" y="176"/>
                    <a:pt x="212" y="176"/>
                    <a:pt x="212" y="176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63" y="166"/>
                    <a:pt x="163" y="166"/>
                    <a:pt x="163" y="166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38" y="189"/>
                    <a:pt x="138" y="189"/>
                    <a:pt x="138" y="189"/>
                  </a:cubicBezTo>
                  <a:cubicBezTo>
                    <a:pt x="135" y="198"/>
                    <a:pt x="135" y="198"/>
                    <a:pt x="135" y="198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7" y="147"/>
                    <a:pt x="1" y="13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33" y="34"/>
                    <a:pt x="28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84609" y="1754873"/>
              <a:ext cx="2351208" cy="1772715"/>
            </a:xfrm>
            <a:custGeom>
              <a:avLst/>
              <a:gdLst>
                <a:gd name="T0" fmla="*/ 2147483647 w 460"/>
                <a:gd name="T1" fmla="*/ 2147483647 h 347"/>
                <a:gd name="T2" fmla="*/ 2147483647 w 460"/>
                <a:gd name="T3" fmla="*/ 2147483647 h 347"/>
                <a:gd name="T4" fmla="*/ 2147483647 w 460"/>
                <a:gd name="T5" fmla="*/ 2147483647 h 347"/>
                <a:gd name="T6" fmla="*/ 2147483647 w 460"/>
                <a:gd name="T7" fmla="*/ 2147483647 h 347"/>
                <a:gd name="T8" fmla="*/ 2147483647 w 460"/>
                <a:gd name="T9" fmla="*/ 2147483647 h 347"/>
                <a:gd name="T10" fmla="*/ 2147483647 w 460"/>
                <a:gd name="T11" fmla="*/ 2147483647 h 347"/>
                <a:gd name="T12" fmla="*/ 2147483647 w 460"/>
                <a:gd name="T13" fmla="*/ 2147483647 h 347"/>
                <a:gd name="T14" fmla="*/ 2147483647 w 460"/>
                <a:gd name="T15" fmla="*/ 2147483647 h 347"/>
                <a:gd name="T16" fmla="*/ 2147483647 w 460"/>
                <a:gd name="T17" fmla="*/ 2147483647 h 347"/>
                <a:gd name="T18" fmla="*/ 2147483647 w 460"/>
                <a:gd name="T19" fmla="*/ 2147483647 h 347"/>
                <a:gd name="T20" fmla="*/ 2147483647 w 460"/>
                <a:gd name="T21" fmla="*/ 2147483647 h 347"/>
                <a:gd name="T22" fmla="*/ 2147483647 w 460"/>
                <a:gd name="T23" fmla="*/ 2147483647 h 347"/>
                <a:gd name="T24" fmla="*/ 2147483647 w 460"/>
                <a:gd name="T25" fmla="*/ 2147483647 h 347"/>
                <a:gd name="T26" fmla="*/ 2147483647 w 460"/>
                <a:gd name="T27" fmla="*/ 2147483647 h 347"/>
                <a:gd name="T28" fmla="*/ 2147483647 w 460"/>
                <a:gd name="T29" fmla="*/ 2147483647 h 347"/>
                <a:gd name="T30" fmla="*/ 2147483647 w 460"/>
                <a:gd name="T31" fmla="*/ 2147483647 h 347"/>
                <a:gd name="T32" fmla="*/ 2147483647 w 460"/>
                <a:gd name="T33" fmla="*/ 2147483647 h 347"/>
                <a:gd name="T34" fmla="*/ 2147483647 w 460"/>
                <a:gd name="T35" fmla="*/ 2147483647 h 347"/>
                <a:gd name="T36" fmla="*/ 2147483647 w 460"/>
                <a:gd name="T37" fmla="*/ 2147483647 h 347"/>
                <a:gd name="T38" fmla="*/ 2147483647 w 460"/>
                <a:gd name="T39" fmla="*/ 0 h 347"/>
                <a:gd name="T40" fmla="*/ 2147483647 w 460"/>
                <a:gd name="T41" fmla="*/ 2147483647 h 347"/>
                <a:gd name="T42" fmla="*/ 2147483647 w 460"/>
                <a:gd name="T43" fmla="*/ 2147483647 h 347"/>
                <a:gd name="T44" fmla="*/ 2147483647 w 460"/>
                <a:gd name="T45" fmla="*/ 2147483647 h 347"/>
                <a:gd name="T46" fmla="*/ 2147483647 w 460"/>
                <a:gd name="T47" fmla="*/ 2147483647 h 347"/>
                <a:gd name="T48" fmla="*/ 2147483647 w 460"/>
                <a:gd name="T49" fmla="*/ 2147483647 h 347"/>
                <a:gd name="T50" fmla="*/ 2147483647 w 460"/>
                <a:gd name="T51" fmla="*/ 2147483647 h 347"/>
                <a:gd name="T52" fmla="*/ 2147483647 w 460"/>
                <a:gd name="T53" fmla="*/ 2147483647 h 347"/>
                <a:gd name="T54" fmla="*/ 2147483647 w 460"/>
                <a:gd name="T55" fmla="*/ 2147483647 h 347"/>
                <a:gd name="T56" fmla="*/ 2147483647 w 460"/>
                <a:gd name="T57" fmla="*/ 2147483647 h 347"/>
                <a:gd name="T58" fmla="*/ 2147483647 w 460"/>
                <a:gd name="T59" fmla="*/ 2147483647 h 347"/>
                <a:gd name="T60" fmla="*/ 2147483647 w 460"/>
                <a:gd name="T61" fmla="*/ 2147483647 h 347"/>
                <a:gd name="T62" fmla="*/ 2147483647 w 460"/>
                <a:gd name="T63" fmla="*/ 2147483647 h 347"/>
                <a:gd name="T64" fmla="*/ 2147483647 w 460"/>
                <a:gd name="T65" fmla="*/ 2147483647 h 347"/>
                <a:gd name="T66" fmla="*/ 2147483647 w 460"/>
                <a:gd name="T67" fmla="*/ 2147483647 h 347"/>
                <a:gd name="T68" fmla="*/ 2147483647 w 460"/>
                <a:gd name="T69" fmla="*/ 2147483647 h 347"/>
                <a:gd name="T70" fmla="*/ 2147483647 w 460"/>
                <a:gd name="T71" fmla="*/ 2147483647 h 347"/>
                <a:gd name="T72" fmla="*/ 2147483647 w 460"/>
                <a:gd name="T73" fmla="*/ 2147483647 h 347"/>
                <a:gd name="T74" fmla="*/ 2147483647 w 460"/>
                <a:gd name="T75" fmla="*/ 2147483647 h 347"/>
                <a:gd name="T76" fmla="*/ 2147483647 w 460"/>
                <a:gd name="T77" fmla="*/ 2147483647 h 347"/>
                <a:gd name="T78" fmla="*/ 2147483647 w 460"/>
                <a:gd name="T79" fmla="*/ 2147483647 h 347"/>
                <a:gd name="T80" fmla="*/ 2147483647 w 460"/>
                <a:gd name="T81" fmla="*/ 2147483647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0"/>
                <a:gd name="T124" fmla="*/ 0 h 347"/>
                <a:gd name="T125" fmla="*/ 460 w 460"/>
                <a:gd name="T126" fmla="*/ 347 h 3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0" h="347">
                  <a:moveTo>
                    <a:pt x="85" y="346"/>
                  </a:moveTo>
                  <a:cubicBezTo>
                    <a:pt x="69" y="335"/>
                    <a:pt x="69" y="335"/>
                    <a:pt x="69" y="335"/>
                  </a:cubicBezTo>
                  <a:cubicBezTo>
                    <a:pt x="69" y="312"/>
                    <a:pt x="69" y="312"/>
                    <a:pt x="69" y="312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2" y="291"/>
                    <a:pt x="42" y="291"/>
                    <a:pt x="42" y="291"/>
                  </a:cubicBezTo>
                  <a:cubicBezTo>
                    <a:pt x="29" y="292"/>
                    <a:pt x="29" y="292"/>
                    <a:pt x="29" y="292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33" y="271"/>
                    <a:pt x="33" y="271"/>
                    <a:pt x="33" y="271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17" y="260"/>
                    <a:pt x="17" y="260"/>
                    <a:pt x="17" y="260"/>
                  </a:cubicBezTo>
                  <a:cubicBezTo>
                    <a:pt x="8" y="254"/>
                    <a:pt x="8" y="254"/>
                    <a:pt x="8" y="254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24" y="247"/>
                    <a:pt x="24" y="247"/>
                    <a:pt x="24" y="247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17" y="212"/>
                    <a:pt x="17" y="212"/>
                    <a:pt x="17" y="212"/>
                  </a:cubicBezTo>
                  <a:cubicBezTo>
                    <a:pt x="17" y="212"/>
                    <a:pt x="0" y="214"/>
                    <a:pt x="10" y="203"/>
                  </a:cubicBezTo>
                  <a:cubicBezTo>
                    <a:pt x="10" y="203"/>
                    <a:pt x="1" y="194"/>
                    <a:pt x="8" y="188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62" y="168"/>
                    <a:pt x="62" y="168"/>
                    <a:pt x="62" y="168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76" y="178"/>
                    <a:pt x="76" y="178"/>
                    <a:pt x="76" y="17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168"/>
                    <a:pt x="106" y="156"/>
                    <a:pt x="120" y="16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57" y="154"/>
                    <a:pt x="153" y="139"/>
                    <a:pt x="176" y="122"/>
                  </a:cubicBezTo>
                  <a:cubicBezTo>
                    <a:pt x="176" y="122"/>
                    <a:pt x="169" y="107"/>
                    <a:pt x="176" y="98"/>
                  </a:cubicBezTo>
                  <a:cubicBezTo>
                    <a:pt x="176" y="98"/>
                    <a:pt x="176" y="83"/>
                    <a:pt x="168" y="82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38" y="38"/>
                    <a:pt x="238" y="38"/>
                    <a:pt x="238" y="38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65" y="47"/>
                    <a:pt x="265" y="47"/>
                    <a:pt x="265" y="47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1" y="19"/>
                    <a:pt x="296" y="18"/>
                  </a:cubicBezTo>
                  <a:cubicBezTo>
                    <a:pt x="296" y="18"/>
                    <a:pt x="310" y="20"/>
                    <a:pt x="317" y="0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3"/>
                    <a:pt x="330" y="30"/>
                    <a:pt x="352" y="36"/>
                  </a:cubicBezTo>
                  <a:cubicBezTo>
                    <a:pt x="352" y="36"/>
                    <a:pt x="365" y="36"/>
                    <a:pt x="369" y="50"/>
                  </a:cubicBezTo>
                  <a:cubicBezTo>
                    <a:pt x="372" y="62"/>
                    <a:pt x="372" y="62"/>
                    <a:pt x="372" y="62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78" y="72"/>
                    <a:pt x="376" y="95"/>
                    <a:pt x="366" y="100"/>
                  </a:cubicBezTo>
                  <a:cubicBezTo>
                    <a:pt x="368" y="112"/>
                    <a:pt x="368" y="112"/>
                    <a:pt x="368" y="112"/>
                  </a:cubicBezTo>
                  <a:cubicBezTo>
                    <a:pt x="368" y="112"/>
                    <a:pt x="397" y="123"/>
                    <a:pt x="414" y="120"/>
                  </a:cubicBezTo>
                  <a:cubicBezTo>
                    <a:pt x="433" y="140"/>
                    <a:pt x="433" y="140"/>
                    <a:pt x="433" y="140"/>
                  </a:cubicBezTo>
                  <a:cubicBezTo>
                    <a:pt x="445" y="139"/>
                    <a:pt x="445" y="139"/>
                    <a:pt x="445" y="139"/>
                  </a:cubicBezTo>
                  <a:cubicBezTo>
                    <a:pt x="448" y="152"/>
                    <a:pt x="448" y="152"/>
                    <a:pt x="448" y="152"/>
                  </a:cubicBezTo>
                  <a:cubicBezTo>
                    <a:pt x="453" y="154"/>
                    <a:pt x="453" y="154"/>
                    <a:pt x="453" y="154"/>
                  </a:cubicBezTo>
                  <a:cubicBezTo>
                    <a:pt x="454" y="167"/>
                    <a:pt x="454" y="167"/>
                    <a:pt x="454" y="167"/>
                  </a:cubicBezTo>
                  <a:cubicBezTo>
                    <a:pt x="460" y="176"/>
                    <a:pt x="460" y="176"/>
                    <a:pt x="460" y="176"/>
                  </a:cubicBezTo>
                  <a:cubicBezTo>
                    <a:pt x="457" y="206"/>
                    <a:pt x="457" y="206"/>
                    <a:pt x="457" y="206"/>
                  </a:cubicBezTo>
                  <a:cubicBezTo>
                    <a:pt x="457" y="206"/>
                    <a:pt x="416" y="200"/>
                    <a:pt x="401" y="235"/>
                  </a:cubicBezTo>
                  <a:cubicBezTo>
                    <a:pt x="401" y="235"/>
                    <a:pt x="378" y="238"/>
                    <a:pt x="393" y="268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31" y="281"/>
                    <a:pt x="331" y="281"/>
                    <a:pt x="331" y="281"/>
                  </a:cubicBezTo>
                  <a:cubicBezTo>
                    <a:pt x="332" y="299"/>
                    <a:pt x="332" y="299"/>
                    <a:pt x="332" y="299"/>
                  </a:cubicBezTo>
                  <a:cubicBezTo>
                    <a:pt x="332" y="299"/>
                    <a:pt x="359" y="312"/>
                    <a:pt x="337" y="327"/>
                  </a:cubicBezTo>
                  <a:cubicBezTo>
                    <a:pt x="337" y="332"/>
                    <a:pt x="337" y="332"/>
                    <a:pt x="337" y="332"/>
                  </a:cubicBezTo>
                  <a:cubicBezTo>
                    <a:pt x="342" y="337"/>
                    <a:pt x="342" y="337"/>
                    <a:pt x="342" y="337"/>
                  </a:cubicBezTo>
                  <a:cubicBezTo>
                    <a:pt x="340" y="343"/>
                    <a:pt x="340" y="343"/>
                    <a:pt x="340" y="343"/>
                  </a:cubicBezTo>
                  <a:cubicBezTo>
                    <a:pt x="329" y="342"/>
                    <a:pt x="329" y="342"/>
                    <a:pt x="329" y="342"/>
                  </a:cubicBezTo>
                  <a:cubicBezTo>
                    <a:pt x="322" y="336"/>
                    <a:pt x="322" y="336"/>
                    <a:pt x="322" y="336"/>
                  </a:cubicBezTo>
                  <a:cubicBezTo>
                    <a:pt x="310" y="337"/>
                    <a:pt x="310" y="337"/>
                    <a:pt x="310" y="337"/>
                  </a:cubicBezTo>
                  <a:cubicBezTo>
                    <a:pt x="287" y="327"/>
                    <a:pt x="287" y="327"/>
                    <a:pt x="287" y="327"/>
                  </a:cubicBezTo>
                  <a:cubicBezTo>
                    <a:pt x="270" y="325"/>
                    <a:pt x="270" y="325"/>
                    <a:pt x="270" y="325"/>
                  </a:cubicBezTo>
                  <a:cubicBezTo>
                    <a:pt x="264" y="329"/>
                    <a:pt x="264" y="329"/>
                    <a:pt x="264" y="329"/>
                  </a:cubicBezTo>
                  <a:cubicBezTo>
                    <a:pt x="240" y="330"/>
                    <a:pt x="240" y="330"/>
                    <a:pt x="240" y="330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15" y="335"/>
                    <a:pt x="215" y="335"/>
                    <a:pt x="215" y="335"/>
                  </a:cubicBezTo>
                  <a:cubicBezTo>
                    <a:pt x="189" y="341"/>
                    <a:pt x="189" y="341"/>
                    <a:pt x="189" y="341"/>
                  </a:cubicBezTo>
                  <a:cubicBezTo>
                    <a:pt x="178" y="336"/>
                    <a:pt x="178" y="336"/>
                    <a:pt x="178" y="336"/>
                  </a:cubicBezTo>
                  <a:cubicBezTo>
                    <a:pt x="170" y="327"/>
                    <a:pt x="170" y="327"/>
                    <a:pt x="170" y="327"/>
                  </a:cubicBezTo>
                  <a:cubicBezTo>
                    <a:pt x="161" y="326"/>
                    <a:pt x="161" y="326"/>
                    <a:pt x="161" y="326"/>
                  </a:cubicBezTo>
                  <a:cubicBezTo>
                    <a:pt x="154" y="330"/>
                    <a:pt x="154" y="330"/>
                    <a:pt x="154" y="330"/>
                  </a:cubicBezTo>
                  <a:cubicBezTo>
                    <a:pt x="132" y="333"/>
                    <a:pt x="132" y="333"/>
                    <a:pt x="132" y="333"/>
                  </a:cubicBezTo>
                  <a:cubicBezTo>
                    <a:pt x="123" y="327"/>
                    <a:pt x="123" y="327"/>
                    <a:pt x="123" y="327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6" y="347"/>
                    <a:pt x="106" y="347"/>
                    <a:pt x="106" y="347"/>
                  </a:cubicBezTo>
                  <a:lnTo>
                    <a:pt x="85" y="34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220898" y="2684451"/>
              <a:ext cx="1702232" cy="1357797"/>
            </a:xfrm>
            <a:custGeom>
              <a:avLst/>
              <a:gdLst>
                <a:gd name="T0" fmla="*/ 2147483647 w 333"/>
                <a:gd name="T1" fmla="*/ 0 h 266"/>
                <a:gd name="T2" fmla="*/ 2147483647 w 333"/>
                <a:gd name="T3" fmla="*/ 2147483647 h 266"/>
                <a:gd name="T4" fmla="*/ 2147483647 w 333"/>
                <a:gd name="T5" fmla="*/ 2147483647 h 266"/>
                <a:gd name="T6" fmla="*/ 2147483647 w 333"/>
                <a:gd name="T7" fmla="*/ 2147483647 h 266"/>
                <a:gd name="T8" fmla="*/ 2147483647 w 333"/>
                <a:gd name="T9" fmla="*/ 2147483647 h 266"/>
                <a:gd name="T10" fmla="*/ 2147483647 w 333"/>
                <a:gd name="T11" fmla="*/ 2147483647 h 266"/>
                <a:gd name="T12" fmla="*/ 2147483647 w 333"/>
                <a:gd name="T13" fmla="*/ 2147483647 h 266"/>
                <a:gd name="T14" fmla="*/ 2147483647 w 333"/>
                <a:gd name="T15" fmla="*/ 2147483647 h 266"/>
                <a:gd name="T16" fmla="*/ 2147483647 w 333"/>
                <a:gd name="T17" fmla="*/ 2147483647 h 266"/>
                <a:gd name="T18" fmla="*/ 2147483647 w 333"/>
                <a:gd name="T19" fmla="*/ 2147483647 h 266"/>
                <a:gd name="T20" fmla="*/ 2147483647 w 333"/>
                <a:gd name="T21" fmla="*/ 2147483647 h 266"/>
                <a:gd name="T22" fmla="*/ 2147483647 w 333"/>
                <a:gd name="T23" fmla="*/ 2147483647 h 266"/>
                <a:gd name="T24" fmla="*/ 2147483647 w 333"/>
                <a:gd name="T25" fmla="*/ 2147483647 h 266"/>
                <a:gd name="T26" fmla="*/ 2147483647 w 333"/>
                <a:gd name="T27" fmla="*/ 2147483647 h 266"/>
                <a:gd name="T28" fmla="*/ 2147483647 w 333"/>
                <a:gd name="T29" fmla="*/ 2147483647 h 266"/>
                <a:gd name="T30" fmla="*/ 2147483647 w 333"/>
                <a:gd name="T31" fmla="*/ 2147483647 h 266"/>
                <a:gd name="T32" fmla="*/ 2147483647 w 333"/>
                <a:gd name="T33" fmla="*/ 2147483647 h 266"/>
                <a:gd name="T34" fmla="*/ 2147483647 w 333"/>
                <a:gd name="T35" fmla="*/ 2147483647 h 266"/>
                <a:gd name="T36" fmla="*/ 2147483647 w 333"/>
                <a:gd name="T37" fmla="*/ 2147483647 h 266"/>
                <a:gd name="T38" fmla="*/ 2147483647 w 333"/>
                <a:gd name="T39" fmla="*/ 2147483647 h 266"/>
                <a:gd name="T40" fmla="*/ 2147483647 w 333"/>
                <a:gd name="T41" fmla="*/ 2147483647 h 266"/>
                <a:gd name="T42" fmla="*/ 2147483647 w 333"/>
                <a:gd name="T43" fmla="*/ 2147483647 h 266"/>
                <a:gd name="T44" fmla="*/ 2147483647 w 333"/>
                <a:gd name="T45" fmla="*/ 2147483647 h 266"/>
                <a:gd name="T46" fmla="*/ 2147483647 w 333"/>
                <a:gd name="T47" fmla="*/ 2147483647 h 266"/>
                <a:gd name="T48" fmla="*/ 2147483647 w 333"/>
                <a:gd name="T49" fmla="*/ 2147483647 h 266"/>
                <a:gd name="T50" fmla="*/ 2147483647 w 333"/>
                <a:gd name="T51" fmla="*/ 2147483647 h 266"/>
                <a:gd name="T52" fmla="*/ 2147483647 w 333"/>
                <a:gd name="T53" fmla="*/ 2147483647 h 266"/>
                <a:gd name="T54" fmla="*/ 2147483647 w 333"/>
                <a:gd name="T55" fmla="*/ 2147483647 h 266"/>
                <a:gd name="T56" fmla="*/ 2147483647 w 333"/>
                <a:gd name="T57" fmla="*/ 2147483647 h 266"/>
                <a:gd name="T58" fmla="*/ 2147483647 w 333"/>
                <a:gd name="T59" fmla="*/ 2147483647 h 266"/>
                <a:gd name="T60" fmla="*/ 2147483647 w 333"/>
                <a:gd name="T61" fmla="*/ 2147483647 h 266"/>
                <a:gd name="T62" fmla="*/ 2147483647 w 333"/>
                <a:gd name="T63" fmla="*/ 2147483647 h 266"/>
                <a:gd name="T64" fmla="*/ 2147483647 w 333"/>
                <a:gd name="T65" fmla="*/ 2147483647 h 266"/>
                <a:gd name="T66" fmla="*/ 2147483647 w 333"/>
                <a:gd name="T67" fmla="*/ 2147483647 h 266"/>
                <a:gd name="T68" fmla="*/ 2147483647 w 333"/>
                <a:gd name="T69" fmla="*/ 2147483647 h 266"/>
                <a:gd name="T70" fmla="*/ 2147483647 w 333"/>
                <a:gd name="T71" fmla="*/ 2147483647 h 266"/>
                <a:gd name="T72" fmla="*/ 2147483647 w 333"/>
                <a:gd name="T73" fmla="*/ 2147483647 h 266"/>
                <a:gd name="T74" fmla="*/ 2147483647 w 333"/>
                <a:gd name="T75" fmla="*/ 2147483647 h 266"/>
                <a:gd name="T76" fmla="*/ 2147483647 w 333"/>
                <a:gd name="T77" fmla="*/ 2147483647 h 266"/>
                <a:gd name="T78" fmla="*/ 2147483647 w 333"/>
                <a:gd name="T79" fmla="*/ 2147483647 h 266"/>
                <a:gd name="T80" fmla="*/ 2147483647 w 333"/>
                <a:gd name="T81" fmla="*/ 2147483647 h 266"/>
                <a:gd name="T82" fmla="*/ 2147483647 w 333"/>
                <a:gd name="T83" fmla="*/ 2147483647 h 266"/>
                <a:gd name="T84" fmla="*/ 2147483647 w 333"/>
                <a:gd name="T85" fmla="*/ 2147483647 h 266"/>
                <a:gd name="T86" fmla="*/ 2147483647 w 333"/>
                <a:gd name="T87" fmla="*/ 2147483647 h 266"/>
                <a:gd name="T88" fmla="*/ 2147483647 w 333"/>
                <a:gd name="T89" fmla="*/ 2147483647 h 266"/>
                <a:gd name="T90" fmla="*/ 2147483647 w 333"/>
                <a:gd name="T91" fmla="*/ 2147483647 h 266"/>
                <a:gd name="T92" fmla="*/ 2147483647 w 333"/>
                <a:gd name="T93" fmla="*/ 2147483647 h 266"/>
                <a:gd name="T94" fmla="*/ 2147483647 w 333"/>
                <a:gd name="T95" fmla="*/ 2147483647 h 266"/>
                <a:gd name="T96" fmla="*/ 2147483647 w 333"/>
                <a:gd name="T97" fmla="*/ 2147483647 h 266"/>
                <a:gd name="T98" fmla="*/ 2147483647 w 333"/>
                <a:gd name="T99" fmla="*/ 2147483647 h 266"/>
                <a:gd name="T100" fmla="*/ 2147483647 w 333"/>
                <a:gd name="T101" fmla="*/ 2147483647 h 266"/>
                <a:gd name="T102" fmla="*/ 2147483647 w 333"/>
                <a:gd name="T103" fmla="*/ 2147483647 h 266"/>
                <a:gd name="T104" fmla="*/ 2147483647 w 333"/>
                <a:gd name="T105" fmla="*/ 2147483647 h 266"/>
                <a:gd name="T106" fmla="*/ 2147483647 w 333"/>
                <a:gd name="T107" fmla="*/ 2147483647 h 266"/>
                <a:gd name="T108" fmla="*/ 2147483647 w 333"/>
                <a:gd name="T109" fmla="*/ 2147483647 h 266"/>
                <a:gd name="T110" fmla="*/ 2147483647 w 333"/>
                <a:gd name="T111" fmla="*/ 2147483647 h 266"/>
                <a:gd name="T112" fmla="*/ 2147483647 w 333"/>
                <a:gd name="T113" fmla="*/ 0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266"/>
                <a:gd name="T173" fmla="*/ 333 w 333"/>
                <a:gd name="T174" fmla="*/ 266 h 2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266">
                  <a:moveTo>
                    <a:pt x="80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101" y="16"/>
                    <a:pt x="109" y="23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5" y="62"/>
                    <a:pt x="137" y="74"/>
                    <a:pt x="155" y="83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68" y="104"/>
                    <a:pt x="184" y="108"/>
                  </a:cubicBezTo>
                  <a:cubicBezTo>
                    <a:pt x="184" y="108"/>
                    <a:pt x="200" y="108"/>
                    <a:pt x="189" y="99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5" y="98"/>
                    <a:pt x="205" y="98"/>
                    <a:pt x="205" y="98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33" y="91"/>
                    <a:pt x="233" y="91"/>
                    <a:pt x="233" y="91"/>
                  </a:cubicBezTo>
                  <a:cubicBezTo>
                    <a:pt x="234" y="106"/>
                    <a:pt x="234" y="106"/>
                    <a:pt x="234" y="106"/>
                  </a:cubicBezTo>
                  <a:cubicBezTo>
                    <a:pt x="234" y="106"/>
                    <a:pt x="218" y="111"/>
                    <a:pt x="217" y="127"/>
                  </a:cubicBezTo>
                  <a:cubicBezTo>
                    <a:pt x="217" y="127"/>
                    <a:pt x="217" y="132"/>
                    <a:pt x="220" y="134"/>
                  </a:cubicBezTo>
                  <a:cubicBezTo>
                    <a:pt x="223" y="136"/>
                    <a:pt x="233" y="143"/>
                    <a:pt x="233" y="143"/>
                  </a:cubicBezTo>
                  <a:cubicBezTo>
                    <a:pt x="244" y="143"/>
                    <a:pt x="244" y="143"/>
                    <a:pt x="244" y="143"/>
                  </a:cubicBezTo>
                  <a:cubicBezTo>
                    <a:pt x="247" y="152"/>
                    <a:pt x="247" y="152"/>
                    <a:pt x="247" y="152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60" y="172"/>
                    <a:pt x="260" y="172"/>
                    <a:pt x="260" y="172"/>
                  </a:cubicBezTo>
                  <a:cubicBezTo>
                    <a:pt x="257" y="175"/>
                    <a:pt x="257" y="175"/>
                    <a:pt x="257" y="175"/>
                  </a:cubicBezTo>
                  <a:cubicBezTo>
                    <a:pt x="257" y="184"/>
                    <a:pt x="257" y="184"/>
                    <a:pt x="257" y="184"/>
                  </a:cubicBezTo>
                  <a:cubicBezTo>
                    <a:pt x="266" y="187"/>
                    <a:pt x="266" y="187"/>
                    <a:pt x="266" y="187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48"/>
                    <a:pt x="283" y="148"/>
                    <a:pt x="283" y="148"/>
                  </a:cubicBezTo>
                  <a:cubicBezTo>
                    <a:pt x="292" y="147"/>
                    <a:pt x="292" y="147"/>
                    <a:pt x="292" y="147"/>
                  </a:cubicBezTo>
                  <a:cubicBezTo>
                    <a:pt x="298" y="152"/>
                    <a:pt x="298" y="152"/>
                    <a:pt x="298" y="152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1"/>
                    <a:pt x="333" y="167"/>
                    <a:pt x="326" y="175"/>
                  </a:cubicBezTo>
                  <a:cubicBezTo>
                    <a:pt x="326" y="175"/>
                    <a:pt x="323" y="180"/>
                    <a:pt x="327" y="185"/>
                  </a:cubicBezTo>
                  <a:cubicBezTo>
                    <a:pt x="327" y="185"/>
                    <a:pt x="328" y="197"/>
                    <a:pt x="319" y="193"/>
                  </a:cubicBezTo>
                  <a:cubicBezTo>
                    <a:pt x="308" y="194"/>
                    <a:pt x="308" y="194"/>
                    <a:pt x="308" y="194"/>
                  </a:cubicBezTo>
                  <a:cubicBezTo>
                    <a:pt x="309" y="202"/>
                    <a:pt x="309" y="202"/>
                    <a:pt x="309" y="202"/>
                  </a:cubicBezTo>
                  <a:cubicBezTo>
                    <a:pt x="294" y="203"/>
                    <a:pt x="294" y="203"/>
                    <a:pt x="294" y="203"/>
                  </a:cubicBezTo>
                  <a:cubicBezTo>
                    <a:pt x="292" y="200"/>
                    <a:pt x="292" y="200"/>
                    <a:pt x="292" y="200"/>
                  </a:cubicBezTo>
                  <a:cubicBezTo>
                    <a:pt x="284" y="200"/>
                    <a:pt x="284" y="200"/>
                    <a:pt x="284" y="200"/>
                  </a:cubicBezTo>
                  <a:cubicBezTo>
                    <a:pt x="283" y="232"/>
                    <a:pt x="283" y="232"/>
                    <a:pt x="283" y="232"/>
                  </a:cubicBezTo>
                  <a:cubicBezTo>
                    <a:pt x="283" y="238"/>
                    <a:pt x="283" y="238"/>
                    <a:pt x="283" y="238"/>
                  </a:cubicBezTo>
                  <a:cubicBezTo>
                    <a:pt x="266" y="238"/>
                    <a:pt x="266" y="238"/>
                    <a:pt x="266" y="238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68" y="249"/>
                    <a:pt x="268" y="249"/>
                    <a:pt x="268" y="249"/>
                  </a:cubicBezTo>
                  <a:cubicBezTo>
                    <a:pt x="269" y="260"/>
                    <a:pt x="269" y="260"/>
                    <a:pt x="269" y="260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38" y="261"/>
                    <a:pt x="238" y="261"/>
                    <a:pt x="238" y="261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252"/>
                    <a:pt x="236" y="233"/>
                    <a:pt x="213" y="235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2" y="221"/>
                    <a:pt x="202" y="221"/>
                    <a:pt x="202" y="221"/>
                  </a:cubicBezTo>
                  <a:cubicBezTo>
                    <a:pt x="198" y="229"/>
                    <a:pt x="198" y="229"/>
                    <a:pt x="198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195" y="239"/>
                    <a:pt x="195" y="239"/>
                    <a:pt x="195" y="239"/>
                  </a:cubicBezTo>
                  <a:cubicBezTo>
                    <a:pt x="196" y="244"/>
                    <a:pt x="196" y="244"/>
                    <a:pt x="196" y="244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78" y="241"/>
                    <a:pt x="178" y="241"/>
                    <a:pt x="178" y="241"/>
                  </a:cubicBezTo>
                  <a:cubicBezTo>
                    <a:pt x="166" y="230"/>
                    <a:pt x="166" y="230"/>
                    <a:pt x="166" y="230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7" y="172"/>
                    <a:pt x="207" y="172"/>
                    <a:pt x="207" y="172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1" y="102"/>
                    <a:pt x="121" y="102"/>
                    <a:pt x="121" y="102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2"/>
                    <a:pt x="45" y="91"/>
                    <a:pt x="42" y="87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6"/>
                    <a:pt x="0" y="56"/>
                    <a:pt x="22" y="53"/>
                  </a:cubicBezTo>
                  <a:cubicBezTo>
                    <a:pt x="22" y="53"/>
                    <a:pt x="29" y="23"/>
                    <a:pt x="78" y="24"/>
                  </a:cubicBezTo>
                  <a:lnTo>
                    <a:pt x="8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457676" y="3155224"/>
              <a:ext cx="291242" cy="535938"/>
            </a:xfrm>
            <a:custGeom>
              <a:avLst/>
              <a:gdLst>
                <a:gd name="T0" fmla="*/ 2147483647 w 57"/>
                <a:gd name="T1" fmla="*/ 2147483647 h 105"/>
                <a:gd name="T2" fmla="*/ 2147483647 w 57"/>
                <a:gd name="T3" fmla="*/ 2147483647 h 105"/>
                <a:gd name="T4" fmla="*/ 2147483647 w 57"/>
                <a:gd name="T5" fmla="*/ 2147483647 h 105"/>
                <a:gd name="T6" fmla="*/ 2147483647 w 57"/>
                <a:gd name="T7" fmla="*/ 2147483647 h 105"/>
                <a:gd name="T8" fmla="*/ 2147483647 w 57"/>
                <a:gd name="T9" fmla="*/ 2147483647 h 105"/>
                <a:gd name="T10" fmla="*/ 2147483647 w 57"/>
                <a:gd name="T11" fmla="*/ 2147483647 h 105"/>
                <a:gd name="T12" fmla="*/ 2147483647 w 57"/>
                <a:gd name="T13" fmla="*/ 2147483647 h 105"/>
                <a:gd name="T14" fmla="*/ 2147483647 w 57"/>
                <a:gd name="T15" fmla="*/ 2147483647 h 105"/>
                <a:gd name="T16" fmla="*/ 2147483647 w 57"/>
                <a:gd name="T17" fmla="*/ 2147483647 h 105"/>
                <a:gd name="T18" fmla="*/ 2147483647 w 57"/>
                <a:gd name="T19" fmla="*/ 2147483647 h 105"/>
                <a:gd name="T20" fmla="*/ 2147483647 w 57"/>
                <a:gd name="T21" fmla="*/ 2147483647 h 105"/>
                <a:gd name="T22" fmla="*/ 2147483647 w 57"/>
                <a:gd name="T23" fmla="*/ 2147483647 h 105"/>
                <a:gd name="T24" fmla="*/ 2147483647 w 57"/>
                <a:gd name="T25" fmla="*/ 2147483647 h 105"/>
                <a:gd name="T26" fmla="*/ 2147483647 w 57"/>
                <a:gd name="T27" fmla="*/ 2147483647 h 105"/>
                <a:gd name="T28" fmla="*/ 2147483647 w 57"/>
                <a:gd name="T29" fmla="*/ 2147483647 h 105"/>
                <a:gd name="T30" fmla="*/ 2147483647 w 57"/>
                <a:gd name="T31" fmla="*/ 2147483647 h 105"/>
                <a:gd name="T32" fmla="*/ 2147483647 w 57"/>
                <a:gd name="T33" fmla="*/ 2147483647 h 105"/>
                <a:gd name="T34" fmla="*/ 2147483647 w 57"/>
                <a:gd name="T35" fmla="*/ 2147483647 h 105"/>
                <a:gd name="T36" fmla="*/ 2147483647 w 57"/>
                <a:gd name="T37" fmla="*/ 2147483647 h 105"/>
                <a:gd name="T38" fmla="*/ 2147483647 w 57"/>
                <a:gd name="T39" fmla="*/ 2147483647 h 105"/>
                <a:gd name="T40" fmla="*/ 2147483647 w 57"/>
                <a:gd name="T41" fmla="*/ 2147483647 h 105"/>
                <a:gd name="T42" fmla="*/ 2147483647 w 57"/>
                <a:gd name="T43" fmla="*/ 2147483647 h 105"/>
                <a:gd name="T44" fmla="*/ 2147483647 w 57"/>
                <a:gd name="T45" fmla="*/ 2147483647 h 105"/>
                <a:gd name="T46" fmla="*/ 2147483647 w 57"/>
                <a:gd name="T47" fmla="*/ 2147483647 h 105"/>
                <a:gd name="T48" fmla="*/ 2147483647 w 57"/>
                <a:gd name="T49" fmla="*/ 2147483647 h 105"/>
                <a:gd name="T50" fmla="*/ 2147483647 w 57"/>
                <a:gd name="T51" fmla="*/ 2147483647 h 105"/>
                <a:gd name="T52" fmla="*/ 2147483647 w 57"/>
                <a:gd name="T53" fmla="*/ 2147483647 h 1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105"/>
                <a:gd name="T83" fmla="*/ 57 w 57"/>
                <a:gd name="T84" fmla="*/ 105 h 1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105">
                  <a:moveTo>
                    <a:pt x="2" y="51"/>
                  </a:moveTo>
                  <a:cubicBezTo>
                    <a:pt x="2" y="51"/>
                    <a:pt x="0" y="42"/>
                    <a:pt x="11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24" y="39"/>
                    <a:pt x="22" y="26"/>
                  </a:cubicBezTo>
                  <a:cubicBezTo>
                    <a:pt x="22" y="26"/>
                    <a:pt x="24" y="1"/>
                    <a:pt x="34" y="1"/>
                  </a:cubicBezTo>
                  <a:cubicBezTo>
                    <a:pt x="34" y="1"/>
                    <a:pt x="51" y="0"/>
                    <a:pt x="45" y="12"/>
                  </a:cubicBezTo>
                  <a:cubicBezTo>
                    <a:pt x="45" y="12"/>
                    <a:pt x="36" y="26"/>
                    <a:pt x="4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5" y="60"/>
                    <a:pt x="5" y="60"/>
                    <a:pt x="5" y="60"/>
                  </a:cubicBezTo>
                  <a:lnTo>
                    <a:pt x="2" y="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722259" y="1209626"/>
              <a:ext cx="2518772" cy="2200933"/>
            </a:xfrm>
            <a:custGeom>
              <a:avLst/>
              <a:gdLst>
                <a:gd name="T0" fmla="*/ 2147483647 w 493"/>
                <a:gd name="T1" fmla="*/ 2147483647 h 431"/>
                <a:gd name="T2" fmla="*/ 2147483647 w 493"/>
                <a:gd name="T3" fmla="*/ 2147483647 h 431"/>
                <a:gd name="T4" fmla="*/ 2147483647 w 493"/>
                <a:gd name="T5" fmla="*/ 2147483647 h 431"/>
                <a:gd name="T6" fmla="*/ 2147483647 w 493"/>
                <a:gd name="T7" fmla="*/ 2147483647 h 431"/>
                <a:gd name="T8" fmla="*/ 2147483647 w 493"/>
                <a:gd name="T9" fmla="*/ 2147483647 h 431"/>
                <a:gd name="T10" fmla="*/ 2147483647 w 493"/>
                <a:gd name="T11" fmla="*/ 2147483647 h 431"/>
                <a:gd name="T12" fmla="*/ 2147483647 w 493"/>
                <a:gd name="T13" fmla="*/ 2147483647 h 431"/>
                <a:gd name="T14" fmla="*/ 2147483647 w 493"/>
                <a:gd name="T15" fmla="*/ 2147483647 h 431"/>
                <a:gd name="T16" fmla="*/ 2147483647 w 493"/>
                <a:gd name="T17" fmla="*/ 2147483647 h 431"/>
                <a:gd name="T18" fmla="*/ 2147483647 w 493"/>
                <a:gd name="T19" fmla="*/ 2147483647 h 431"/>
                <a:gd name="T20" fmla="*/ 2147483647 w 493"/>
                <a:gd name="T21" fmla="*/ 2147483647 h 431"/>
                <a:gd name="T22" fmla="*/ 2147483647 w 493"/>
                <a:gd name="T23" fmla="*/ 2147483647 h 431"/>
                <a:gd name="T24" fmla="*/ 2147483647 w 493"/>
                <a:gd name="T25" fmla="*/ 2147483647 h 431"/>
                <a:gd name="T26" fmla="*/ 2147483647 w 493"/>
                <a:gd name="T27" fmla="*/ 2147483647 h 431"/>
                <a:gd name="T28" fmla="*/ 2147483647 w 493"/>
                <a:gd name="T29" fmla="*/ 2147483647 h 431"/>
                <a:gd name="T30" fmla="*/ 2147483647 w 493"/>
                <a:gd name="T31" fmla="*/ 2147483647 h 431"/>
                <a:gd name="T32" fmla="*/ 2147483647 w 493"/>
                <a:gd name="T33" fmla="*/ 2147483647 h 431"/>
                <a:gd name="T34" fmla="*/ 2147483647 w 493"/>
                <a:gd name="T35" fmla="*/ 2147483647 h 431"/>
                <a:gd name="T36" fmla="*/ 2147483647 w 493"/>
                <a:gd name="T37" fmla="*/ 2147483647 h 431"/>
                <a:gd name="T38" fmla="*/ 2147483647 w 493"/>
                <a:gd name="T39" fmla="*/ 2147483647 h 431"/>
                <a:gd name="T40" fmla="*/ 2147483647 w 493"/>
                <a:gd name="T41" fmla="*/ 2147483647 h 431"/>
                <a:gd name="T42" fmla="*/ 2147483647 w 493"/>
                <a:gd name="T43" fmla="*/ 2147483647 h 431"/>
                <a:gd name="T44" fmla="*/ 2147483647 w 493"/>
                <a:gd name="T45" fmla="*/ 2147483647 h 431"/>
                <a:gd name="T46" fmla="*/ 2147483647 w 493"/>
                <a:gd name="T47" fmla="*/ 2147483647 h 431"/>
                <a:gd name="T48" fmla="*/ 2147483647 w 493"/>
                <a:gd name="T49" fmla="*/ 2147483647 h 431"/>
                <a:gd name="T50" fmla="*/ 2147483647 w 493"/>
                <a:gd name="T51" fmla="*/ 2147483647 h 431"/>
                <a:gd name="T52" fmla="*/ 2147483647 w 493"/>
                <a:gd name="T53" fmla="*/ 2147483647 h 431"/>
                <a:gd name="T54" fmla="*/ 2147483647 w 493"/>
                <a:gd name="T55" fmla="*/ 2147483647 h 431"/>
                <a:gd name="T56" fmla="*/ 2147483647 w 493"/>
                <a:gd name="T57" fmla="*/ 2147483647 h 431"/>
                <a:gd name="T58" fmla="*/ 2147483647 w 493"/>
                <a:gd name="T59" fmla="*/ 2147483647 h 431"/>
                <a:gd name="T60" fmla="*/ 2147483647 w 493"/>
                <a:gd name="T61" fmla="*/ 2147483647 h 431"/>
                <a:gd name="T62" fmla="*/ 2147483647 w 493"/>
                <a:gd name="T63" fmla="*/ 2147483647 h 431"/>
                <a:gd name="T64" fmla="*/ 2147483647 w 493"/>
                <a:gd name="T65" fmla="*/ 2147483647 h 431"/>
                <a:gd name="T66" fmla="*/ 2147483647 w 493"/>
                <a:gd name="T67" fmla="*/ 2147483647 h 431"/>
                <a:gd name="T68" fmla="*/ 2147483647 w 493"/>
                <a:gd name="T69" fmla="*/ 2147483647 h 431"/>
                <a:gd name="T70" fmla="*/ 2147483647 w 493"/>
                <a:gd name="T71" fmla="*/ 2147483647 h 431"/>
                <a:gd name="T72" fmla="*/ 2147483647 w 493"/>
                <a:gd name="T73" fmla="*/ 2147483647 h 431"/>
                <a:gd name="T74" fmla="*/ 2147483647 w 493"/>
                <a:gd name="T75" fmla="*/ 2147483647 h 431"/>
                <a:gd name="T76" fmla="*/ 2147483647 w 493"/>
                <a:gd name="T77" fmla="*/ 2147483647 h 431"/>
                <a:gd name="T78" fmla="*/ 2147483647 w 493"/>
                <a:gd name="T79" fmla="*/ 2147483647 h 431"/>
                <a:gd name="T80" fmla="*/ 2147483647 w 493"/>
                <a:gd name="T81" fmla="*/ 2147483647 h 431"/>
                <a:gd name="T82" fmla="*/ 2147483647 w 493"/>
                <a:gd name="T83" fmla="*/ 2147483647 h 431"/>
                <a:gd name="T84" fmla="*/ 2147483647 w 493"/>
                <a:gd name="T85" fmla="*/ 2147483647 h 431"/>
                <a:gd name="T86" fmla="*/ 2147483647 w 493"/>
                <a:gd name="T87" fmla="*/ 2147483647 h 431"/>
                <a:gd name="T88" fmla="*/ 2147483647 w 493"/>
                <a:gd name="T89" fmla="*/ 2147483647 h 431"/>
                <a:gd name="T90" fmla="*/ 2147483647 w 493"/>
                <a:gd name="T91" fmla="*/ 2147483647 h 431"/>
                <a:gd name="T92" fmla="*/ 2147483647 w 493"/>
                <a:gd name="T93" fmla="*/ 2147483647 h 431"/>
                <a:gd name="T94" fmla="*/ 2147483647 w 493"/>
                <a:gd name="T95" fmla="*/ 2147483647 h 431"/>
                <a:gd name="T96" fmla="*/ 0 w 493"/>
                <a:gd name="T97" fmla="*/ 2147483647 h 4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3"/>
                <a:gd name="T148" fmla="*/ 0 h 431"/>
                <a:gd name="T149" fmla="*/ 493 w 493"/>
                <a:gd name="T150" fmla="*/ 431 h 4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3" h="431">
                  <a:moveTo>
                    <a:pt x="0" y="289"/>
                  </a:moveTo>
                  <a:cubicBezTo>
                    <a:pt x="36" y="297"/>
                    <a:pt x="36" y="297"/>
                    <a:pt x="36" y="297"/>
                  </a:cubicBezTo>
                  <a:cubicBezTo>
                    <a:pt x="79" y="296"/>
                    <a:pt x="79" y="296"/>
                    <a:pt x="79" y="296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29" y="319"/>
                    <a:pt x="129" y="319"/>
                    <a:pt x="129" y="319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43" y="322"/>
                    <a:pt x="143" y="322"/>
                    <a:pt x="143" y="322"/>
                  </a:cubicBezTo>
                  <a:cubicBezTo>
                    <a:pt x="152" y="321"/>
                    <a:pt x="152" y="321"/>
                    <a:pt x="152" y="321"/>
                  </a:cubicBezTo>
                  <a:cubicBezTo>
                    <a:pt x="152" y="321"/>
                    <a:pt x="183" y="301"/>
                    <a:pt x="192" y="297"/>
                  </a:cubicBezTo>
                  <a:cubicBezTo>
                    <a:pt x="230" y="299"/>
                    <a:pt x="230" y="299"/>
                    <a:pt x="230" y="299"/>
                  </a:cubicBezTo>
                  <a:cubicBezTo>
                    <a:pt x="241" y="291"/>
                    <a:pt x="241" y="291"/>
                    <a:pt x="241" y="291"/>
                  </a:cubicBezTo>
                  <a:cubicBezTo>
                    <a:pt x="249" y="291"/>
                    <a:pt x="249" y="291"/>
                    <a:pt x="249" y="291"/>
                  </a:cubicBezTo>
                  <a:cubicBezTo>
                    <a:pt x="249" y="291"/>
                    <a:pt x="259" y="266"/>
                    <a:pt x="275" y="263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69" y="252"/>
                    <a:pt x="260" y="234"/>
                    <a:pt x="274" y="227"/>
                  </a:cubicBezTo>
                  <a:cubicBezTo>
                    <a:pt x="274" y="227"/>
                    <a:pt x="286" y="223"/>
                    <a:pt x="294" y="235"/>
                  </a:cubicBezTo>
                  <a:cubicBezTo>
                    <a:pt x="311" y="233"/>
                    <a:pt x="311" y="233"/>
                    <a:pt x="311" y="233"/>
                  </a:cubicBezTo>
                  <a:cubicBezTo>
                    <a:pt x="322" y="216"/>
                    <a:pt x="322" y="216"/>
                    <a:pt x="322" y="216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49" y="207"/>
                    <a:pt x="349" y="207"/>
                    <a:pt x="349" y="207"/>
                  </a:cubicBezTo>
                  <a:cubicBezTo>
                    <a:pt x="349" y="193"/>
                    <a:pt x="349" y="193"/>
                    <a:pt x="349" y="193"/>
                  </a:cubicBezTo>
                  <a:cubicBezTo>
                    <a:pt x="349" y="193"/>
                    <a:pt x="351" y="185"/>
                    <a:pt x="369" y="185"/>
                  </a:cubicBezTo>
                  <a:cubicBezTo>
                    <a:pt x="369" y="185"/>
                    <a:pt x="372" y="176"/>
                    <a:pt x="382" y="172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409" y="165"/>
                    <a:pt x="409" y="165"/>
                    <a:pt x="409" y="165"/>
                  </a:cubicBezTo>
                  <a:cubicBezTo>
                    <a:pt x="379" y="143"/>
                    <a:pt x="379" y="143"/>
                    <a:pt x="379" y="143"/>
                  </a:cubicBezTo>
                  <a:cubicBezTo>
                    <a:pt x="379" y="143"/>
                    <a:pt x="369" y="141"/>
                    <a:pt x="361" y="154"/>
                  </a:cubicBezTo>
                  <a:cubicBezTo>
                    <a:pt x="361" y="154"/>
                    <a:pt x="345" y="146"/>
                    <a:pt x="338" y="157"/>
                  </a:cubicBezTo>
                  <a:cubicBezTo>
                    <a:pt x="338" y="157"/>
                    <a:pt x="325" y="154"/>
                    <a:pt x="329" y="141"/>
                  </a:cubicBezTo>
                  <a:cubicBezTo>
                    <a:pt x="333" y="137"/>
                    <a:pt x="333" y="137"/>
                    <a:pt x="333" y="137"/>
                  </a:cubicBezTo>
                  <a:cubicBezTo>
                    <a:pt x="333" y="119"/>
                    <a:pt x="333" y="119"/>
                    <a:pt x="333" y="119"/>
                  </a:cubicBezTo>
                  <a:cubicBezTo>
                    <a:pt x="339" y="115"/>
                    <a:pt x="339" y="115"/>
                    <a:pt x="339" y="115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39" y="103"/>
                    <a:pt x="343" y="91"/>
                    <a:pt x="354" y="103"/>
                  </a:cubicBezTo>
                  <a:cubicBezTo>
                    <a:pt x="363" y="103"/>
                    <a:pt x="363" y="103"/>
                    <a:pt x="363" y="103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87" y="54"/>
                    <a:pt x="387" y="54"/>
                    <a:pt x="387" y="54"/>
                  </a:cubicBezTo>
                  <a:cubicBezTo>
                    <a:pt x="392" y="35"/>
                    <a:pt x="392" y="35"/>
                    <a:pt x="392" y="35"/>
                  </a:cubicBezTo>
                  <a:cubicBezTo>
                    <a:pt x="391" y="23"/>
                    <a:pt x="391" y="23"/>
                    <a:pt x="391" y="23"/>
                  </a:cubicBezTo>
                  <a:cubicBezTo>
                    <a:pt x="382" y="22"/>
                    <a:pt x="382" y="22"/>
                    <a:pt x="382" y="2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402" y="21"/>
                    <a:pt x="402" y="21"/>
                    <a:pt x="402" y="21"/>
                  </a:cubicBezTo>
                  <a:cubicBezTo>
                    <a:pt x="408" y="29"/>
                    <a:pt x="408" y="29"/>
                    <a:pt x="408" y="29"/>
                  </a:cubicBezTo>
                  <a:cubicBezTo>
                    <a:pt x="416" y="25"/>
                    <a:pt x="416" y="25"/>
                    <a:pt x="416" y="25"/>
                  </a:cubicBezTo>
                  <a:cubicBezTo>
                    <a:pt x="430" y="26"/>
                    <a:pt x="430" y="26"/>
                    <a:pt x="430" y="26"/>
                  </a:cubicBezTo>
                  <a:cubicBezTo>
                    <a:pt x="431" y="33"/>
                    <a:pt x="431" y="33"/>
                    <a:pt x="431" y="33"/>
                  </a:cubicBezTo>
                  <a:cubicBezTo>
                    <a:pt x="442" y="49"/>
                    <a:pt x="442" y="49"/>
                    <a:pt x="442" y="49"/>
                  </a:cubicBezTo>
                  <a:cubicBezTo>
                    <a:pt x="460" y="44"/>
                    <a:pt x="460" y="44"/>
                    <a:pt x="460" y="44"/>
                  </a:cubicBezTo>
                  <a:cubicBezTo>
                    <a:pt x="467" y="33"/>
                    <a:pt x="467" y="33"/>
                    <a:pt x="467" y="33"/>
                  </a:cubicBezTo>
                  <a:cubicBezTo>
                    <a:pt x="480" y="37"/>
                    <a:pt x="480" y="37"/>
                    <a:pt x="480" y="37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7" y="94"/>
                    <a:pt x="487" y="94"/>
                    <a:pt x="487" y="94"/>
                  </a:cubicBezTo>
                  <a:cubicBezTo>
                    <a:pt x="482" y="97"/>
                    <a:pt x="482" y="97"/>
                    <a:pt x="482" y="97"/>
                  </a:cubicBezTo>
                  <a:cubicBezTo>
                    <a:pt x="481" y="106"/>
                    <a:pt x="481" y="106"/>
                    <a:pt x="481" y="106"/>
                  </a:cubicBezTo>
                  <a:cubicBezTo>
                    <a:pt x="485" y="116"/>
                    <a:pt x="485" y="116"/>
                    <a:pt x="485" y="116"/>
                  </a:cubicBezTo>
                  <a:cubicBezTo>
                    <a:pt x="482" y="125"/>
                    <a:pt x="482" y="125"/>
                    <a:pt x="482" y="125"/>
                  </a:cubicBezTo>
                  <a:cubicBezTo>
                    <a:pt x="477" y="114"/>
                    <a:pt x="477" y="114"/>
                    <a:pt x="477" y="114"/>
                  </a:cubicBezTo>
                  <a:cubicBezTo>
                    <a:pt x="468" y="118"/>
                    <a:pt x="468" y="118"/>
                    <a:pt x="468" y="118"/>
                  </a:cubicBezTo>
                  <a:cubicBezTo>
                    <a:pt x="464" y="134"/>
                    <a:pt x="464" y="134"/>
                    <a:pt x="464" y="134"/>
                  </a:cubicBezTo>
                  <a:cubicBezTo>
                    <a:pt x="453" y="140"/>
                    <a:pt x="453" y="140"/>
                    <a:pt x="453" y="140"/>
                  </a:cubicBezTo>
                  <a:cubicBezTo>
                    <a:pt x="453" y="147"/>
                    <a:pt x="453" y="147"/>
                    <a:pt x="453" y="147"/>
                  </a:cubicBezTo>
                  <a:cubicBezTo>
                    <a:pt x="466" y="160"/>
                    <a:pt x="466" y="160"/>
                    <a:pt x="466" y="160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65" y="184"/>
                    <a:pt x="465" y="184"/>
                    <a:pt x="465" y="184"/>
                  </a:cubicBezTo>
                  <a:cubicBezTo>
                    <a:pt x="449" y="185"/>
                    <a:pt x="449" y="185"/>
                    <a:pt x="449" y="185"/>
                  </a:cubicBezTo>
                  <a:cubicBezTo>
                    <a:pt x="453" y="192"/>
                    <a:pt x="453" y="192"/>
                    <a:pt x="453" y="192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211"/>
                    <a:pt x="462" y="211"/>
                    <a:pt x="462" y="211"/>
                  </a:cubicBezTo>
                  <a:cubicBezTo>
                    <a:pt x="469" y="222"/>
                    <a:pt x="469" y="222"/>
                    <a:pt x="469" y="222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91" y="228"/>
                    <a:pt x="491" y="228"/>
                    <a:pt x="491" y="228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3" y="247"/>
                    <a:pt x="493" y="247"/>
                    <a:pt x="493" y="247"/>
                  </a:cubicBezTo>
                  <a:cubicBezTo>
                    <a:pt x="493" y="258"/>
                    <a:pt x="493" y="258"/>
                    <a:pt x="493" y="258"/>
                  </a:cubicBezTo>
                  <a:cubicBezTo>
                    <a:pt x="475" y="258"/>
                    <a:pt x="475" y="258"/>
                    <a:pt x="475" y="258"/>
                  </a:cubicBezTo>
                  <a:cubicBezTo>
                    <a:pt x="475" y="264"/>
                    <a:pt x="475" y="264"/>
                    <a:pt x="475" y="264"/>
                  </a:cubicBezTo>
                  <a:cubicBezTo>
                    <a:pt x="475" y="264"/>
                    <a:pt x="449" y="281"/>
                    <a:pt x="439" y="292"/>
                  </a:cubicBezTo>
                  <a:cubicBezTo>
                    <a:pt x="427" y="282"/>
                    <a:pt x="427" y="282"/>
                    <a:pt x="427" y="282"/>
                  </a:cubicBezTo>
                  <a:cubicBezTo>
                    <a:pt x="424" y="285"/>
                    <a:pt x="424" y="285"/>
                    <a:pt x="424" y="285"/>
                  </a:cubicBezTo>
                  <a:cubicBezTo>
                    <a:pt x="426" y="298"/>
                    <a:pt x="426" y="298"/>
                    <a:pt x="426" y="298"/>
                  </a:cubicBezTo>
                  <a:cubicBezTo>
                    <a:pt x="430" y="302"/>
                    <a:pt x="430" y="302"/>
                    <a:pt x="430" y="302"/>
                  </a:cubicBezTo>
                  <a:cubicBezTo>
                    <a:pt x="422" y="310"/>
                    <a:pt x="422" y="310"/>
                    <a:pt x="422" y="310"/>
                  </a:cubicBezTo>
                  <a:cubicBezTo>
                    <a:pt x="408" y="310"/>
                    <a:pt x="408" y="310"/>
                    <a:pt x="408" y="310"/>
                  </a:cubicBezTo>
                  <a:cubicBezTo>
                    <a:pt x="407" y="292"/>
                    <a:pt x="407" y="292"/>
                    <a:pt x="407" y="292"/>
                  </a:cubicBezTo>
                  <a:cubicBezTo>
                    <a:pt x="396" y="289"/>
                    <a:pt x="396" y="289"/>
                    <a:pt x="396" y="289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76" y="287"/>
                    <a:pt x="376" y="287"/>
                    <a:pt x="376" y="287"/>
                  </a:cubicBezTo>
                  <a:cubicBezTo>
                    <a:pt x="375" y="300"/>
                    <a:pt x="375" y="300"/>
                    <a:pt x="375" y="300"/>
                  </a:cubicBezTo>
                  <a:cubicBezTo>
                    <a:pt x="369" y="303"/>
                    <a:pt x="369" y="303"/>
                    <a:pt x="369" y="303"/>
                  </a:cubicBezTo>
                  <a:cubicBezTo>
                    <a:pt x="357" y="303"/>
                    <a:pt x="357" y="303"/>
                    <a:pt x="357" y="303"/>
                  </a:cubicBezTo>
                  <a:cubicBezTo>
                    <a:pt x="350" y="311"/>
                    <a:pt x="350" y="311"/>
                    <a:pt x="350" y="311"/>
                  </a:cubicBezTo>
                  <a:cubicBezTo>
                    <a:pt x="341" y="313"/>
                    <a:pt x="341" y="313"/>
                    <a:pt x="341" y="313"/>
                  </a:cubicBezTo>
                  <a:cubicBezTo>
                    <a:pt x="340" y="300"/>
                    <a:pt x="340" y="300"/>
                    <a:pt x="340" y="300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27" y="307"/>
                    <a:pt x="327" y="307"/>
                    <a:pt x="327" y="307"/>
                  </a:cubicBezTo>
                  <a:cubicBezTo>
                    <a:pt x="327" y="316"/>
                    <a:pt x="327" y="316"/>
                    <a:pt x="327" y="316"/>
                  </a:cubicBezTo>
                  <a:cubicBezTo>
                    <a:pt x="323" y="319"/>
                    <a:pt x="323" y="319"/>
                    <a:pt x="323" y="319"/>
                  </a:cubicBezTo>
                  <a:cubicBezTo>
                    <a:pt x="322" y="327"/>
                    <a:pt x="322" y="327"/>
                    <a:pt x="322" y="327"/>
                  </a:cubicBezTo>
                  <a:cubicBezTo>
                    <a:pt x="327" y="337"/>
                    <a:pt x="327" y="337"/>
                    <a:pt x="327" y="337"/>
                  </a:cubicBezTo>
                  <a:cubicBezTo>
                    <a:pt x="316" y="346"/>
                    <a:pt x="316" y="346"/>
                    <a:pt x="316" y="346"/>
                  </a:cubicBezTo>
                  <a:cubicBezTo>
                    <a:pt x="305" y="345"/>
                    <a:pt x="305" y="345"/>
                    <a:pt x="305" y="345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1" y="363"/>
                    <a:pt x="291" y="363"/>
                    <a:pt x="291" y="363"/>
                  </a:cubicBezTo>
                  <a:cubicBezTo>
                    <a:pt x="275" y="377"/>
                    <a:pt x="275" y="377"/>
                    <a:pt x="275" y="377"/>
                  </a:cubicBezTo>
                  <a:cubicBezTo>
                    <a:pt x="266" y="375"/>
                    <a:pt x="266" y="375"/>
                    <a:pt x="266" y="375"/>
                  </a:cubicBezTo>
                  <a:cubicBezTo>
                    <a:pt x="259" y="378"/>
                    <a:pt x="259" y="378"/>
                    <a:pt x="259" y="378"/>
                  </a:cubicBezTo>
                  <a:cubicBezTo>
                    <a:pt x="257" y="375"/>
                    <a:pt x="257" y="375"/>
                    <a:pt x="257" y="375"/>
                  </a:cubicBezTo>
                  <a:cubicBezTo>
                    <a:pt x="249" y="375"/>
                    <a:pt x="249" y="375"/>
                    <a:pt x="249" y="375"/>
                  </a:cubicBezTo>
                  <a:cubicBezTo>
                    <a:pt x="249" y="383"/>
                    <a:pt x="249" y="383"/>
                    <a:pt x="249" y="383"/>
                  </a:cubicBezTo>
                  <a:cubicBezTo>
                    <a:pt x="241" y="389"/>
                    <a:pt x="241" y="389"/>
                    <a:pt x="241" y="389"/>
                  </a:cubicBezTo>
                  <a:cubicBezTo>
                    <a:pt x="241" y="389"/>
                    <a:pt x="230" y="392"/>
                    <a:pt x="231" y="414"/>
                  </a:cubicBezTo>
                  <a:cubicBezTo>
                    <a:pt x="224" y="423"/>
                    <a:pt x="224" y="423"/>
                    <a:pt x="224" y="423"/>
                  </a:cubicBezTo>
                  <a:cubicBezTo>
                    <a:pt x="210" y="423"/>
                    <a:pt x="210" y="423"/>
                    <a:pt x="210" y="423"/>
                  </a:cubicBezTo>
                  <a:cubicBezTo>
                    <a:pt x="201" y="419"/>
                    <a:pt x="201" y="419"/>
                    <a:pt x="201" y="419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87" y="413"/>
                    <a:pt x="187" y="413"/>
                    <a:pt x="187" y="413"/>
                  </a:cubicBezTo>
                  <a:cubicBezTo>
                    <a:pt x="187" y="413"/>
                    <a:pt x="179" y="409"/>
                    <a:pt x="190" y="391"/>
                  </a:cubicBezTo>
                  <a:cubicBezTo>
                    <a:pt x="190" y="391"/>
                    <a:pt x="189" y="377"/>
                    <a:pt x="174" y="385"/>
                  </a:cubicBezTo>
                  <a:cubicBezTo>
                    <a:pt x="174" y="385"/>
                    <a:pt x="167" y="393"/>
                    <a:pt x="166" y="407"/>
                  </a:cubicBezTo>
                  <a:cubicBezTo>
                    <a:pt x="166" y="407"/>
                    <a:pt x="172" y="425"/>
                    <a:pt x="155" y="421"/>
                  </a:cubicBezTo>
                  <a:cubicBezTo>
                    <a:pt x="155" y="421"/>
                    <a:pt x="145" y="424"/>
                    <a:pt x="145" y="431"/>
                  </a:cubicBezTo>
                  <a:cubicBezTo>
                    <a:pt x="135" y="430"/>
                    <a:pt x="135" y="430"/>
                    <a:pt x="135" y="430"/>
                  </a:cubicBezTo>
                  <a:cubicBezTo>
                    <a:pt x="121" y="421"/>
                    <a:pt x="121" y="421"/>
                    <a:pt x="121" y="421"/>
                  </a:cubicBezTo>
                  <a:cubicBezTo>
                    <a:pt x="121" y="421"/>
                    <a:pt x="117" y="403"/>
                    <a:pt x="136" y="395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26" y="379"/>
                    <a:pt x="126" y="379"/>
                    <a:pt x="126" y="379"/>
                  </a:cubicBezTo>
                  <a:cubicBezTo>
                    <a:pt x="121" y="386"/>
                    <a:pt x="121" y="386"/>
                    <a:pt x="121" y="386"/>
                  </a:cubicBezTo>
                  <a:cubicBezTo>
                    <a:pt x="107" y="387"/>
                    <a:pt x="107" y="387"/>
                    <a:pt x="107" y="387"/>
                  </a:cubicBezTo>
                  <a:cubicBezTo>
                    <a:pt x="105" y="382"/>
                    <a:pt x="105" y="382"/>
                    <a:pt x="105" y="382"/>
                  </a:cubicBezTo>
                  <a:cubicBezTo>
                    <a:pt x="90" y="383"/>
                    <a:pt x="90" y="383"/>
                    <a:pt x="90" y="383"/>
                  </a:cubicBezTo>
                  <a:cubicBezTo>
                    <a:pt x="91" y="388"/>
                    <a:pt x="91" y="388"/>
                    <a:pt x="91" y="388"/>
                  </a:cubicBezTo>
                  <a:cubicBezTo>
                    <a:pt x="95" y="393"/>
                    <a:pt x="95" y="393"/>
                    <a:pt x="95" y="393"/>
                  </a:cubicBezTo>
                  <a:cubicBezTo>
                    <a:pt x="95" y="393"/>
                    <a:pt x="94" y="401"/>
                    <a:pt x="84" y="395"/>
                  </a:cubicBezTo>
                  <a:cubicBezTo>
                    <a:pt x="84" y="395"/>
                    <a:pt x="74" y="394"/>
                    <a:pt x="72" y="383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3" y="369"/>
                    <a:pt x="43" y="362"/>
                    <a:pt x="57" y="35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35" y="346"/>
                    <a:pt x="35" y="346"/>
                    <a:pt x="35" y="346"/>
                  </a:cubicBezTo>
                  <a:cubicBezTo>
                    <a:pt x="22" y="351"/>
                    <a:pt x="22" y="351"/>
                    <a:pt x="22" y="351"/>
                  </a:cubicBezTo>
                  <a:cubicBezTo>
                    <a:pt x="18" y="337"/>
                    <a:pt x="18" y="337"/>
                    <a:pt x="18" y="337"/>
                  </a:cubicBezTo>
                  <a:cubicBezTo>
                    <a:pt x="9" y="328"/>
                    <a:pt x="9" y="328"/>
                    <a:pt x="9" y="328"/>
                  </a:cubicBezTo>
                  <a:cubicBezTo>
                    <a:pt x="11" y="323"/>
                    <a:pt x="11" y="323"/>
                    <a:pt x="11" y="323"/>
                  </a:cubicBezTo>
                  <a:cubicBezTo>
                    <a:pt x="11" y="312"/>
                    <a:pt x="11" y="312"/>
                    <a:pt x="11" y="312"/>
                  </a:cubicBezTo>
                  <a:cubicBezTo>
                    <a:pt x="11" y="312"/>
                    <a:pt x="0" y="301"/>
                    <a:pt x="0" y="289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580024" y="3123308"/>
              <a:ext cx="577163" cy="996072"/>
            </a:xfrm>
            <a:custGeom>
              <a:avLst/>
              <a:gdLst>
                <a:gd name="T0" fmla="*/ 2147483647 w 113"/>
                <a:gd name="T1" fmla="*/ 2147483647 h 195"/>
                <a:gd name="T2" fmla="*/ 2147483647 w 113"/>
                <a:gd name="T3" fmla="*/ 2147483647 h 195"/>
                <a:gd name="T4" fmla="*/ 2147483647 w 113"/>
                <a:gd name="T5" fmla="*/ 2147483647 h 195"/>
                <a:gd name="T6" fmla="*/ 2147483647 w 113"/>
                <a:gd name="T7" fmla="*/ 2147483647 h 195"/>
                <a:gd name="T8" fmla="*/ 2147483647 w 113"/>
                <a:gd name="T9" fmla="*/ 2147483647 h 195"/>
                <a:gd name="T10" fmla="*/ 2147483647 w 113"/>
                <a:gd name="T11" fmla="*/ 0 h 195"/>
                <a:gd name="T12" fmla="*/ 2147483647 w 113"/>
                <a:gd name="T13" fmla="*/ 0 h 195"/>
                <a:gd name="T14" fmla="*/ 2147483647 w 113"/>
                <a:gd name="T15" fmla="*/ 2147483647 h 195"/>
                <a:gd name="T16" fmla="*/ 2147483647 w 113"/>
                <a:gd name="T17" fmla="*/ 0 h 195"/>
                <a:gd name="T18" fmla="*/ 2147483647 w 113"/>
                <a:gd name="T19" fmla="*/ 2147483647 h 195"/>
                <a:gd name="T20" fmla="*/ 2147483647 w 113"/>
                <a:gd name="T21" fmla="*/ 2147483647 h 195"/>
                <a:gd name="T22" fmla="*/ 2147483647 w 113"/>
                <a:gd name="T23" fmla="*/ 2147483647 h 195"/>
                <a:gd name="T24" fmla="*/ 2147483647 w 113"/>
                <a:gd name="T25" fmla="*/ 2147483647 h 195"/>
                <a:gd name="T26" fmla="*/ 2147483647 w 113"/>
                <a:gd name="T27" fmla="*/ 2147483647 h 195"/>
                <a:gd name="T28" fmla="*/ 2147483647 w 113"/>
                <a:gd name="T29" fmla="*/ 2147483647 h 195"/>
                <a:gd name="T30" fmla="*/ 2147483647 w 113"/>
                <a:gd name="T31" fmla="*/ 2147483647 h 195"/>
                <a:gd name="T32" fmla="*/ 2147483647 w 113"/>
                <a:gd name="T33" fmla="*/ 2147483647 h 195"/>
                <a:gd name="T34" fmla="*/ 2147483647 w 113"/>
                <a:gd name="T35" fmla="*/ 2147483647 h 195"/>
                <a:gd name="T36" fmla="*/ 2147483647 w 113"/>
                <a:gd name="T37" fmla="*/ 2147483647 h 195"/>
                <a:gd name="T38" fmla="*/ 2147483647 w 113"/>
                <a:gd name="T39" fmla="*/ 2147483647 h 195"/>
                <a:gd name="T40" fmla="*/ 2147483647 w 113"/>
                <a:gd name="T41" fmla="*/ 2147483647 h 195"/>
                <a:gd name="T42" fmla="*/ 2147483647 w 113"/>
                <a:gd name="T43" fmla="*/ 2147483647 h 195"/>
                <a:gd name="T44" fmla="*/ 2147483647 w 113"/>
                <a:gd name="T45" fmla="*/ 2147483647 h 195"/>
                <a:gd name="T46" fmla="*/ 2147483647 w 113"/>
                <a:gd name="T47" fmla="*/ 2147483647 h 195"/>
                <a:gd name="T48" fmla="*/ 2147483647 w 113"/>
                <a:gd name="T49" fmla="*/ 2147483647 h 195"/>
                <a:gd name="T50" fmla="*/ 2147483647 w 113"/>
                <a:gd name="T51" fmla="*/ 2147483647 h 195"/>
                <a:gd name="T52" fmla="*/ 2147483647 w 113"/>
                <a:gd name="T53" fmla="*/ 2147483647 h 195"/>
                <a:gd name="T54" fmla="*/ 2147483647 w 113"/>
                <a:gd name="T55" fmla="*/ 2147483647 h 195"/>
                <a:gd name="T56" fmla="*/ 2147483647 w 113"/>
                <a:gd name="T57" fmla="*/ 2147483647 h 195"/>
                <a:gd name="T58" fmla="*/ 2147483647 w 113"/>
                <a:gd name="T59" fmla="*/ 2147483647 h 195"/>
                <a:gd name="T60" fmla="*/ 2147483647 w 113"/>
                <a:gd name="T61" fmla="*/ 2147483647 h 195"/>
                <a:gd name="T62" fmla="*/ 2147483647 w 113"/>
                <a:gd name="T63" fmla="*/ 2147483647 h 195"/>
                <a:gd name="T64" fmla="*/ 2147483647 w 113"/>
                <a:gd name="T65" fmla="*/ 2147483647 h 195"/>
                <a:gd name="T66" fmla="*/ 2147483647 w 113"/>
                <a:gd name="T67" fmla="*/ 2147483647 h 195"/>
                <a:gd name="T68" fmla="*/ 2147483647 w 113"/>
                <a:gd name="T69" fmla="*/ 2147483647 h 195"/>
                <a:gd name="T70" fmla="*/ 2147483647 w 113"/>
                <a:gd name="T71" fmla="*/ 2147483647 h 195"/>
                <a:gd name="T72" fmla="*/ 2147483647 w 113"/>
                <a:gd name="T73" fmla="*/ 2147483647 h 195"/>
                <a:gd name="T74" fmla="*/ 2147483647 w 113"/>
                <a:gd name="T75" fmla="*/ 2147483647 h 195"/>
                <a:gd name="T76" fmla="*/ 2147483647 w 113"/>
                <a:gd name="T77" fmla="*/ 2147483647 h 195"/>
                <a:gd name="T78" fmla="*/ 2147483647 w 113"/>
                <a:gd name="T79" fmla="*/ 2147483647 h 195"/>
                <a:gd name="T80" fmla="*/ 2147483647 w 113"/>
                <a:gd name="T81" fmla="*/ 2147483647 h 195"/>
                <a:gd name="T82" fmla="*/ 2147483647 w 113"/>
                <a:gd name="T83" fmla="*/ 2147483647 h 195"/>
                <a:gd name="T84" fmla="*/ 2147483647 w 113"/>
                <a:gd name="T85" fmla="*/ 2147483647 h 195"/>
                <a:gd name="T86" fmla="*/ 2147483647 w 113"/>
                <a:gd name="T87" fmla="*/ 2147483647 h 195"/>
                <a:gd name="T88" fmla="*/ 0 w 113"/>
                <a:gd name="T89" fmla="*/ 2147483647 h 195"/>
                <a:gd name="T90" fmla="*/ 0 w 113"/>
                <a:gd name="T91" fmla="*/ 2147483647 h 195"/>
                <a:gd name="T92" fmla="*/ 2147483647 w 113"/>
                <a:gd name="T93" fmla="*/ 2147483647 h 195"/>
                <a:gd name="T94" fmla="*/ 2147483647 w 113"/>
                <a:gd name="T95" fmla="*/ 2147483647 h 195"/>
                <a:gd name="T96" fmla="*/ 2147483647 w 113"/>
                <a:gd name="T97" fmla="*/ 2147483647 h 195"/>
                <a:gd name="T98" fmla="*/ 2147483647 w 113"/>
                <a:gd name="T99" fmla="*/ 2147483647 h 195"/>
                <a:gd name="T100" fmla="*/ 2147483647 w 113"/>
                <a:gd name="T101" fmla="*/ 2147483647 h 195"/>
                <a:gd name="T102" fmla="*/ 2147483647 w 113"/>
                <a:gd name="T103" fmla="*/ 2147483647 h 195"/>
                <a:gd name="T104" fmla="*/ 2147483647 w 113"/>
                <a:gd name="T105" fmla="*/ 2147483647 h 195"/>
                <a:gd name="T106" fmla="*/ 2147483647 w 113"/>
                <a:gd name="T107" fmla="*/ 2147483647 h 195"/>
                <a:gd name="T108" fmla="*/ 2147483647 w 113"/>
                <a:gd name="T109" fmla="*/ 2147483647 h 195"/>
                <a:gd name="T110" fmla="*/ 2147483647 w 113"/>
                <a:gd name="T111" fmla="*/ 2147483647 h 195"/>
                <a:gd name="T112" fmla="*/ 2147483647 w 113"/>
                <a:gd name="T113" fmla="*/ 2147483647 h 195"/>
                <a:gd name="T114" fmla="*/ 2147483647 w 113"/>
                <a:gd name="T115" fmla="*/ 2147483647 h 195"/>
                <a:gd name="T116" fmla="*/ 2147483647 w 113"/>
                <a:gd name="T117" fmla="*/ 2147483647 h 1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"/>
                <a:gd name="T178" fmla="*/ 0 h 195"/>
                <a:gd name="T179" fmla="*/ 113 w 113"/>
                <a:gd name="T180" fmla="*/ 195 h 1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" h="195">
                  <a:moveTo>
                    <a:pt x="33" y="44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0" y="16"/>
                    <a:pt x="81" y="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105" y="52"/>
                    <a:pt x="96" y="5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5" y="178"/>
                    <a:pt x="95" y="178"/>
                    <a:pt x="95" y="178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2" y="185"/>
                    <a:pt x="82" y="185"/>
                    <a:pt x="82" y="185"/>
                  </a:cubicBezTo>
                  <a:cubicBezTo>
                    <a:pt x="85" y="186"/>
                    <a:pt x="85" y="186"/>
                    <a:pt x="85" y="186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63" y="110"/>
                    <a:pt x="61" y="99"/>
                  </a:cubicBezTo>
                  <a:cubicBezTo>
                    <a:pt x="61" y="99"/>
                    <a:pt x="56" y="92"/>
                    <a:pt x="62" y="86"/>
                  </a:cubicBezTo>
                  <a:cubicBezTo>
                    <a:pt x="62" y="86"/>
                    <a:pt x="67" y="80"/>
                    <a:pt x="58" y="75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1" y="63"/>
                    <a:pt x="31" y="63"/>
                    <a:pt x="31" y="63"/>
                  </a:cubicBezTo>
                  <a:lnTo>
                    <a:pt x="33" y="44"/>
                  </a:lnTo>
                  <a:close/>
                </a:path>
              </a:pathLst>
            </a:custGeom>
            <a:solidFill>
              <a:schemeClr val="tx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586736" y="3675204"/>
              <a:ext cx="551895" cy="668924"/>
            </a:xfrm>
            <a:custGeom>
              <a:avLst/>
              <a:gdLst>
                <a:gd name="T0" fmla="*/ 2147483647 w 425"/>
                <a:gd name="T1" fmla="*/ 0 h 515"/>
                <a:gd name="T2" fmla="*/ 2147483647 w 425"/>
                <a:gd name="T3" fmla="*/ 2147483647 h 515"/>
                <a:gd name="T4" fmla="*/ 2147483647 w 425"/>
                <a:gd name="T5" fmla="*/ 2147483647 h 515"/>
                <a:gd name="T6" fmla="*/ 2147483647 w 425"/>
                <a:gd name="T7" fmla="*/ 2147483647 h 515"/>
                <a:gd name="T8" fmla="*/ 2147483647 w 425"/>
                <a:gd name="T9" fmla="*/ 2147483647 h 515"/>
                <a:gd name="T10" fmla="*/ 2147483647 w 425"/>
                <a:gd name="T11" fmla="*/ 2147483647 h 515"/>
                <a:gd name="T12" fmla="*/ 2147483647 w 425"/>
                <a:gd name="T13" fmla="*/ 2147483647 h 515"/>
                <a:gd name="T14" fmla="*/ 2147483647 w 425"/>
                <a:gd name="T15" fmla="*/ 2147483647 h 515"/>
                <a:gd name="T16" fmla="*/ 2147483647 w 425"/>
                <a:gd name="T17" fmla="*/ 2147483647 h 515"/>
                <a:gd name="T18" fmla="*/ 2147483647 w 425"/>
                <a:gd name="T19" fmla="*/ 2147483647 h 515"/>
                <a:gd name="T20" fmla="*/ 2147483647 w 425"/>
                <a:gd name="T21" fmla="*/ 2147483647 h 515"/>
                <a:gd name="T22" fmla="*/ 0 w 425"/>
                <a:gd name="T23" fmla="*/ 2147483647 h 515"/>
                <a:gd name="T24" fmla="*/ 2147483647 w 425"/>
                <a:gd name="T25" fmla="*/ 2147483647 h 515"/>
                <a:gd name="T26" fmla="*/ 2147483647 w 425"/>
                <a:gd name="T27" fmla="*/ 2147483647 h 515"/>
                <a:gd name="T28" fmla="*/ 2147483647 w 425"/>
                <a:gd name="T29" fmla="*/ 2147483647 h 515"/>
                <a:gd name="T30" fmla="*/ 2147483647 w 425"/>
                <a:gd name="T31" fmla="*/ 2147483647 h 515"/>
                <a:gd name="T32" fmla="*/ 2147483647 w 425"/>
                <a:gd name="T33" fmla="*/ 2147483647 h 515"/>
                <a:gd name="T34" fmla="*/ 2147483647 w 425"/>
                <a:gd name="T35" fmla="*/ 2147483647 h 515"/>
                <a:gd name="T36" fmla="*/ 2147483647 w 425"/>
                <a:gd name="T37" fmla="*/ 2147483647 h 515"/>
                <a:gd name="T38" fmla="*/ 2147483647 w 425"/>
                <a:gd name="T39" fmla="*/ 2147483647 h 515"/>
                <a:gd name="T40" fmla="*/ 2147483647 w 425"/>
                <a:gd name="T41" fmla="*/ 2147483647 h 515"/>
                <a:gd name="T42" fmla="*/ 2147483647 w 425"/>
                <a:gd name="T43" fmla="*/ 2147483647 h 515"/>
                <a:gd name="T44" fmla="*/ 2147483647 w 425"/>
                <a:gd name="T45" fmla="*/ 2147483647 h 515"/>
                <a:gd name="T46" fmla="*/ 2147483647 w 425"/>
                <a:gd name="T47" fmla="*/ 2147483647 h 515"/>
                <a:gd name="T48" fmla="*/ 2147483647 w 425"/>
                <a:gd name="T49" fmla="*/ 2147483647 h 515"/>
                <a:gd name="T50" fmla="*/ 2147483647 w 425"/>
                <a:gd name="T51" fmla="*/ 2147483647 h 515"/>
                <a:gd name="T52" fmla="*/ 2147483647 w 425"/>
                <a:gd name="T53" fmla="*/ 2147483647 h 515"/>
                <a:gd name="T54" fmla="*/ 2147483647 w 425"/>
                <a:gd name="T55" fmla="*/ 2147483647 h 515"/>
                <a:gd name="T56" fmla="*/ 2147483647 w 425"/>
                <a:gd name="T57" fmla="*/ 2147483647 h 515"/>
                <a:gd name="T58" fmla="*/ 2147483647 w 425"/>
                <a:gd name="T59" fmla="*/ 2147483647 h 515"/>
                <a:gd name="T60" fmla="*/ 2147483647 w 425"/>
                <a:gd name="T61" fmla="*/ 2147483647 h 515"/>
                <a:gd name="T62" fmla="*/ 2147483647 w 425"/>
                <a:gd name="T63" fmla="*/ 2147483647 h 515"/>
                <a:gd name="T64" fmla="*/ 2147483647 w 425"/>
                <a:gd name="T65" fmla="*/ 2147483647 h 515"/>
                <a:gd name="T66" fmla="*/ 2147483647 w 425"/>
                <a:gd name="T67" fmla="*/ 2147483647 h 515"/>
                <a:gd name="T68" fmla="*/ 2147483647 w 425"/>
                <a:gd name="T69" fmla="*/ 2147483647 h 515"/>
                <a:gd name="T70" fmla="*/ 2147483647 w 425"/>
                <a:gd name="T71" fmla="*/ 2147483647 h 515"/>
                <a:gd name="T72" fmla="*/ 2147483647 w 425"/>
                <a:gd name="T73" fmla="*/ 2147483647 h 515"/>
                <a:gd name="T74" fmla="*/ 2147483647 w 425"/>
                <a:gd name="T75" fmla="*/ 2147483647 h 515"/>
                <a:gd name="T76" fmla="*/ 2147483647 w 425"/>
                <a:gd name="T77" fmla="*/ 2147483647 h 515"/>
                <a:gd name="T78" fmla="*/ 2147483647 w 425"/>
                <a:gd name="T79" fmla="*/ 2147483647 h 515"/>
                <a:gd name="T80" fmla="*/ 2147483647 w 425"/>
                <a:gd name="T81" fmla="*/ 2147483647 h 515"/>
                <a:gd name="T82" fmla="*/ 2147483647 w 425"/>
                <a:gd name="T83" fmla="*/ 2147483647 h 515"/>
                <a:gd name="T84" fmla="*/ 2147483647 w 425"/>
                <a:gd name="T85" fmla="*/ 2147483647 h 515"/>
                <a:gd name="T86" fmla="*/ 2147483647 w 425"/>
                <a:gd name="T87" fmla="*/ 2147483647 h 515"/>
                <a:gd name="T88" fmla="*/ 2147483647 w 425"/>
                <a:gd name="T89" fmla="*/ 2147483647 h 515"/>
                <a:gd name="T90" fmla="*/ 2147483647 w 425"/>
                <a:gd name="T91" fmla="*/ 0 h 5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5"/>
                <a:gd name="T139" fmla="*/ 0 h 515"/>
                <a:gd name="T140" fmla="*/ 425 w 425"/>
                <a:gd name="T141" fmla="*/ 515 h 5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5" h="515">
                  <a:moveTo>
                    <a:pt x="114" y="0"/>
                  </a:moveTo>
                  <a:lnTo>
                    <a:pt x="103" y="12"/>
                  </a:lnTo>
                  <a:lnTo>
                    <a:pt x="103" y="36"/>
                  </a:lnTo>
                  <a:lnTo>
                    <a:pt x="130" y="55"/>
                  </a:lnTo>
                  <a:lnTo>
                    <a:pt x="130" y="98"/>
                  </a:lnTo>
                  <a:lnTo>
                    <a:pt x="99" y="98"/>
                  </a:lnTo>
                  <a:lnTo>
                    <a:pt x="91" y="83"/>
                  </a:lnTo>
                  <a:lnTo>
                    <a:pt x="59" y="83"/>
                  </a:lnTo>
                  <a:lnTo>
                    <a:pt x="59" y="126"/>
                  </a:lnTo>
                  <a:lnTo>
                    <a:pt x="40" y="130"/>
                  </a:lnTo>
                  <a:lnTo>
                    <a:pt x="32" y="173"/>
                  </a:lnTo>
                  <a:lnTo>
                    <a:pt x="0" y="181"/>
                  </a:lnTo>
                  <a:lnTo>
                    <a:pt x="48" y="236"/>
                  </a:lnTo>
                  <a:lnTo>
                    <a:pt x="99" y="252"/>
                  </a:lnTo>
                  <a:lnTo>
                    <a:pt x="99" y="291"/>
                  </a:lnTo>
                  <a:lnTo>
                    <a:pt x="67" y="307"/>
                  </a:lnTo>
                  <a:lnTo>
                    <a:pt x="63" y="334"/>
                  </a:lnTo>
                  <a:lnTo>
                    <a:pt x="71" y="362"/>
                  </a:lnTo>
                  <a:lnTo>
                    <a:pt x="118" y="362"/>
                  </a:lnTo>
                  <a:lnTo>
                    <a:pt x="118" y="393"/>
                  </a:lnTo>
                  <a:lnTo>
                    <a:pt x="103" y="397"/>
                  </a:lnTo>
                  <a:lnTo>
                    <a:pt x="103" y="437"/>
                  </a:lnTo>
                  <a:lnTo>
                    <a:pt x="118" y="437"/>
                  </a:lnTo>
                  <a:lnTo>
                    <a:pt x="138" y="468"/>
                  </a:lnTo>
                  <a:lnTo>
                    <a:pt x="142" y="504"/>
                  </a:lnTo>
                  <a:lnTo>
                    <a:pt x="181" y="476"/>
                  </a:lnTo>
                  <a:lnTo>
                    <a:pt x="181" y="511"/>
                  </a:lnTo>
                  <a:lnTo>
                    <a:pt x="205" y="507"/>
                  </a:lnTo>
                  <a:lnTo>
                    <a:pt x="236" y="480"/>
                  </a:lnTo>
                  <a:lnTo>
                    <a:pt x="260" y="480"/>
                  </a:lnTo>
                  <a:lnTo>
                    <a:pt x="268" y="500"/>
                  </a:lnTo>
                  <a:lnTo>
                    <a:pt x="335" y="515"/>
                  </a:lnTo>
                  <a:lnTo>
                    <a:pt x="370" y="464"/>
                  </a:lnTo>
                  <a:lnTo>
                    <a:pt x="378" y="409"/>
                  </a:lnTo>
                  <a:lnTo>
                    <a:pt x="417" y="409"/>
                  </a:lnTo>
                  <a:lnTo>
                    <a:pt x="413" y="378"/>
                  </a:lnTo>
                  <a:lnTo>
                    <a:pt x="425" y="334"/>
                  </a:lnTo>
                  <a:lnTo>
                    <a:pt x="307" y="271"/>
                  </a:lnTo>
                  <a:lnTo>
                    <a:pt x="307" y="240"/>
                  </a:lnTo>
                  <a:lnTo>
                    <a:pt x="323" y="224"/>
                  </a:lnTo>
                  <a:lnTo>
                    <a:pt x="315" y="189"/>
                  </a:lnTo>
                  <a:lnTo>
                    <a:pt x="256" y="153"/>
                  </a:lnTo>
                  <a:lnTo>
                    <a:pt x="256" y="102"/>
                  </a:lnTo>
                  <a:lnTo>
                    <a:pt x="217" y="71"/>
                  </a:lnTo>
                  <a:lnTo>
                    <a:pt x="158" y="6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964357" y="5662028"/>
              <a:ext cx="300550" cy="219428"/>
            </a:xfrm>
            <a:custGeom>
              <a:avLst/>
              <a:gdLst>
                <a:gd name="T0" fmla="*/ 2147483647 w 59"/>
                <a:gd name="T1" fmla="*/ 0 h 43"/>
                <a:gd name="T2" fmla="*/ 2147483647 w 59"/>
                <a:gd name="T3" fmla="*/ 2147483647 h 43"/>
                <a:gd name="T4" fmla="*/ 2147483647 w 59"/>
                <a:gd name="T5" fmla="*/ 2147483647 h 43"/>
                <a:gd name="T6" fmla="*/ 2147483647 w 59"/>
                <a:gd name="T7" fmla="*/ 2147483647 h 43"/>
                <a:gd name="T8" fmla="*/ 2147483647 w 59"/>
                <a:gd name="T9" fmla="*/ 2147483647 h 43"/>
                <a:gd name="T10" fmla="*/ 2147483647 w 59"/>
                <a:gd name="T11" fmla="*/ 2147483647 h 43"/>
                <a:gd name="T12" fmla="*/ 2147483647 w 59"/>
                <a:gd name="T13" fmla="*/ 2147483647 h 43"/>
                <a:gd name="T14" fmla="*/ 2147483647 w 59"/>
                <a:gd name="T15" fmla="*/ 2147483647 h 43"/>
                <a:gd name="T16" fmla="*/ 2147483647 w 59"/>
                <a:gd name="T17" fmla="*/ 2147483647 h 43"/>
                <a:gd name="T18" fmla="*/ 2147483647 w 59"/>
                <a:gd name="T19" fmla="*/ 2147483647 h 43"/>
                <a:gd name="T20" fmla="*/ 2147483647 w 59"/>
                <a:gd name="T21" fmla="*/ 0 h 43"/>
                <a:gd name="T22" fmla="*/ 2147483647 w 59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43"/>
                <a:gd name="T38" fmla="*/ 59 w 59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43">
                  <a:moveTo>
                    <a:pt x="25" y="0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36"/>
                    <a:pt x="6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47" y="37"/>
                    <a:pt x="49" y="24"/>
                  </a:cubicBezTo>
                  <a:cubicBezTo>
                    <a:pt x="49" y="24"/>
                    <a:pt x="49" y="14"/>
                    <a:pt x="59" y="5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srgbClr val="333333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225073" y="4818891"/>
              <a:ext cx="285921" cy="476093"/>
            </a:xfrm>
            <a:custGeom>
              <a:avLst/>
              <a:gdLst>
                <a:gd name="T0" fmla="*/ 2147483647 w 56"/>
                <a:gd name="T1" fmla="*/ 2147483647 h 93"/>
                <a:gd name="T2" fmla="*/ 2147483647 w 56"/>
                <a:gd name="T3" fmla="*/ 2147483647 h 93"/>
                <a:gd name="T4" fmla="*/ 2147483647 w 56"/>
                <a:gd name="T5" fmla="*/ 2147483647 h 93"/>
                <a:gd name="T6" fmla="*/ 2147483647 w 56"/>
                <a:gd name="T7" fmla="*/ 2147483647 h 93"/>
                <a:gd name="T8" fmla="*/ 2147483647 w 56"/>
                <a:gd name="T9" fmla="*/ 2147483647 h 93"/>
                <a:gd name="T10" fmla="*/ 2147483647 w 56"/>
                <a:gd name="T11" fmla="*/ 2147483647 h 93"/>
                <a:gd name="T12" fmla="*/ 2147483647 w 56"/>
                <a:gd name="T13" fmla="*/ 2147483647 h 93"/>
                <a:gd name="T14" fmla="*/ 2147483647 w 56"/>
                <a:gd name="T15" fmla="*/ 2147483647 h 93"/>
                <a:gd name="T16" fmla="*/ 2147483647 w 56"/>
                <a:gd name="T17" fmla="*/ 2147483647 h 93"/>
                <a:gd name="T18" fmla="*/ 2147483647 w 56"/>
                <a:gd name="T19" fmla="*/ 2147483647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93"/>
                <a:gd name="T32" fmla="*/ 56 w 56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93">
                  <a:moveTo>
                    <a:pt x="54" y="27"/>
                  </a:moveTo>
                  <a:cubicBezTo>
                    <a:pt x="56" y="25"/>
                    <a:pt x="56" y="25"/>
                    <a:pt x="56" y="2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48" y="0"/>
                    <a:pt x="37" y="9"/>
                  </a:cubicBezTo>
                  <a:cubicBezTo>
                    <a:pt x="37" y="9"/>
                    <a:pt x="0" y="52"/>
                    <a:pt x="27" y="81"/>
                  </a:cubicBezTo>
                  <a:cubicBezTo>
                    <a:pt x="27" y="81"/>
                    <a:pt x="37" y="88"/>
                    <a:pt x="39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54" y="53"/>
                    <a:pt x="54" y="53"/>
                    <a:pt x="54" y="53"/>
                  </a:cubicBezTo>
                  <a:lnTo>
                    <a:pt x="54" y="2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662538" y="5376106"/>
              <a:ext cx="62504" cy="61174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4525562" y="5392064"/>
              <a:ext cx="61174" cy="61174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solidFill>
                  <a:srgbClr val="333333"/>
                </a:solidFill>
                <a:cs typeface="Arial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330392" y="3452608"/>
            <a:ext cx="2129391" cy="552595"/>
            <a:chOff x="5511612" y="4041376"/>
            <a:chExt cx="2129391" cy="736793"/>
          </a:xfrm>
        </p:grpSpPr>
        <p:sp>
          <p:nvSpPr>
            <p:cNvPr id="48" name="Rectangle 41"/>
            <p:cNvSpPr/>
            <p:nvPr/>
          </p:nvSpPr>
          <p:spPr bwMode="auto">
            <a:xfrm>
              <a:off x="5511612" y="4041376"/>
              <a:ext cx="122404" cy="28725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b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333333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5634017" y="4120896"/>
              <a:ext cx="2006986" cy="657273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000"/>
                </a:spcBef>
              </a:pPr>
              <a:r>
                <a:rPr lang="en-US" altLang="zh-CN" sz="1100" dirty="0" smtClean="0">
                  <a:solidFill>
                    <a:srgbClr val="333333"/>
                  </a:solidFill>
                </a:rPr>
                <a:t>Provinces with announced cloud projects</a:t>
              </a:r>
              <a:endParaRPr lang="en-US" sz="1100" dirty="0" smtClean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9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86865127"/>
              </p:ext>
            </p:extLst>
          </p:nvPr>
        </p:nvGraphicFramePr>
        <p:xfrm>
          <a:off x="533401" y="1200151"/>
          <a:ext cx="7315200" cy="324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7834312" y="1485900"/>
            <a:ext cx="928688" cy="73866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prstClr val="black"/>
                </a:solidFill>
              </a:rPr>
              <a:t>Agility and speed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7772400" y="1257300"/>
            <a:ext cx="152400" cy="1200150"/>
          </a:xfrm>
          <a:prstGeom prst="rightBrace">
            <a:avLst/>
          </a:prstGeom>
          <a:solidFill>
            <a:srgbClr val="FFB218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85750"/>
            <a:ext cx="8382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1B4075"/>
              </a:buClr>
              <a:defRPr/>
            </a:pPr>
            <a:r>
              <a:rPr lang="en-US" sz="2600" kern="0" dirty="0" smtClean="0">
                <a:solidFill>
                  <a:srgbClr val="1B4075"/>
                </a:solidFill>
                <a:cs typeface="Arial" charset="0"/>
              </a:rPr>
              <a:t>Why enterprises are leveraging cloud services: </a:t>
            </a:r>
            <a:r>
              <a:rPr lang="en-US" sz="2600" b="1" kern="0" dirty="0" smtClean="0">
                <a:solidFill>
                  <a:srgbClr val="1B4075"/>
                </a:solidFill>
                <a:cs typeface="Arial" charset="0"/>
              </a:rPr>
              <a:t>Speed</a:t>
            </a:r>
            <a:endParaRPr lang="en-US" sz="2600" b="1" kern="0" dirty="0">
              <a:solidFill>
                <a:srgbClr val="1B4075"/>
              </a:solidFill>
              <a:cs typeface="Arial" charset="0"/>
            </a:endParaRPr>
          </a:p>
        </p:txBody>
      </p:sp>
      <p:sp>
        <p:nvSpPr>
          <p:cNvPr id="6" name="Text Box 6" descr="MarketSight_Chart_Title"/>
          <p:cNvSpPr txBox="1">
            <a:spLocks noChangeArrowheads="1"/>
          </p:cNvSpPr>
          <p:nvPr/>
        </p:nvSpPr>
        <p:spPr bwMode="auto">
          <a:xfrm>
            <a:off x="685800" y="800100"/>
            <a:ext cx="7462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“How important </a:t>
            </a:r>
            <a:r>
              <a:rPr lang="en-US" sz="1100" b="1" dirty="0">
                <a:solidFill>
                  <a:srgbClr val="000000"/>
                </a:solidFill>
              </a:rPr>
              <a:t>were</a:t>
            </a:r>
            <a:r>
              <a:rPr lang="en-US" sz="1200" b="1" dirty="0">
                <a:solidFill>
                  <a:srgbClr val="000000"/>
                </a:solidFill>
              </a:rPr>
              <a:t> the following benefits in your firm’s decision to use </a:t>
            </a:r>
            <a:r>
              <a:rPr lang="en-US" sz="1200" b="1" dirty="0" smtClean="0">
                <a:solidFill>
                  <a:srgbClr val="000000"/>
                </a:solidFill>
              </a:rPr>
              <a:t>cloud services?</a:t>
            </a:r>
            <a:r>
              <a:rPr lang="en-US" sz="1200" b="1" dirty="0">
                <a:solidFill>
                  <a:srgbClr val="000000"/>
                </a:solidFill>
              </a:rPr>
              <a:t>”</a:t>
            </a:r>
          </a:p>
          <a:p>
            <a:pPr algn="ctr" defTabSz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(Respondents who reported “Important factor” or “Very important factor”)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438401" y="4400550"/>
            <a:ext cx="6248401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</a:rPr>
              <a:t>Source: </a:t>
            </a:r>
            <a:r>
              <a:rPr lang="en-US" sz="1000" dirty="0" err="1">
                <a:solidFill>
                  <a:prstClr val="black"/>
                </a:solidFill>
              </a:rPr>
              <a:t>Forrsights</a:t>
            </a:r>
            <a:r>
              <a:rPr lang="en-US" sz="1000" dirty="0">
                <a:solidFill>
                  <a:prstClr val="black"/>
                </a:solidFill>
              </a:rPr>
              <a:t> Software Survey, Q4 </a:t>
            </a:r>
            <a:r>
              <a:rPr lang="en-US" sz="1000" dirty="0" smtClean="0">
                <a:solidFill>
                  <a:prstClr val="black"/>
                </a:solidFill>
              </a:rPr>
              <a:t>2012</a:t>
            </a:r>
          </a:p>
          <a:p>
            <a:pPr algn="r" fontAlgn="base"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</a:rPr>
              <a:t>Base: 1,429 software decision-makers at firms who are using or planning to use </a:t>
            </a:r>
            <a:r>
              <a:rPr lang="en-US" sz="1000" dirty="0" err="1" smtClean="0">
                <a:solidFill>
                  <a:prstClr val="black"/>
                </a:solidFill>
              </a:rPr>
              <a:t>SaaS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239000" y="2514600"/>
            <a:ext cx="1447800" cy="30777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prstClr val="black"/>
                </a:solidFill>
              </a:rPr>
              <a:t>Cost</a:t>
            </a:r>
            <a:r>
              <a:rPr lang="de-DE" sz="1200" dirty="0" smtClean="0">
                <a:solidFill>
                  <a:prstClr val="black"/>
                </a:solidFill>
              </a:rPr>
              <a:t> </a:t>
            </a:r>
            <a:r>
              <a:rPr lang="de-DE" sz="1200" dirty="0" err="1" smtClean="0">
                <a:solidFill>
                  <a:prstClr val="black"/>
                </a:solidFill>
              </a:rPr>
              <a:t>is</a:t>
            </a:r>
            <a:r>
              <a:rPr lang="de-DE" sz="1200" dirty="0" smtClean="0">
                <a:solidFill>
                  <a:prstClr val="black"/>
                </a:solidFill>
              </a:rPr>
              <a:t> </a:t>
            </a:r>
            <a:r>
              <a:rPr lang="de-DE" sz="1200" dirty="0" err="1" smtClean="0">
                <a:solidFill>
                  <a:prstClr val="black"/>
                </a:solidFill>
              </a:rPr>
              <a:t>secondary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7162800" y="2514600"/>
            <a:ext cx="152400" cy="228600"/>
          </a:xfrm>
          <a:prstGeom prst="rightBrace">
            <a:avLst/>
          </a:prstGeom>
          <a:solidFill>
            <a:srgbClr val="FFB218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5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body" sz="half" idx="12"/>
          </p:nvPr>
        </p:nvSpPr>
        <p:spPr>
          <a:xfrm>
            <a:off x="594360" y="4376404"/>
            <a:ext cx="7955280" cy="369332"/>
          </a:xfrm>
        </p:spPr>
        <p:txBody>
          <a:bodyPr/>
          <a:lstStyle/>
          <a:p>
            <a:r>
              <a:rPr lang="en-US" dirty="0" smtClean="0"/>
              <a:t>Base: 124 North American and European enterprise software developers using cloud; Source: </a:t>
            </a:r>
            <a:r>
              <a:rPr lang="en-US" dirty="0" err="1" smtClean="0"/>
              <a:t>Forrsights</a:t>
            </a:r>
            <a:r>
              <a:rPr lang="en-US" dirty="0" smtClean="0"/>
              <a:t> Developer Survey, Q1 2013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445770"/>
            <a:ext cx="7955280" cy="782778"/>
          </a:xfrm>
        </p:spPr>
        <p:txBody>
          <a:bodyPr/>
          <a:lstStyle/>
          <a:p>
            <a:r>
              <a:rPr lang="en-US" sz="2800" dirty="0" smtClean="0"/>
              <a:t>Integrations, mobile, and intranet apps are most common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33588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“Which of the following types of applications are you currently developing using cloud environments or have you delivered in a cloud environment in the past 12 months?” (Select all that apply)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Object" descr="MarketSight_Chart"/>
          <p:cNvGraphicFramePr/>
          <p:nvPr>
            <p:extLst>
              <p:ext uri="{D42A27DB-BD31-4B8C-83A1-F6EECF244321}">
                <p14:modId xmlns:p14="http://schemas.microsoft.com/office/powerpoint/2010/main" val="2522442913"/>
              </p:ext>
            </p:extLst>
          </p:nvPr>
        </p:nvGraphicFramePr>
        <p:xfrm>
          <a:off x="914400" y="1657350"/>
          <a:ext cx="72390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1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Base: North American and European enterprise software developers; Source: </a:t>
            </a:r>
            <a:r>
              <a:rPr lang="en-US" dirty="0" err="1" smtClean="0"/>
              <a:t>Forrsights</a:t>
            </a:r>
            <a:r>
              <a:rPr lang="en-US" dirty="0" smtClean="0"/>
              <a:t> Developer Survey, Q1 2013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445770"/>
            <a:ext cx="7955280" cy="338554"/>
          </a:xfrm>
        </p:spPr>
        <p:txBody>
          <a:bodyPr/>
          <a:lstStyle/>
          <a:p>
            <a:r>
              <a:rPr lang="en-US" sz="2400" dirty="0" smtClean="0"/>
              <a:t>Cloud developers favor open source technologies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89535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“Which of the following classes of open source software tools/frameworks have you used for development or deployment in the past 12 months?” (Select all that apply)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25690858"/>
              </p:ext>
            </p:extLst>
          </p:nvPr>
        </p:nvGraphicFramePr>
        <p:xfrm>
          <a:off x="381000" y="1143000"/>
          <a:ext cx="92202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11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rester_Events_2012_complete">
  <a:themeElements>
    <a:clrScheme name="Custom 3">
      <a:dk1>
        <a:srgbClr val="333333"/>
      </a:dk1>
      <a:lt1>
        <a:srgbClr val="FFFFFF"/>
      </a:lt1>
      <a:dk2>
        <a:srgbClr val="666666"/>
      </a:dk2>
      <a:lt2>
        <a:srgbClr val="EEF3F6"/>
      </a:lt2>
      <a:accent1>
        <a:srgbClr val="3399CC"/>
      </a:accent1>
      <a:accent2>
        <a:srgbClr val="FF9D08"/>
      </a:accent2>
      <a:accent3>
        <a:srgbClr val="999999"/>
      </a:accent3>
      <a:accent4>
        <a:srgbClr val="CCCCCC"/>
      </a:accent4>
      <a:accent5>
        <a:srgbClr val="9BDDF8"/>
      </a:accent5>
      <a:accent6>
        <a:srgbClr val="669933"/>
      </a:accent6>
      <a:hlink>
        <a:srgbClr val="333333"/>
      </a:hlink>
      <a:folHlink>
        <a:srgbClr val="333333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Forr quickstart Q1 2013">
  <a:themeElements>
    <a:clrScheme name="Forrester 2013">
      <a:dk1>
        <a:srgbClr val="333333"/>
      </a:dk1>
      <a:lt1>
        <a:srgbClr val="FFFFFF"/>
      </a:lt1>
      <a:dk2>
        <a:srgbClr val="666666"/>
      </a:dk2>
      <a:lt2>
        <a:srgbClr val="DFE5E8"/>
      </a:lt2>
      <a:accent1>
        <a:srgbClr val="3399CC"/>
      </a:accent1>
      <a:accent2>
        <a:srgbClr val="9BDDF8"/>
      </a:accent2>
      <a:accent3>
        <a:srgbClr val="999999"/>
      </a:accent3>
      <a:accent4>
        <a:srgbClr val="CCCCCC"/>
      </a:accent4>
      <a:accent5>
        <a:srgbClr val="FF9D08"/>
      </a:accent5>
      <a:accent6>
        <a:srgbClr val="669933"/>
      </a:accent6>
      <a:hlink>
        <a:srgbClr val="FF730F"/>
      </a:hlink>
      <a:folHlink>
        <a:srgbClr val="333333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spcAft>
            <a:spcPts val="600"/>
          </a:spcAft>
          <a:defRPr sz="2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Forrester_Events_2012_complete</Template>
  <TotalTime>9890</TotalTime>
  <Words>1726</Words>
  <Application>Microsoft Macintosh PowerPoint</Application>
  <PresentationFormat>On-screen Show (16:9)</PresentationFormat>
  <Paragraphs>244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Forrester_Events_2012_complete</vt:lpstr>
      <vt:lpstr>1_Forr quickstart Q1 2013</vt:lpstr>
      <vt:lpstr>Worksheet</vt:lpstr>
      <vt:lpstr>The True State of Cloud Adoption</vt:lpstr>
      <vt:lpstr>The True State of Cloud – Q4 2013</vt:lpstr>
      <vt:lpstr>Cloud adoption is accelerating</vt:lpstr>
      <vt:lpstr>PowerPoint Presentation</vt:lpstr>
      <vt:lpstr>China will be a key engine of this growth</vt:lpstr>
      <vt:lpstr>The Chinese government’s cloud strategy</vt:lpstr>
      <vt:lpstr>PowerPoint Presentation</vt:lpstr>
      <vt:lpstr>Integrations, mobile, and intranet apps are most common</vt:lpstr>
      <vt:lpstr>Cloud developers favor open source technologies</vt:lpstr>
      <vt:lpstr>OpenStack trending in China</vt:lpstr>
      <vt:lpstr>Wide expectations for OpenStack in China</vt:lpstr>
      <vt:lpstr>PowerPoint Presentation</vt:lpstr>
      <vt:lpstr>And the business often doesn’t know (or care) about the risks</vt:lpstr>
      <vt:lpstr>IT Ops is beginning to take control of the cloud strategy</vt:lpstr>
      <vt:lpstr>The cloud evolutionary paths are  independent of each other</vt:lpstr>
      <vt:lpstr>Business service over cloud is most popular scenario</vt:lpstr>
      <vt:lpstr>Nearly half of OpenStack projects in China are making substantial progress</vt:lpstr>
      <vt:lpstr>Collectively, Open Stack is the most popular choice</vt:lpstr>
      <vt:lpstr>OpenStack trends in China</vt:lpstr>
      <vt:lpstr>Lack of professional training and poor ease of use are major concerns of end users to adopt OpenStack </vt:lpstr>
      <vt:lpstr>Recommendations</vt:lpstr>
      <vt:lpstr>The hybrid end game</vt:lpstr>
      <vt:lpstr>PowerPoint Presentation</vt:lpstr>
    </vt:vector>
  </TitlesOfParts>
  <Company>Forrester Research,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I&amp;O leaders plan to keep apps in-house</dc:title>
  <dc:creator>James Staten</dc:creator>
  <cp:lastModifiedBy>George Southworth</cp:lastModifiedBy>
  <cp:revision>235</cp:revision>
  <cp:lastPrinted>2012-05-21T21:05:00Z</cp:lastPrinted>
  <dcterms:created xsi:type="dcterms:W3CDTF">2012-10-05T18:53:52Z</dcterms:created>
  <dcterms:modified xsi:type="dcterms:W3CDTF">2013-11-05T06:53:00Z</dcterms:modified>
</cp:coreProperties>
</file>