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2" r:id="rId3"/>
    <p:sldId id="267" r:id="rId4"/>
    <p:sldId id="269" r:id="rId5"/>
    <p:sldId id="257" r:id="rId6"/>
    <p:sldId id="274" r:id="rId7"/>
    <p:sldId id="261" r:id="rId8"/>
    <p:sldId id="262" r:id="rId9"/>
    <p:sldId id="260" r:id="rId10"/>
    <p:sldId id="268" r:id="rId11"/>
    <p:sldId id="263" r:id="rId12"/>
    <p:sldId id="259" r:id="rId13"/>
    <p:sldId id="271" r:id="rId14"/>
    <p:sldId id="270" r:id="rId15"/>
    <p:sldId id="266" r:id="rId16"/>
    <p:sldId id="26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51" autoAdjust="0"/>
  </p:normalViewPr>
  <p:slideViewPr>
    <p:cSldViewPr snapToGrid="0" snapToObjects="1">
      <p:cViewPr varScale="1">
        <p:scale>
          <a:sx n="73" d="100"/>
          <a:sy n="73" d="100"/>
        </p:scale>
        <p:origin x="-1544"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bryce:Dropbox:Foundation2013:Presentations:momentum-slide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bryce:Dropbox:Foundation2013:Presentations:momentum-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'Participating Companies'!$B$2</c:f>
              <c:strCache>
                <c:ptCount val="1"/>
                <c:pt idx="0">
                  <c:v>Number</c:v>
                </c:pt>
              </c:strCache>
            </c:strRef>
          </c:tx>
          <c:spPr>
            <a:solidFill>
              <a:srgbClr val="4F81BD">
                <a:lumMod val="50000"/>
              </a:srgbClr>
            </a:solidFill>
          </c:spPr>
          <c:invertIfNegative val="0"/>
          <c:cat>
            <c:strRef>
              <c:f>'Participating Companies'!$A$3:$A$10</c:f>
              <c:strCache>
                <c:ptCount val="8"/>
                <c:pt idx="0">
                  <c:v>Launch</c:v>
                </c:pt>
                <c:pt idx="1">
                  <c:v>Austin</c:v>
                </c:pt>
                <c:pt idx="2">
                  <c:v>Bexar</c:v>
                </c:pt>
                <c:pt idx="3">
                  <c:v>Cactus</c:v>
                </c:pt>
                <c:pt idx="4">
                  <c:v>Diablo</c:v>
                </c:pt>
                <c:pt idx="5">
                  <c:v>Essex</c:v>
                </c:pt>
                <c:pt idx="6">
                  <c:v>2-year anniversary</c:v>
                </c:pt>
                <c:pt idx="7">
                  <c:v>Grizzly</c:v>
                </c:pt>
              </c:strCache>
            </c:strRef>
          </c:cat>
          <c:val>
            <c:numRef>
              <c:f>'Participating Companies'!$B$3:$B$10</c:f>
              <c:numCache>
                <c:formatCode>General</c:formatCode>
                <c:ptCount val="8"/>
                <c:pt idx="0">
                  <c:v>25.0</c:v>
                </c:pt>
                <c:pt idx="1">
                  <c:v>35.0</c:v>
                </c:pt>
                <c:pt idx="2">
                  <c:v>50.0</c:v>
                </c:pt>
                <c:pt idx="3">
                  <c:v>60.0</c:v>
                </c:pt>
                <c:pt idx="4">
                  <c:v>110.0</c:v>
                </c:pt>
                <c:pt idx="5">
                  <c:v>150.0</c:v>
                </c:pt>
                <c:pt idx="6">
                  <c:v>190.0</c:v>
                </c:pt>
                <c:pt idx="7">
                  <c:v>227.0</c:v>
                </c:pt>
              </c:numCache>
            </c:numRef>
          </c:val>
        </c:ser>
        <c:dLbls>
          <c:showLegendKey val="0"/>
          <c:showVal val="0"/>
          <c:showCatName val="0"/>
          <c:showSerName val="0"/>
          <c:showPercent val="0"/>
          <c:showBubbleSize val="0"/>
        </c:dLbls>
        <c:gapWidth val="150"/>
        <c:axId val="-2092771576"/>
        <c:axId val="-2092768520"/>
      </c:barChart>
      <c:catAx>
        <c:axId val="-2092771576"/>
        <c:scaling>
          <c:orientation val="minMax"/>
        </c:scaling>
        <c:delete val="0"/>
        <c:axPos val="b"/>
        <c:majorTickMark val="out"/>
        <c:minorTickMark val="none"/>
        <c:tickLblPos val="nextTo"/>
        <c:crossAx val="-2092768520"/>
        <c:crosses val="autoZero"/>
        <c:auto val="1"/>
        <c:lblAlgn val="ctr"/>
        <c:lblOffset val="100"/>
        <c:noMultiLvlLbl val="0"/>
      </c:catAx>
      <c:valAx>
        <c:axId val="-2092768520"/>
        <c:scaling>
          <c:orientation val="minMax"/>
        </c:scaling>
        <c:delete val="0"/>
        <c:axPos val="l"/>
        <c:majorGridlines/>
        <c:numFmt formatCode="General" sourceLinked="1"/>
        <c:majorTickMark val="out"/>
        <c:minorTickMark val="none"/>
        <c:tickLblPos val="nextTo"/>
        <c:crossAx val="-209277157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'Summit Growth'!$B$2</c:f>
              <c:strCache>
                <c:ptCount val="1"/>
                <c:pt idx="0">
                  <c:v>Attendees</c:v>
                </c:pt>
              </c:strCache>
            </c:strRef>
          </c:tx>
          <c:spPr>
            <a:solidFill>
              <a:srgbClr val="4F81BD">
                <a:lumMod val="50000"/>
              </a:srgbClr>
            </a:solidFill>
          </c:spPr>
          <c:invertIfNegative val="0"/>
          <c:cat>
            <c:strRef>
              <c:f>'Summit Growth'!$A$3:$A$9</c:f>
              <c:strCache>
                <c:ptCount val="7"/>
                <c:pt idx="0">
                  <c:v>Austin</c:v>
                </c:pt>
                <c:pt idx="1">
                  <c:v>San Antonio</c:v>
                </c:pt>
                <c:pt idx="2">
                  <c:v>Santa Clara</c:v>
                </c:pt>
                <c:pt idx="3">
                  <c:v>Boston</c:v>
                </c:pt>
                <c:pt idx="4">
                  <c:v>San Francisco</c:v>
                </c:pt>
                <c:pt idx="5">
                  <c:v>San Diego</c:v>
                </c:pt>
                <c:pt idx="6">
                  <c:v>Portland</c:v>
                </c:pt>
              </c:strCache>
            </c:strRef>
          </c:cat>
          <c:val>
            <c:numRef>
              <c:f>'Summit Growth'!$B$3:$B$9</c:f>
              <c:numCache>
                <c:formatCode>General</c:formatCode>
                <c:ptCount val="7"/>
                <c:pt idx="0">
                  <c:v>75.0</c:v>
                </c:pt>
                <c:pt idx="1">
                  <c:v>200.0</c:v>
                </c:pt>
                <c:pt idx="2">
                  <c:v>500.0</c:v>
                </c:pt>
                <c:pt idx="3">
                  <c:v>650.0</c:v>
                </c:pt>
                <c:pt idx="4">
                  <c:v>1000.0</c:v>
                </c:pt>
                <c:pt idx="5">
                  <c:v>1350.0</c:v>
                </c:pt>
                <c:pt idx="6">
                  <c:v>2600.0</c:v>
                </c:pt>
              </c:numCache>
            </c:numRef>
          </c:val>
        </c:ser>
        <c:dLbls>
          <c:showLegendKey val="0"/>
          <c:showVal val="0"/>
          <c:showCatName val="0"/>
          <c:showSerName val="0"/>
          <c:showPercent val="0"/>
          <c:showBubbleSize val="0"/>
        </c:dLbls>
        <c:gapWidth val="150"/>
        <c:axId val="-2092391800"/>
        <c:axId val="-2091953720"/>
      </c:barChart>
      <c:catAx>
        <c:axId val="-2092391800"/>
        <c:scaling>
          <c:orientation val="minMax"/>
        </c:scaling>
        <c:delete val="0"/>
        <c:axPos val="b"/>
        <c:majorTickMark val="out"/>
        <c:minorTickMark val="none"/>
        <c:tickLblPos val="nextTo"/>
        <c:txPr>
          <a:bodyPr rot="0" lIns="0">
            <a:noAutofit/>
          </a:bodyPr>
          <a:lstStyle/>
          <a:p>
            <a:pPr>
              <a:defRPr sz="1200">
                <a:latin typeface="Helvetica Neue Light"/>
              </a:defRPr>
            </a:pPr>
            <a:endParaRPr lang="en-US"/>
          </a:p>
        </c:txPr>
        <c:crossAx val="-2091953720"/>
        <c:crosses val="autoZero"/>
        <c:auto val="1"/>
        <c:lblAlgn val="ctr"/>
        <c:lblOffset val="100"/>
        <c:tickLblSkip val="1"/>
        <c:tickMarkSkip val="1"/>
        <c:noMultiLvlLbl val="0"/>
      </c:catAx>
      <c:valAx>
        <c:axId val="-2091953720"/>
        <c:scaling>
          <c:orientation val="minMax"/>
        </c:scaling>
        <c:delete val="0"/>
        <c:axPos val="l"/>
        <c:majorGridlines/>
        <c:numFmt formatCode="General" sourceLinked="1"/>
        <c:majorTickMark val="out"/>
        <c:minorTickMark val="none"/>
        <c:tickLblPos val="nextTo"/>
        <c:crossAx val="-2092391800"/>
        <c:crosses val="autoZero"/>
        <c:crossBetween val="between"/>
      </c:valAx>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93659-2E1B-A940-BA7F-BFD94B62209C}" type="datetimeFigureOut">
              <a:rPr lang="en-US" smtClean="0"/>
              <a:t>7/10/13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79026-00DC-BC43-A904-FFBBBBFC408A}" type="slidenum">
              <a:rPr lang="en-US" smtClean="0"/>
              <a:t>‹#›</a:t>
            </a:fld>
            <a:endParaRPr lang="en-US"/>
          </a:p>
        </p:txBody>
      </p:sp>
    </p:spTree>
    <p:extLst>
      <p:ext uri="{BB962C8B-B14F-4D97-AF65-F5344CB8AC3E}">
        <p14:creationId xmlns:p14="http://schemas.microsoft.com/office/powerpoint/2010/main" val="64181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3579026-00DC-BC43-A904-FFBBBBFC408A}" type="slidenum">
              <a:rPr lang="en-US" smtClean="0"/>
              <a:t>1</a:t>
            </a:fld>
            <a:endParaRPr lang="en-US"/>
          </a:p>
        </p:txBody>
      </p:sp>
    </p:spTree>
    <p:extLst>
      <p:ext uri="{BB962C8B-B14F-4D97-AF65-F5344CB8AC3E}">
        <p14:creationId xmlns:p14="http://schemas.microsoft.com/office/powerpoint/2010/main" val="208547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smtClean="0">
                <a:solidFill>
                  <a:schemeClr val="tx1"/>
                </a:solidFill>
                <a:latin typeface="+mn-lt"/>
                <a:ea typeface="+mn-ea"/>
                <a:cs typeface="+mn-cs"/>
              </a:rPr>
              <a:t>Best Buy</a:t>
            </a:r>
          </a:p>
          <a:p>
            <a:pPr rtl="0"/>
            <a:r>
              <a:rPr lang="en-AU" sz="1200" b="0" i="0" u="none" strike="noStrike" kern="1200" baseline="0" dirty="0" smtClean="0">
                <a:solidFill>
                  <a:schemeClr val="tx1"/>
                </a:solidFill>
                <a:latin typeface="+mn-lt"/>
                <a:ea typeface="+mn-ea"/>
                <a:cs typeface="+mn-cs"/>
              </a:rPr>
              <a:t>Continuous delivery, massive demand spikes</a:t>
            </a:r>
          </a:p>
          <a:p>
            <a:r>
              <a:rPr lang="en-AU" sz="1200" b="0" i="0" u="none" strike="noStrike" kern="1200" baseline="0" dirty="0" smtClean="0">
                <a:solidFill>
                  <a:schemeClr val="tx1"/>
                </a:solidFill>
                <a:latin typeface="+mn-lt"/>
                <a:ea typeface="+mn-ea"/>
                <a:cs typeface="+mn-cs"/>
              </a:rPr>
              <a:t>Bloomberg</a:t>
            </a:r>
          </a:p>
          <a:p>
            <a:pPr rtl="0"/>
            <a:r>
              <a:rPr lang="en-AU" sz="1200" b="0" i="0" u="none" strike="noStrike" kern="1200" baseline="0" dirty="0" smtClean="0">
                <a:solidFill>
                  <a:schemeClr val="tx1"/>
                </a:solidFill>
                <a:latin typeface="+mn-lt"/>
                <a:ea typeface="+mn-ea"/>
                <a:cs typeface="+mn-cs"/>
              </a:rPr>
              <a:t>Infrastructure agility and efficiency</a:t>
            </a:r>
          </a:p>
          <a:p>
            <a:r>
              <a:rPr lang="en-AU" sz="1200" b="0" i="0" u="none" strike="noStrike" kern="1200" baseline="0" dirty="0" smtClean="0">
                <a:solidFill>
                  <a:schemeClr val="tx1"/>
                </a:solidFill>
                <a:latin typeface="+mn-lt"/>
                <a:ea typeface="+mn-ea"/>
                <a:cs typeface="+mn-cs"/>
              </a:rPr>
              <a:t>Comcast</a:t>
            </a:r>
          </a:p>
          <a:p>
            <a:pPr rtl="0"/>
            <a:r>
              <a:rPr lang="en-AU" sz="1200" b="0" i="0" u="none" strike="noStrike" kern="1200" baseline="0" dirty="0" smtClean="0">
                <a:solidFill>
                  <a:schemeClr val="tx1"/>
                </a:solidFill>
                <a:latin typeface="+mn-lt"/>
                <a:ea typeface="+mn-ea"/>
                <a:cs typeface="+mn-cs"/>
              </a:rPr>
              <a:t>Moves set to box intelligence into the cloud</a:t>
            </a:r>
          </a:p>
          <a:p>
            <a:endParaRPr lang="en-AU" dirty="0" smtClean="0"/>
          </a:p>
          <a:p>
            <a:r>
              <a:rPr lang="en-AU" dirty="0" smtClean="0"/>
              <a:t>CERN, 15000 hypervisors by 2015.</a:t>
            </a:r>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10</a:t>
            </a:fld>
            <a:endParaRPr lang="en-US"/>
          </a:p>
        </p:txBody>
      </p:sp>
    </p:spTree>
    <p:extLst>
      <p:ext uri="{BB962C8B-B14F-4D97-AF65-F5344CB8AC3E}">
        <p14:creationId xmlns:p14="http://schemas.microsoft.com/office/powerpoint/2010/main" val="222752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ts val="1200"/>
              </a:spcBef>
            </a:pPr>
            <a:r>
              <a:rPr lang="en-US" dirty="0" smtClean="0">
                <a:ea typeface="ＭＳ Ｐゴシック" charset="0"/>
                <a:cs typeface="ＭＳ Ｐゴシック" charset="0"/>
              </a:rPr>
              <a:t>We’re planning for 4000</a:t>
            </a:r>
            <a:r>
              <a:rPr lang="en-US" baseline="0" dirty="0" smtClean="0">
                <a:ea typeface="ＭＳ Ｐゴシック" charset="0"/>
                <a:cs typeface="ＭＳ Ｐゴシック" charset="0"/>
              </a:rPr>
              <a:t> in Hong Kong.</a:t>
            </a:r>
            <a:endParaRPr lang="en-US" dirty="0" smtClean="0">
              <a:ea typeface="ＭＳ Ｐゴシック" charset="0"/>
              <a:cs typeface="ＭＳ Ｐゴシック" charset="0"/>
            </a:endParaRPr>
          </a:p>
        </p:txBody>
      </p:sp>
      <p:sp>
        <p:nvSpPr>
          <p:cNvPr id="102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1778A902-E64E-9A4F-8E3F-8B7D89357026}"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OpenStack Started with a technical meritocracy…. It’s still there, </a:t>
            </a:r>
            <a:r>
              <a:rPr lang="en-AU" dirty="0" err="1" smtClean="0"/>
              <a:t>ensrined</a:t>
            </a:r>
            <a:r>
              <a:rPr lang="en-AU" baseline="0" dirty="0" smtClean="0"/>
              <a:t> in the </a:t>
            </a:r>
            <a:r>
              <a:rPr lang="en-AU" baseline="0" dirty="0" err="1" smtClean="0"/>
              <a:t>governence</a:t>
            </a:r>
            <a:r>
              <a:rPr lang="en-AU" baseline="0" dirty="0" smtClean="0"/>
              <a:t> so it will never die.</a:t>
            </a:r>
          </a:p>
          <a:p>
            <a:endParaRPr lang="en-AU" dirty="0" smtClean="0"/>
          </a:p>
          <a:p>
            <a:r>
              <a:rPr lang="en-AU" dirty="0" smtClean="0"/>
              <a:t>== Open Source ==</a:t>
            </a:r>
          </a:p>
          <a:p>
            <a:r>
              <a:rPr lang="en-AU" dirty="0" smtClean="0"/>
              <a:t>We are committed to creating truly open source software that is usable and scalable.  Truly open source software is not feature or performance limited and is not crippled. There will be no "Enterprise Edition". We use the Apache License, 2.0.</a:t>
            </a:r>
          </a:p>
          <a:p>
            <a:endParaRPr lang="en-AU" dirty="0" smtClean="0"/>
          </a:p>
          <a:p>
            <a:r>
              <a:rPr lang="en-AU" dirty="0" smtClean="0"/>
              <a:t>== Open Design ==</a:t>
            </a:r>
          </a:p>
          <a:p>
            <a:r>
              <a:rPr lang="en-AU" dirty="0" smtClean="0"/>
              <a:t>'''We are committed to an open design process.'''  Every six months the development community holds a design summit to gather requirements and write specifications for upcoming release.  The design summits, which are '''open to the public''', include users, developers, and upstream projects. We gather requirements and produce an approved roadmap used to guide development for the next six months.</a:t>
            </a:r>
          </a:p>
          <a:p>
            <a:endParaRPr lang="en-AU" dirty="0" smtClean="0"/>
          </a:p>
          <a:p>
            <a:r>
              <a:rPr lang="en-AU" dirty="0" smtClean="0"/>
              <a:t>== Open Development ==</a:t>
            </a:r>
          </a:p>
          <a:p>
            <a:r>
              <a:rPr lang="en-AU" dirty="0" smtClean="0"/>
              <a:t>We maintain a publicly available source code repository through the entire development process. We do public code reviews. We have public roadmaps. This makes participation simpler, allows users to follow the development process and participate in QA at an early stage.</a:t>
            </a:r>
          </a:p>
          <a:p>
            <a:endParaRPr lang="en-AU" dirty="0" smtClean="0"/>
          </a:p>
          <a:p>
            <a:r>
              <a:rPr lang="en-AU" dirty="0" smtClean="0"/>
              <a:t>== Open Community ==</a:t>
            </a:r>
          </a:p>
          <a:p>
            <a:r>
              <a:rPr lang="en-AU" dirty="0" smtClean="0"/>
              <a:t>One of our core goals is to maintain a healthy, vibrant developer and user community.  Most decisions are made using a lazy consensus model. All processes are documented, open and transparent.</a:t>
            </a:r>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http://wiki.openstack.org/Open</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12</a:t>
            </a:fld>
            <a:endParaRPr lang="en-US"/>
          </a:p>
        </p:txBody>
      </p:sp>
    </p:spTree>
    <p:extLst>
      <p:ext uri="{BB962C8B-B14F-4D97-AF65-F5344CB8AC3E}">
        <p14:creationId xmlns:p14="http://schemas.microsoft.com/office/powerpoint/2010/main" val="395827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13</a:t>
            </a:fld>
            <a:endParaRPr lang="en-US"/>
          </a:p>
        </p:txBody>
      </p:sp>
    </p:spTree>
    <p:extLst>
      <p:ext uri="{BB962C8B-B14F-4D97-AF65-F5344CB8AC3E}">
        <p14:creationId xmlns:p14="http://schemas.microsoft.com/office/powerpoint/2010/main" val="81288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14</a:t>
            </a:fld>
            <a:endParaRPr lang="en-US"/>
          </a:p>
        </p:txBody>
      </p:sp>
    </p:spTree>
    <p:extLst>
      <p:ext uri="{BB962C8B-B14F-4D97-AF65-F5344CB8AC3E}">
        <p14:creationId xmlns:p14="http://schemas.microsoft.com/office/powerpoint/2010/main" val="318109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15</a:t>
            </a:fld>
            <a:endParaRPr lang="en-US"/>
          </a:p>
        </p:txBody>
      </p:sp>
    </p:spTree>
    <p:extLst>
      <p:ext uri="{BB962C8B-B14F-4D97-AF65-F5344CB8AC3E}">
        <p14:creationId xmlns:p14="http://schemas.microsoft.com/office/powerpoint/2010/main" val="304611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16</a:t>
            </a:fld>
            <a:endParaRPr lang="en-US"/>
          </a:p>
        </p:txBody>
      </p:sp>
    </p:spTree>
    <p:extLst>
      <p:ext uri="{BB962C8B-B14F-4D97-AF65-F5344CB8AC3E}">
        <p14:creationId xmlns:p14="http://schemas.microsoft.com/office/powerpoint/2010/main" val="244235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3579026-00DC-BC43-A904-FFBBBBFC408A}" type="slidenum">
              <a:rPr lang="en-US" smtClean="0"/>
              <a:t>17</a:t>
            </a:fld>
            <a:endParaRPr lang="en-US"/>
          </a:p>
        </p:txBody>
      </p:sp>
    </p:spTree>
    <p:extLst>
      <p:ext uri="{BB962C8B-B14F-4D97-AF65-F5344CB8AC3E}">
        <p14:creationId xmlns:p14="http://schemas.microsoft.com/office/powerpoint/2010/main" val="208547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2</a:t>
            </a:fld>
            <a:endParaRPr lang="en-US"/>
          </a:p>
        </p:txBody>
      </p:sp>
    </p:spTree>
    <p:extLst>
      <p:ext uri="{BB962C8B-B14F-4D97-AF65-F5344CB8AC3E}">
        <p14:creationId xmlns:p14="http://schemas.microsoft.com/office/powerpoint/2010/main" val="352595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3579026-00DC-BC43-A904-FFBBBBFC408A}" type="slidenum">
              <a:rPr lang="en-US" smtClean="0"/>
              <a:t>3</a:t>
            </a:fld>
            <a:endParaRPr lang="en-US"/>
          </a:p>
        </p:txBody>
      </p:sp>
    </p:spTree>
    <p:extLst>
      <p:ext uri="{BB962C8B-B14F-4D97-AF65-F5344CB8AC3E}">
        <p14:creationId xmlns:p14="http://schemas.microsoft.com/office/powerpoint/2010/main" val="381052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more than…</a:t>
            </a:r>
          </a:p>
          <a:p>
            <a:endParaRPr lang="en-AU" dirty="0" smtClean="0"/>
          </a:p>
          <a:p>
            <a:r>
              <a:rPr lang="en-AU" dirty="0" smtClean="0"/>
              <a:t>…cloud infrastructure software</a:t>
            </a:r>
          </a:p>
          <a:p>
            <a:endParaRPr lang="en-AU" dirty="0" smtClean="0"/>
          </a:p>
          <a:p>
            <a:r>
              <a:rPr lang="en-AU" dirty="0" smtClean="0"/>
              <a:t>…a global open source community</a:t>
            </a:r>
          </a:p>
          <a:p>
            <a:endParaRPr lang="en-AU" dirty="0" smtClean="0"/>
          </a:p>
          <a:p>
            <a:r>
              <a:rPr lang="en-AU" dirty="0" smtClean="0"/>
              <a:t>…a collaboration among technology vendors</a:t>
            </a:r>
          </a:p>
          <a:p>
            <a:endParaRPr lang="en-AU" dirty="0"/>
          </a:p>
        </p:txBody>
      </p:sp>
      <p:sp>
        <p:nvSpPr>
          <p:cNvPr id="4" name="Slide Number Placeholder 3"/>
          <p:cNvSpPr>
            <a:spLocks noGrp="1"/>
          </p:cNvSpPr>
          <p:nvPr>
            <p:ph type="sldNum" sz="quarter" idx="10"/>
          </p:nvPr>
        </p:nvSpPr>
        <p:spPr/>
        <p:txBody>
          <a:bodyPr/>
          <a:lstStyle/>
          <a:p>
            <a:fld id="{E3579026-00DC-BC43-A904-FFBBBBFC408A}" type="slidenum">
              <a:rPr lang="en-US" smtClean="0"/>
              <a:t>4</a:t>
            </a:fld>
            <a:endParaRPr lang="en-US"/>
          </a:p>
        </p:txBody>
      </p:sp>
    </p:spTree>
    <p:extLst>
      <p:ext uri="{BB962C8B-B14F-4D97-AF65-F5344CB8AC3E}">
        <p14:creationId xmlns:p14="http://schemas.microsoft.com/office/powerpoint/2010/main" val="57689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More than 10k members! You should join!</a:t>
            </a:r>
          </a:p>
          <a:p>
            <a:endParaRPr lang="en-AU" dirty="0" smtClean="0"/>
          </a:p>
          <a:p>
            <a:r>
              <a:rPr lang="en-AU" baseline="0" dirty="0" smtClean="0"/>
              <a:t>Of the total contributors, 800-900 are still active, which shows that people stick around.</a:t>
            </a:r>
          </a:p>
          <a:p>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Even had downloads from Antarctica</a:t>
            </a:r>
            <a:r>
              <a:rPr lang="en-AU" baseline="0" dirty="0" smtClean="0"/>
              <a:t>!</a:t>
            </a:r>
          </a:p>
          <a:p>
            <a:endParaRPr lang="en-AU" baseline="0" dirty="0" smtClean="0"/>
          </a:p>
        </p:txBody>
      </p:sp>
      <p:sp>
        <p:nvSpPr>
          <p:cNvPr id="4" name="Slide Number Placeholder 3"/>
          <p:cNvSpPr>
            <a:spLocks noGrp="1"/>
          </p:cNvSpPr>
          <p:nvPr>
            <p:ph type="sldNum" sz="quarter" idx="10"/>
          </p:nvPr>
        </p:nvSpPr>
        <p:spPr/>
        <p:txBody>
          <a:bodyPr/>
          <a:lstStyle/>
          <a:p>
            <a:fld id="{E3579026-00DC-BC43-A904-FFBBBBFC408A}" type="slidenum">
              <a:rPr lang="en-US" smtClean="0"/>
              <a:t>5</a:t>
            </a:fld>
            <a:endParaRPr lang="en-US"/>
          </a:p>
        </p:txBody>
      </p:sp>
    </p:spTree>
    <p:extLst>
      <p:ext uri="{BB962C8B-B14F-4D97-AF65-F5344CB8AC3E}">
        <p14:creationId xmlns:p14="http://schemas.microsoft.com/office/powerpoint/2010/main" val="144059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a:ln/>
        </p:spPr>
      </p:sp>
      <p:sp>
        <p:nvSpPr>
          <p:cNvPr id="6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ts val="1200"/>
              </a:spcBef>
            </a:pPr>
            <a:endParaRPr lang="en-US">
              <a:ea typeface="ＭＳ Ｐゴシック" charset="0"/>
              <a:cs typeface="ＭＳ Ｐゴシック" charset="0"/>
            </a:endParaRPr>
          </a:p>
        </p:txBody>
      </p:sp>
      <p:sp>
        <p:nvSpPr>
          <p:cNvPr id="614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90CF4DC0-6F19-3640-ADB1-ABA25BB3D0B6}" type="slidenum">
              <a:rPr lang="en-US"/>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a:ln/>
        </p:spPr>
      </p:sp>
      <p:sp>
        <p:nvSpPr>
          <p:cNvPr id="6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ts val="1200"/>
              </a:spcBef>
            </a:pPr>
            <a:endParaRPr lang="en-US">
              <a:ea typeface="ＭＳ Ｐゴシック" charset="0"/>
              <a:cs typeface="ＭＳ Ｐゴシック" charset="0"/>
            </a:endParaRPr>
          </a:p>
        </p:txBody>
      </p:sp>
      <p:sp>
        <p:nvSpPr>
          <p:cNvPr id="614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90CF4DC0-6F19-3640-ADB1-ABA25BB3D0B6}"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ts val="1200"/>
              </a:spcBef>
            </a:pPr>
            <a:r>
              <a:rPr lang="en-US" dirty="0" smtClean="0">
                <a:ea typeface="ＭＳ Ｐゴシック" charset="0"/>
                <a:cs typeface="ＭＳ Ｐゴシック" charset="0"/>
              </a:rPr>
              <a:t>We’re also deleting hundreds of thousands of lines as well</a:t>
            </a:r>
          </a:p>
          <a:p>
            <a:pPr eaLnBrk="1" hangingPunct="1">
              <a:spcBef>
                <a:spcPts val="1200"/>
              </a:spcBef>
            </a:pPr>
            <a:endParaRPr lang="en-US" dirty="0" smtClean="0">
              <a:ea typeface="ＭＳ Ｐゴシック" charset="0"/>
              <a:cs typeface="ＭＳ Ｐゴシック" charset="0"/>
            </a:endParaRPr>
          </a:p>
          <a:p>
            <a:pPr eaLnBrk="1" hangingPunct="1">
              <a:spcBef>
                <a:spcPts val="1200"/>
              </a:spcBef>
            </a:pPr>
            <a:r>
              <a:rPr lang="en-US" dirty="0" err="1" smtClean="0">
                <a:ea typeface="ＭＳ Ｐゴシック" charset="0"/>
                <a:cs typeface="ＭＳ Ｐゴシック" charset="0"/>
              </a:rPr>
              <a:t>Eg</a:t>
            </a:r>
            <a:r>
              <a:rPr lang="en-US" dirty="0" smtClean="0">
                <a:ea typeface="ＭＳ Ｐゴシック" charset="0"/>
                <a:cs typeface="ＭＳ Ｐゴシック" charset="0"/>
              </a:rPr>
              <a:t> last 12 months:</a:t>
            </a:r>
          </a:p>
          <a:p>
            <a:pPr eaLnBrk="1" hangingPunct="1">
              <a:spcBef>
                <a:spcPts val="1200"/>
              </a:spcBef>
            </a:pPr>
            <a:endParaRPr lang="en-US" dirty="0" smtClean="0">
              <a:ea typeface="ＭＳ Ｐゴシック" charset="0"/>
              <a:cs typeface="ＭＳ Ｐゴシック" charset="0"/>
            </a:endParaRPr>
          </a:p>
          <a:p>
            <a:pPr eaLnBrk="1" hangingPunct="1">
              <a:spcBef>
                <a:spcPts val="1200"/>
              </a:spcBef>
            </a:pPr>
            <a:r>
              <a:rPr lang="en-US" dirty="0" smtClean="0">
                <a:ea typeface="ＭＳ Ｐゴシック" charset="0"/>
                <a:cs typeface="ＭＳ Ｐゴシック" charset="0"/>
              </a:rPr>
              <a:t>Added 2,936,791 lines</a:t>
            </a:r>
          </a:p>
          <a:p>
            <a:pPr eaLnBrk="1" hangingPunct="1">
              <a:spcBef>
                <a:spcPts val="1200"/>
              </a:spcBef>
            </a:pPr>
            <a:r>
              <a:rPr lang="en-US" dirty="0" smtClean="0">
                <a:ea typeface="ＭＳ Ｐゴシック" charset="0"/>
                <a:cs typeface="ＭＳ Ｐゴシック" charset="0"/>
              </a:rPr>
              <a:t>Removed 1,594,506</a:t>
            </a:r>
            <a:endParaRPr lang="en-US" dirty="0">
              <a:ea typeface="ＭＳ Ｐゴシック" charset="0"/>
              <a:cs typeface="ＭＳ Ｐゴシック" charset="0"/>
            </a:endParaRPr>
          </a:p>
        </p:txBody>
      </p:sp>
      <p:sp>
        <p:nvSpPr>
          <p:cNvPr id="81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DB68BED9-B7EB-D24C-BAB8-379AEA7115F6}"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ts val="600"/>
              </a:spcBef>
            </a:pPr>
            <a:endParaRPr lang="en-US" sz="2400" dirty="0">
              <a:latin typeface="Helvetica Neue" charset="0"/>
              <a:ea typeface="ヒラギノ角ゴ ProN W3" charset="0"/>
              <a:cs typeface="ヒラギノ角ゴ ProN W3" charset="0"/>
            </a:endParaRPr>
          </a:p>
          <a:p>
            <a:pPr eaLnBrk="1" hangingPunct="1">
              <a:spcBef>
                <a:spcPts val="1200"/>
              </a:spcBef>
            </a:pPr>
            <a:endParaRPr lang="en-US" dirty="0">
              <a:ea typeface="ＭＳ Ｐゴシック" charset="0"/>
              <a:cs typeface="ＭＳ Ｐゴシック" charset="0"/>
            </a:endParaRPr>
          </a:p>
        </p:txBody>
      </p:sp>
      <p:sp>
        <p:nvSpPr>
          <p:cNvPr id="409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4D3E48BA-9496-8449-9C89-97B712CEECDC}"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350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E0C6B-670F-764E-A839-9420CDF957E9}" type="datetimeFigureOut">
              <a:rPr lang="en-US" smtClean="0"/>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36181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E0C6B-670F-764E-A839-9420CDF957E9}" type="datetimeFigureOut">
              <a:rPr lang="en-US" smtClean="0"/>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165738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199" y="274638"/>
            <a:ext cx="7152171" cy="1143000"/>
          </a:xfrm>
        </p:spPr>
        <p:txBody>
          <a:bodyPr/>
          <a:lstStyle>
            <a:lvl1pPr algn="l">
              <a:defRPr sz="4000">
                <a:solidFill>
                  <a:schemeClr val="accent1">
                    <a:lumMod val="50000"/>
                  </a:schemeClr>
                </a:solidFill>
                <a:latin typeface="Helvetica Neue"/>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Helvetica Neue"/>
              </a:defRPr>
            </a:lvl1pPr>
            <a:lvl2pPr>
              <a:defRPr>
                <a:solidFill>
                  <a:schemeClr val="tx1">
                    <a:lumMod val="65000"/>
                    <a:lumOff val="35000"/>
                  </a:schemeClr>
                </a:solidFill>
                <a:latin typeface="Helvetica Neue"/>
              </a:defRPr>
            </a:lvl2pPr>
            <a:lvl3pPr>
              <a:defRPr>
                <a:solidFill>
                  <a:schemeClr val="tx1">
                    <a:lumMod val="65000"/>
                    <a:lumOff val="35000"/>
                  </a:schemeClr>
                </a:solidFill>
                <a:latin typeface="Helvetica Neue"/>
              </a:defRPr>
            </a:lvl3pPr>
            <a:lvl4pPr>
              <a:defRPr>
                <a:solidFill>
                  <a:schemeClr val="tx1">
                    <a:lumMod val="65000"/>
                    <a:lumOff val="35000"/>
                  </a:schemeClr>
                </a:solidFill>
                <a:latin typeface="Helvetica Neue"/>
              </a:defRPr>
            </a:lvl4pPr>
            <a:lvl5pPr>
              <a:defRPr>
                <a:solidFill>
                  <a:schemeClr val="tx1">
                    <a:lumMod val="65000"/>
                    <a:lumOff val="35000"/>
                  </a:schemeClr>
                </a:solidFill>
                <a:latin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C6E0C6B-670F-764E-A839-9420CDF957E9}" type="datetimeFigureOut">
              <a:rPr lang="en-US" smtClean="0"/>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287547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E0C6B-670F-764E-A839-9420CDF957E9}" type="datetimeFigureOut">
              <a:rPr lang="en-US" smtClean="0"/>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27108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E0C6B-670F-764E-A839-9420CDF957E9}" type="datetimeFigureOut">
              <a:rPr lang="en-US" smtClean="0"/>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383274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E0C6B-670F-764E-A839-9420CDF957E9}" type="datetimeFigureOut">
              <a:rPr lang="en-US" smtClean="0"/>
              <a:t>7/10/13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382373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E0C6B-670F-764E-A839-9420CDF957E9}" type="datetimeFigureOut">
              <a:rPr lang="en-US" smtClean="0"/>
              <a:t>7/10/13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18535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E0C6B-670F-764E-A839-9420CDF957E9}" type="datetimeFigureOut">
              <a:rPr lang="en-US" smtClean="0"/>
              <a:t>7/10/13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371044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E0C6B-670F-764E-A839-9420CDF957E9}" type="datetimeFigureOut">
              <a:rPr lang="en-US" smtClean="0"/>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19491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E0C6B-670F-764E-A839-9420CDF957E9}" type="datetimeFigureOut">
              <a:rPr lang="en-US" smtClean="0"/>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2F633-5CEA-714B-AB3A-8F3EA0D3EC41}" type="slidenum">
              <a:rPr lang="en-US" smtClean="0"/>
              <a:t>‹#›</a:t>
            </a:fld>
            <a:endParaRPr lang="en-US"/>
          </a:p>
        </p:txBody>
      </p:sp>
    </p:spTree>
    <p:extLst>
      <p:ext uri="{BB962C8B-B14F-4D97-AF65-F5344CB8AC3E}">
        <p14:creationId xmlns:p14="http://schemas.microsoft.com/office/powerpoint/2010/main" val="2033929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E0C6B-670F-764E-A839-9420CDF957E9}" type="datetimeFigureOut">
              <a:rPr lang="en-US" smtClean="0"/>
              <a:t>7/10/13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2F633-5CEA-714B-AB3A-8F3EA0D3EC41}" type="slidenum">
              <a:rPr lang="en-US" smtClean="0"/>
              <a:t>‹#›</a:t>
            </a:fld>
            <a:endParaRPr lang="en-US"/>
          </a:p>
        </p:txBody>
      </p:sp>
    </p:spTree>
    <p:extLst>
      <p:ext uri="{BB962C8B-B14F-4D97-AF65-F5344CB8AC3E}">
        <p14:creationId xmlns:p14="http://schemas.microsoft.com/office/powerpoint/2010/main" val="107275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ci.openstack.org/" TargetMode="External"/><Relationship Id="rId4" Type="http://schemas.openxmlformats.org/officeDocument/2006/relationships/hyperlink" Target="mailto:anne.gentle@rackspace.com" TargetMode="External"/><Relationship Id="rId5" Type="http://schemas.openxmlformats.org/officeDocument/2006/relationships/hyperlink" Target="http://wiki.openstack.org/Documentation/HowTo" TargetMode="External"/><Relationship Id="rId6" Type="http://schemas.openxmlformats.org/officeDocument/2006/relationships/hyperlink" Target="https://wiki.openstack.org/wiki/I18nTea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4514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Users </a:t>
            </a:r>
            <a:endParaRPr lang="en-US" dirty="0"/>
          </a:p>
        </p:txBody>
      </p:sp>
      <p:sp>
        <p:nvSpPr>
          <p:cNvPr id="3" name="Content Placeholder 2"/>
          <p:cNvSpPr>
            <a:spLocks noGrp="1"/>
          </p:cNvSpPr>
          <p:nvPr>
            <p:ph idx="1"/>
          </p:nvPr>
        </p:nvSpPr>
        <p:spPr>
          <a:xfrm>
            <a:off x="417516" y="4894409"/>
            <a:ext cx="8229600" cy="556258"/>
          </a:xfrm>
        </p:spPr>
        <p:txBody>
          <a:bodyPr>
            <a:noAutofit/>
          </a:bodyPr>
          <a:lstStyle/>
          <a:p>
            <a:pPr marL="0" indent="0" algn="ctr">
              <a:buNone/>
            </a:pPr>
            <a:r>
              <a:rPr lang="en-US" sz="2000" dirty="0" smtClean="0"/>
              <a:t>See these videos and more at http://</a:t>
            </a:r>
            <a:r>
              <a:rPr lang="en-US" sz="2000" dirty="0" err="1" smtClean="0"/>
              <a:t>www.openstack.org</a:t>
            </a:r>
            <a:r>
              <a:rPr lang="en-US" sz="2000" dirty="0" smtClean="0"/>
              <a:t>/summit/portland-2013/session-videos/</a:t>
            </a:r>
          </a:p>
          <a:p>
            <a:pPr marL="0" indent="0" algn="ctr">
              <a:buNone/>
            </a:pPr>
            <a:r>
              <a:rPr lang="en-US" sz="2000" dirty="0" smtClean="0"/>
              <a:t>Add your organization at </a:t>
            </a:r>
            <a:r>
              <a:rPr lang="en-US" sz="2000" dirty="0" err="1" smtClean="0"/>
              <a:t>openstack.org</a:t>
            </a:r>
            <a:r>
              <a:rPr lang="en-US" sz="2000" dirty="0" smtClean="0"/>
              <a:t>/user-survey</a:t>
            </a:r>
            <a:endParaRPr lang="en-US" sz="2000" dirty="0"/>
          </a:p>
        </p:txBody>
      </p:sp>
      <p:pic>
        <p:nvPicPr>
          <p:cNvPr id="4" name="Picture 3" descr="Screen Shot 2013-07-09 at 6.47.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94" y="2119076"/>
            <a:ext cx="8686801" cy="2369127"/>
          </a:xfrm>
          <a:prstGeom prst="rect">
            <a:avLst/>
          </a:prstGeom>
        </p:spPr>
      </p:pic>
    </p:spTree>
    <p:extLst>
      <p:ext uri="{BB962C8B-B14F-4D97-AF65-F5344CB8AC3E}">
        <p14:creationId xmlns:p14="http://schemas.microsoft.com/office/powerpoint/2010/main" val="234112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92906" y="325417"/>
            <a:ext cx="8733234" cy="1241227"/>
          </a:xfrm>
        </p:spPr>
        <p:txBody>
          <a:bodyPr/>
          <a:lstStyle/>
          <a:p>
            <a:pPr eaLnBrk="1" hangingPunct="1"/>
            <a:r>
              <a:rPr lang="en-US" dirty="0">
                <a:latin typeface="Helvetica Neue" charset="0"/>
                <a:ea typeface="ヒラギノ角ゴ ProN W3" charset="0"/>
                <a:cs typeface="ヒラギノ角ゴ ProN W3" charset="0"/>
              </a:rPr>
              <a:t>Summit </a:t>
            </a:r>
            <a:r>
              <a:rPr lang="en-US" dirty="0" smtClean="0">
                <a:latin typeface="Helvetica Neue" charset="0"/>
                <a:ea typeface="ヒラギノ角ゴ ProN W3" charset="0"/>
                <a:cs typeface="ヒラギノ角ゴ ProN W3" charset="0"/>
              </a:rPr>
              <a:t>Attendee Growth</a:t>
            </a:r>
            <a:endParaRPr lang="en-US" dirty="0">
              <a:latin typeface="Helvetica Neue" charset="0"/>
              <a:ea typeface="ヒラギノ角ゴ ProN W3" charset="0"/>
              <a:cs typeface="ヒラギノ角ゴ ProN W3" charset="0"/>
            </a:endParaRPr>
          </a:p>
        </p:txBody>
      </p:sp>
      <p:graphicFrame>
        <p:nvGraphicFramePr>
          <p:cNvPr id="6" name="Chart 5"/>
          <p:cNvGraphicFramePr>
            <a:graphicFrameLocks/>
          </p:cNvGraphicFramePr>
          <p:nvPr>
            <p:extLst>
              <p:ext uri="{D42A27DB-BD31-4B8C-83A1-F6EECF244321}">
                <p14:modId xmlns:p14="http://schemas.microsoft.com/office/powerpoint/2010/main" val="4207726085"/>
              </p:ext>
            </p:extLst>
          </p:nvPr>
        </p:nvGraphicFramePr>
        <p:xfrm>
          <a:off x="660797" y="1825713"/>
          <a:ext cx="7818485" cy="4389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17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Core Values Remain</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We’re keeping sacred what has made OpenStack so successful</a:t>
            </a:r>
          </a:p>
          <a:p>
            <a:r>
              <a:rPr lang="en-US" dirty="0" smtClean="0"/>
              <a:t>Open source is essential to unlock the value of cloud computing</a:t>
            </a:r>
          </a:p>
          <a:p>
            <a:r>
              <a:rPr lang="en-US" dirty="0" smtClean="0"/>
              <a:t>Four opens:</a:t>
            </a:r>
          </a:p>
          <a:p>
            <a:pPr lvl="1"/>
            <a:r>
              <a:rPr lang="en-US" dirty="0" smtClean="0"/>
              <a:t>Open Design</a:t>
            </a:r>
          </a:p>
          <a:p>
            <a:pPr lvl="1"/>
            <a:r>
              <a:rPr lang="en-US" dirty="0" smtClean="0"/>
              <a:t>Open Development</a:t>
            </a:r>
          </a:p>
          <a:p>
            <a:pPr lvl="1"/>
            <a:r>
              <a:rPr lang="en-US" dirty="0" smtClean="0"/>
              <a:t>Open Community</a:t>
            </a:r>
          </a:p>
          <a:p>
            <a:pPr lvl="1"/>
            <a:r>
              <a:rPr lang="en-US" dirty="0" smtClean="0"/>
              <a:t>Open Source</a:t>
            </a:r>
            <a:endParaRPr lang="en-US" dirty="0"/>
          </a:p>
        </p:txBody>
      </p:sp>
    </p:spTree>
    <p:extLst>
      <p:ext uri="{BB962C8B-B14F-4D97-AF65-F5344CB8AC3E}">
        <p14:creationId xmlns:p14="http://schemas.microsoft.com/office/powerpoint/2010/main" val="1936486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 the horizon</a:t>
            </a:r>
            <a:endParaRPr lang="en-US" sz="3600" dirty="0"/>
          </a:p>
        </p:txBody>
      </p:sp>
      <p:sp>
        <p:nvSpPr>
          <p:cNvPr id="3" name="Content Placeholder 2"/>
          <p:cNvSpPr>
            <a:spLocks noGrp="1"/>
          </p:cNvSpPr>
          <p:nvPr>
            <p:ph idx="1"/>
          </p:nvPr>
        </p:nvSpPr>
        <p:spPr>
          <a:xfrm>
            <a:off x="457200" y="1687175"/>
            <a:ext cx="8229600" cy="4525963"/>
          </a:xfrm>
        </p:spPr>
        <p:txBody>
          <a:bodyPr>
            <a:normAutofit fontScale="92500" lnSpcReduction="20000"/>
          </a:bodyPr>
          <a:lstStyle/>
          <a:p>
            <a:r>
              <a:rPr lang="en-US" dirty="0" smtClean="0"/>
              <a:t>New projects &amp; functionality, but also focus on stability and maturity</a:t>
            </a:r>
          </a:p>
          <a:p>
            <a:pPr lvl="1"/>
            <a:r>
              <a:rPr lang="en-US" dirty="0" smtClean="0"/>
              <a:t>Orchestration and Metering become integrated in Havana</a:t>
            </a:r>
          </a:p>
          <a:p>
            <a:pPr lvl="1"/>
            <a:r>
              <a:rPr lang="en-US" dirty="0" err="1" smtClean="0"/>
              <a:t>DBaaS</a:t>
            </a:r>
            <a:r>
              <a:rPr lang="en-US" dirty="0" smtClean="0"/>
              <a:t> and Bare Metal currently Incubated projects</a:t>
            </a:r>
          </a:p>
          <a:p>
            <a:r>
              <a:rPr lang="en-US" dirty="0" smtClean="0"/>
              <a:t>Focus on education and talent development</a:t>
            </a:r>
          </a:p>
          <a:p>
            <a:pPr lvl="1"/>
            <a:r>
              <a:rPr lang="en-US" dirty="0" smtClean="0"/>
              <a:t>New Operations and Security Guides</a:t>
            </a:r>
          </a:p>
          <a:p>
            <a:pPr lvl="1"/>
            <a:r>
              <a:rPr lang="en-US" dirty="0" smtClean="0"/>
              <a:t>Ecosystem and community discussions to accelerate training and certification</a:t>
            </a:r>
          </a:p>
          <a:p>
            <a:r>
              <a:rPr lang="en-US" dirty="0" smtClean="0"/>
              <a:t>Reaching application developers</a:t>
            </a:r>
          </a:p>
        </p:txBody>
      </p:sp>
    </p:spTree>
    <p:extLst>
      <p:ext uri="{BB962C8B-B14F-4D97-AF65-F5344CB8AC3E}">
        <p14:creationId xmlns:p14="http://schemas.microsoft.com/office/powerpoint/2010/main" val="2879466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cxnSp>
        <p:nvCxnSpPr>
          <p:cNvPr id="5" name="Straight Connector 4"/>
          <p:cNvCxnSpPr/>
          <p:nvPr/>
        </p:nvCxnSpPr>
        <p:spPr>
          <a:xfrm flipV="1">
            <a:off x="457199" y="2116771"/>
            <a:ext cx="7810432" cy="3955713"/>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84719" y="5986490"/>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Oval 9"/>
          <p:cNvSpPr/>
          <p:nvPr/>
        </p:nvSpPr>
        <p:spPr>
          <a:xfrm>
            <a:off x="1906601" y="5191835"/>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Rectangle 11"/>
          <p:cNvSpPr/>
          <p:nvPr/>
        </p:nvSpPr>
        <p:spPr>
          <a:xfrm>
            <a:off x="857186" y="5857608"/>
            <a:ext cx="2909172" cy="538609"/>
          </a:xfrm>
          <a:prstGeom prst="rect">
            <a:avLst/>
          </a:prstGeom>
        </p:spPr>
        <p:txBody>
          <a:bodyPr wrap="square">
            <a:spAutoFit/>
          </a:bodyPr>
          <a:lstStyle/>
          <a:p>
            <a:pPr>
              <a:lnSpc>
                <a:spcPct val="70000"/>
              </a:lnSpc>
            </a:pPr>
            <a:r>
              <a:rPr lang="en-US" sz="2000" b="1" dirty="0" smtClean="0">
                <a:solidFill>
                  <a:srgbClr val="254061"/>
                </a:solidFill>
                <a:latin typeface="Helvetica Neue"/>
                <a:cs typeface="Helvetica Neue"/>
              </a:rPr>
              <a:t>September 19, 2013</a:t>
            </a:r>
            <a:r>
              <a:rPr lang="en-US" sz="2000" dirty="0" smtClean="0">
                <a:solidFill>
                  <a:srgbClr val="254061"/>
                </a:solidFill>
                <a:latin typeface="Helvetica Neue"/>
                <a:cs typeface="Helvetica Neue"/>
              </a:rPr>
              <a:t/>
            </a:r>
            <a:br>
              <a:rPr lang="en-US" sz="2000" dirty="0" smtClean="0">
                <a:solidFill>
                  <a:srgbClr val="254061"/>
                </a:solidFill>
                <a:latin typeface="Helvetica Neue"/>
                <a:cs typeface="Helvetica Neue"/>
              </a:rPr>
            </a:br>
            <a:r>
              <a:rPr lang="en-US" sz="2000" dirty="0" smtClean="0">
                <a:solidFill>
                  <a:srgbClr val="254061"/>
                </a:solidFill>
                <a:latin typeface="Helvetica Neue"/>
                <a:cs typeface="Helvetica Neue"/>
              </a:rPr>
              <a:t>Foundation One Year</a:t>
            </a:r>
            <a:endParaRPr lang="en-US" sz="2000" dirty="0">
              <a:solidFill>
                <a:srgbClr val="254061"/>
              </a:solidFill>
              <a:latin typeface="Helvetica Neue"/>
              <a:cs typeface="Helvetica Neue"/>
            </a:endParaRPr>
          </a:p>
        </p:txBody>
      </p:sp>
      <p:sp>
        <p:nvSpPr>
          <p:cNvPr id="13" name="Oval 12"/>
          <p:cNvSpPr/>
          <p:nvPr/>
        </p:nvSpPr>
        <p:spPr>
          <a:xfrm>
            <a:off x="3405099" y="4424358"/>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ectangle 13"/>
          <p:cNvSpPr/>
          <p:nvPr/>
        </p:nvSpPr>
        <p:spPr>
          <a:xfrm>
            <a:off x="291064" y="3910310"/>
            <a:ext cx="2974652" cy="1184940"/>
          </a:xfrm>
          <a:prstGeom prst="rect">
            <a:avLst/>
          </a:prstGeom>
        </p:spPr>
        <p:txBody>
          <a:bodyPr wrap="square">
            <a:spAutoFit/>
          </a:bodyPr>
          <a:lstStyle/>
          <a:p>
            <a:pPr>
              <a:lnSpc>
                <a:spcPct val="70000"/>
              </a:lnSpc>
            </a:pPr>
            <a:r>
              <a:rPr lang="en-US" sz="2000" b="1" dirty="0" smtClean="0">
                <a:solidFill>
                  <a:srgbClr val="254061"/>
                </a:solidFill>
                <a:latin typeface="Helvetica Neue"/>
                <a:cs typeface="Helvetica Neue"/>
              </a:rPr>
              <a:t>October 17, 2013</a:t>
            </a:r>
            <a:r>
              <a:rPr lang="en-US" sz="2000" dirty="0" smtClean="0">
                <a:solidFill>
                  <a:srgbClr val="254061"/>
                </a:solidFill>
                <a:latin typeface="Helvetica Neue"/>
                <a:cs typeface="Helvetica Neue"/>
              </a:rPr>
              <a:t/>
            </a:r>
            <a:br>
              <a:rPr lang="en-US" sz="2000" dirty="0" smtClean="0">
                <a:solidFill>
                  <a:srgbClr val="254061"/>
                </a:solidFill>
                <a:latin typeface="Helvetica Neue"/>
                <a:cs typeface="Helvetica Neue"/>
              </a:rPr>
            </a:br>
            <a:r>
              <a:rPr lang="en-US" sz="2000" dirty="0" smtClean="0">
                <a:solidFill>
                  <a:srgbClr val="254061"/>
                </a:solidFill>
                <a:latin typeface="Helvetica Neue"/>
                <a:cs typeface="Helvetica Neue"/>
              </a:rPr>
              <a:t>Havana Release</a:t>
            </a:r>
          </a:p>
          <a:p>
            <a:pPr>
              <a:lnSpc>
                <a:spcPct val="70000"/>
              </a:lnSpc>
            </a:pPr>
            <a:r>
              <a:rPr lang="en-US" sz="2000" dirty="0" smtClean="0">
                <a:solidFill>
                  <a:srgbClr val="254061"/>
                </a:solidFill>
                <a:latin typeface="Helvetica Neue"/>
                <a:cs typeface="Helvetica Neue"/>
              </a:rPr>
              <a:t>**Orchestration &amp; Metering become integrated </a:t>
            </a:r>
            <a:endParaRPr lang="en-US" sz="2000" dirty="0">
              <a:solidFill>
                <a:srgbClr val="254061"/>
              </a:solidFill>
              <a:latin typeface="Helvetica Neue"/>
              <a:cs typeface="Helvetica Neue"/>
            </a:endParaRPr>
          </a:p>
        </p:txBody>
      </p:sp>
      <p:sp>
        <p:nvSpPr>
          <p:cNvPr id="15" name="Oval 14"/>
          <p:cNvSpPr/>
          <p:nvPr/>
        </p:nvSpPr>
        <p:spPr>
          <a:xfrm>
            <a:off x="8095664" y="2051140"/>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 name="Oval 15"/>
          <p:cNvSpPr/>
          <p:nvPr/>
        </p:nvSpPr>
        <p:spPr>
          <a:xfrm>
            <a:off x="4827407" y="3690362"/>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6507391" y="2843654"/>
            <a:ext cx="171967" cy="171988"/>
          </a:xfrm>
          <a:prstGeom prst="ellipse">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Rectangle 17"/>
          <p:cNvSpPr/>
          <p:nvPr/>
        </p:nvSpPr>
        <p:spPr>
          <a:xfrm>
            <a:off x="3766358" y="4502780"/>
            <a:ext cx="3358307" cy="1184940"/>
          </a:xfrm>
          <a:prstGeom prst="rect">
            <a:avLst/>
          </a:prstGeom>
        </p:spPr>
        <p:txBody>
          <a:bodyPr wrap="none">
            <a:spAutoFit/>
          </a:bodyPr>
          <a:lstStyle/>
          <a:p>
            <a:pPr>
              <a:lnSpc>
                <a:spcPct val="70000"/>
              </a:lnSpc>
            </a:pPr>
            <a:r>
              <a:rPr lang="en-US" sz="2000" b="1" dirty="0" smtClean="0">
                <a:solidFill>
                  <a:srgbClr val="254061"/>
                </a:solidFill>
                <a:latin typeface="Helvetica Neue"/>
                <a:cs typeface="Helvetica Neue"/>
              </a:rPr>
              <a:t>November 5, 2013</a:t>
            </a:r>
          </a:p>
          <a:p>
            <a:pPr>
              <a:lnSpc>
                <a:spcPct val="70000"/>
              </a:lnSpc>
            </a:pPr>
            <a:r>
              <a:rPr lang="en-US" sz="2000" dirty="0" smtClean="0">
                <a:solidFill>
                  <a:srgbClr val="254061"/>
                </a:solidFill>
                <a:latin typeface="Helvetica Neue"/>
                <a:cs typeface="Helvetica Neue"/>
              </a:rPr>
              <a:t>Hong Kong Summit</a:t>
            </a:r>
          </a:p>
          <a:p>
            <a:pPr>
              <a:lnSpc>
                <a:spcPct val="70000"/>
              </a:lnSpc>
            </a:pPr>
            <a:r>
              <a:rPr lang="en-US" sz="2000" dirty="0" smtClean="0">
                <a:solidFill>
                  <a:srgbClr val="254061"/>
                </a:solidFill>
                <a:latin typeface="Helvetica Neue"/>
                <a:cs typeface="Helvetica Neue"/>
              </a:rPr>
              <a:t>**First International Summit </a:t>
            </a:r>
          </a:p>
          <a:p>
            <a:pPr>
              <a:lnSpc>
                <a:spcPct val="70000"/>
              </a:lnSpc>
            </a:pPr>
            <a:r>
              <a:rPr lang="en-US" sz="2000" dirty="0" smtClean="0">
                <a:solidFill>
                  <a:srgbClr val="254061"/>
                </a:solidFill>
                <a:latin typeface="Helvetica Neue"/>
                <a:cs typeface="Helvetica Neue"/>
              </a:rPr>
              <a:t>outside the US</a:t>
            </a:r>
          </a:p>
          <a:p>
            <a:pPr>
              <a:lnSpc>
                <a:spcPct val="70000"/>
              </a:lnSpc>
            </a:pPr>
            <a:r>
              <a:rPr lang="en-US" sz="2000" dirty="0" smtClean="0">
                <a:solidFill>
                  <a:srgbClr val="254061"/>
                </a:solidFill>
                <a:latin typeface="Helvetica Neue"/>
                <a:cs typeface="Helvetica Neue"/>
              </a:rPr>
              <a:t>**(Icehouse Design Summit)</a:t>
            </a:r>
            <a:endParaRPr lang="en-US" sz="2000" dirty="0">
              <a:solidFill>
                <a:srgbClr val="254061"/>
              </a:solidFill>
              <a:latin typeface="Helvetica Neue"/>
              <a:cs typeface="Helvetica Neue"/>
            </a:endParaRPr>
          </a:p>
        </p:txBody>
      </p:sp>
      <p:sp>
        <p:nvSpPr>
          <p:cNvPr id="19" name="Rectangle 18"/>
          <p:cNvSpPr/>
          <p:nvPr/>
        </p:nvSpPr>
        <p:spPr>
          <a:xfrm>
            <a:off x="6046800" y="3286227"/>
            <a:ext cx="2220831" cy="538609"/>
          </a:xfrm>
          <a:prstGeom prst="rect">
            <a:avLst/>
          </a:prstGeom>
        </p:spPr>
        <p:txBody>
          <a:bodyPr wrap="none">
            <a:spAutoFit/>
          </a:bodyPr>
          <a:lstStyle/>
          <a:p>
            <a:pPr>
              <a:lnSpc>
                <a:spcPct val="70000"/>
              </a:lnSpc>
            </a:pPr>
            <a:r>
              <a:rPr lang="en-US" sz="2000" b="1" dirty="0" smtClean="0">
                <a:solidFill>
                  <a:srgbClr val="254061"/>
                </a:solidFill>
                <a:latin typeface="Helvetica Neue"/>
                <a:cs typeface="Helvetica Neue"/>
              </a:rPr>
              <a:t>April, 2014</a:t>
            </a:r>
            <a:br>
              <a:rPr lang="en-US" sz="2000" b="1" dirty="0" smtClean="0">
                <a:solidFill>
                  <a:srgbClr val="254061"/>
                </a:solidFill>
                <a:latin typeface="Helvetica Neue"/>
                <a:cs typeface="Helvetica Neue"/>
              </a:rPr>
            </a:br>
            <a:r>
              <a:rPr lang="en-US" sz="2000" dirty="0" smtClean="0">
                <a:solidFill>
                  <a:srgbClr val="254061"/>
                </a:solidFill>
                <a:latin typeface="Helvetica Neue"/>
                <a:cs typeface="Helvetica Neue"/>
              </a:rPr>
              <a:t>Icehouse Release</a:t>
            </a:r>
            <a:endParaRPr lang="en-US" sz="2000" dirty="0">
              <a:solidFill>
                <a:srgbClr val="254061"/>
              </a:solidFill>
              <a:latin typeface="Helvetica Neue"/>
              <a:cs typeface="Helvetica Neue"/>
            </a:endParaRPr>
          </a:p>
        </p:txBody>
      </p:sp>
      <p:sp>
        <p:nvSpPr>
          <p:cNvPr id="20" name="Rectangle 19"/>
          <p:cNvSpPr/>
          <p:nvPr/>
        </p:nvSpPr>
        <p:spPr>
          <a:xfrm>
            <a:off x="5501227" y="1803548"/>
            <a:ext cx="2356261" cy="538609"/>
          </a:xfrm>
          <a:prstGeom prst="rect">
            <a:avLst/>
          </a:prstGeom>
        </p:spPr>
        <p:txBody>
          <a:bodyPr wrap="none">
            <a:spAutoFit/>
          </a:bodyPr>
          <a:lstStyle/>
          <a:p>
            <a:pPr>
              <a:lnSpc>
                <a:spcPct val="70000"/>
              </a:lnSpc>
            </a:pPr>
            <a:r>
              <a:rPr lang="en-US" sz="2000" b="1" dirty="0" smtClean="0">
                <a:solidFill>
                  <a:srgbClr val="254061"/>
                </a:solidFill>
                <a:latin typeface="Helvetica Neue"/>
                <a:cs typeface="Helvetica Neue"/>
              </a:rPr>
              <a:t>May, 2014</a:t>
            </a:r>
            <a:br>
              <a:rPr lang="en-US" sz="2000" b="1" dirty="0" smtClean="0">
                <a:solidFill>
                  <a:srgbClr val="254061"/>
                </a:solidFill>
                <a:latin typeface="Helvetica Neue"/>
                <a:cs typeface="Helvetica Neue"/>
              </a:rPr>
            </a:br>
            <a:r>
              <a:rPr lang="en-US" sz="2000" dirty="0" smtClean="0">
                <a:solidFill>
                  <a:srgbClr val="254061"/>
                </a:solidFill>
                <a:latin typeface="Helvetica Neue"/>
                <a:cs typeface="Helvetica Neue"/>
              </a:rPr>
              <a:t>“J” Design Summit</a:t>
            </a:r>
          </a:p>
        </p:txBody>
      </p:sp>
      <p:sp>
        <p:nvSpPr>
          <p:cNvPr id="21" name="Rectangle 20"/>
          <p:cNvSpPr/>
          <p:nvPr/>
        </p:nvSpPr>
        <p:spPr>
          <a:xfrm>
            <a:off x="2656817" y="2423172"/>
            <a:ext cx="2545656" cy="1184940"/>
          </a:xfrm>
          <a:prstGeom prst="rect">
            <a:avLst/>
          </a:prstGeom>
        </p:spPr>
        <p:txBody>
          <a:bodyPr wrap="square">
            <a:spAutoFit/>
          </a:bodyPr>
          <a:lstStyle/>
          <a:p>
            <a:pPr>
              <a:lnSpc>
                <a:spcPct val="70000"/>
              </a:lnSpc>
            </a:pPr>
            <a:r>
              <a:rPr lang="en-US" sz="2000" b="1" dirty="0" smtClean="0">
                <a:solidFill>
                  <a:srgbClr val="254061"/>
                </a:solidFill>
                <a:latin typeface="Helvetica Neue"/>
                <a:cs typeface="Helvetica Neue"/>
              </a:rPr>
              <a:t>January, 2014</a:t>
            </a:r>
            <a:br>
              <a:rPr lang="en-US" sz="2000" b="1" dirty="0" smtClean="0">
                <a:solidFill>
                  <a:srgbClr val="254061"/>
                </a:solidFill>
                <a:latin typeface="Helvetica Neue"/>
                <a:cs typeface="Helvetica Neue"/>
              </a:rPr>
            </a:br>
            <a:r>
              <a:rPr lang="en-US" sz="2000" dirty="0" smtClean="0">
                <a:solidFill>
                  <a:srgbClr val="254061"/>
                </a:solidFill>
                <a:latin typeface="Helvetica Neue"/>
                <a:cs typeface="Helvetica Neue"/>
              </a:rPr>
              <a:t>**Board of Directors elections for 8 individual directors</a:t>
            </a:r>
            <a:br>
              <a:rPr lang="en-US" sz="2000" dirty="0" smtClean="0">
                <a:solidFill>
                  <a:srgbClr val="254061"/>
                </a:solidFill>
                <a:latin typeface="Helvetica Neue"/>
                <a:cs typeface="Helvetica Neue"/>
              </a:rPr>
            </a:br>
            <a:r>
              <a:rPr lang="en-US" sz="2000" dirty="0" smtClean="0">
                <a:solidFill>
                  <a:srgbClr val="254061"/>
                </a:solidFill>
                <a:latin typeface="Helvetica Neue"/>
                <a:cs typeface="Helvetica Neue"/>
              </a:rPr>
              <a:t>openstack.org/join</a:t>
            </a:r>
            <a:endParaRPr lang="en-US" sz="2000" dirty="0">
              <a:solidFill>
                <a:srgbClr val="254061"/>
              </a:solidFill>
              <a:latin typeface="Helvetica Neue"/>
              <a:cs typeface="Helvetica Neue"/>
            </a:endParaRPr>
          </a:p>
        </p:txBody>
      </p:sp>
    </p:spTree>
    <p:extLst>
      <p:ext uri="{BB962C8B-B14F-4D97-AF65-F5344CB8AC3E}">
        <p14:creationId xmlns:p14="http://schemas.microsoft.com/office/powerpoint/2010/main" val="8592043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4" name="Content Placeholder 3"/>
          <p:cNvSpPr>
            <a:spLocks noGrp="1"/>
          </p:cNvSpPr>
          <p:nvPr>
            <p:ph idx="1"/>
          </p:nvPr>
        </p:nvSpPr>
        <p:spPr>
          <a:xfrm>
            <a:off x="536568" y="1600200"/>
            <a:ext cx="8229600" cy="4525963"/>
          </a:xfrm>
        </p:spPr>
        <p:txBody>
          <a:bodyPr>
            <a:noAutofit/>
          </a:bodyPr>
          <a:lstStyle/>
          <a:p>
            <a:pPr marL="0" indent="0">
              <a:lnSpc>
                <a:spcPct val="70000"/>
              </a:lnSpc>
              <a:buNone/>
            </a:pPr>
            <a:r>
              <a:rPr lang="en-US" sz="1800" b="1" dirty="0" smtClean="0"/>
              <a:t>Infrastructure Team</a:t>
            </a:r>
          </a:p>
          <a:p>
            <a:pPr>
              <a:lnSpc>
                <a:spcPct val="70000"/>
              </a:lnSpc>
            </a:pPr>
            <a:r>
              <a:rPr lang="en-US" sz="1800" dirty="0" smtClean="0"/>
              <a:t>Want to help run systems powering OpenStack development?</a:t>
            </a:r>
          </a:p>
          <a:p>
            <a:pPr>
              <a:lnSpc>
                <a:spcPct val="70000"/>
              </a:lnSpc>
            </a:pPr>
            <a:r>
              <a:rPr lang="en-US" sz="1800" dirty="0" smtClean="0"/>
              <a:t>Read </a:t>
            </a:r>
            <a:r>
              <a:rPr lang="en-US" sz="1800" dirty="0"/>
              <a:t>the documentation at </a:t>
            </a:r>
            <a:r>
              <a:rPr lang="en-US" sz="1800" dirty="0">
                <a:hlinkClick r:id="rId3"/>
              </a:rPr>
              <a:t>http://ci.openstack.org</a:t>
            </a:r>
            <a:r>
              <a:rPr lang="en-US" sz="1800" dirty="0" smtClean="0">
                <a:hlinkClick r:id="rId3"/>
              </a:rPr>
              <a:t>/</a:t>
            </a:r>
            <a:endParaRPr lang="en-US" sz="1800" dirty="0" smtClean="0"/>
          </a:p>
          <a:p>
            <a:pPr>
              <a:lnSpc>
                <a:spcPct val="70000"/>
              </a:lnSpc>
            </a:pPr>
            <a:endParaRPr lang="en-US" sz="1800" dirty="0" smtClean="0"/>
          </a:p>
          <a:p>
            <a:pPr marL="0" indent="0">
              <a:lnSpc>
                <a:spcPct val="70000"/>
              </a:lnSpc>
              <a:buNone/>
            </a:pPr>
            <a:r>
              <a:rPr lang="en-US" sz="1800" b="1" dirty="0" smtClean="0"/>
              <a:t>Documentation</a:t>
            </a:r>
          </a:p>
          <a:p>
            <a:pPr>
              <a:lnSpc>
                <a:spcPct val="70000"/>
              </a:lnSpc>
            </a:pPr>
            <a:r>
              <a:rPr lang="en-US" sz="1800" dirty="0" smtClean="0"/>
              <a:t>Contact Anne Gentle &lt;</a:t>
            </a:r>
            <a:r>
              <a:rPr lang="en-US" sz="1800" dirty="0" smtClean="0">
                <a:hlinkClick r:id="rId4"/>
              </a:rPr>
              <a:t>anne.gentle@rackspace.com</a:t>
            </a:r>
            <a:r>
              <a:rPr lang="en-US" sz="1800" dirty="0" smtClean="0"/>
              <a:t>&gt;</a:t>
            </a:r>
          </a:p>
          <a:p>
            <a:pPr>
              <a:lnSpc>
                <a:spcPct val="70000"/>
              </a:lnSpc>
            </a:pPr>
            <a:r>
              <a:rPr lang="en-US" sz="1800" dirty="0" smtClean="0"/>
              <a:t>or visit </a:t>
            </a:r>
            <a:r>
              <a:rPr lang="en-US" sz="1800" dirty="0" smtClean="0">
                <a:hlinkClick r:id="rId5"/>
              </a:rPr>
              <a:t>http://wiki.openstack.org/Documentation/HowTo</a:t>
            </a:r>
            <a:endParaRPr lang="en-US" sz="1800" dirty="0" smtClean="0"/>
          </a:p>
          <a:p>
            <a:pPr marL="0" indent="0">
              <a:lnSpc>
                <a:spcPct val="70000"/>
              </a:lnSpc>
              <a:buNone/>
            </a:pPr>
            <a:endParaRPr lang="en-US" sz="1800" dirty="0" smtClean="0"/>
          </a:p>
          <a:p>
            <a:pPr marL="0" indent="0">
              <a:lnSpc>
                <a:spcPct val="70000"/>
              </a:lnSpc>
              <a:buNone/>
            </a:pPr>
            <a:r>
              <a:rPr lang="en-US" sz="1800" b="1" dirty="0" smtClean="0"/>
              <a:t>Translations</a:t>
            </a:r>
          </a:p>
          <a:p>
            <a:pPr>
              <a:lnSpc>
                <a:spcPct val="70000"/>
              </a:lnSpc>
            </a:pPr>
            <a:r>
              <a:rPr lang="en-US" sz="1800" dirty="0" smtClean="0"/>
              <a:t>Do you speak multiple languages?</a:t>
            </a:r>
          </a:p>
          <a:p>
            <a:pPr>
              <a:lnSpc>
                <a:spcPct val="70000"/>
              </a:lnSpc>
            </a:pPr>
            <a:r>
              <a:rPr lang="en-US" sz="1800" dirty="0" smtClean="0"/>
              <a:t>Join the </a:t>
            </a:r>
            <a:r>
              <a:rPr lang="en-US" sz="1800" dirty="0" err="1" smtClean="0"/>
              <a:t>Internationalisation</a:t>
            </a:r>
            <a:r>
              <a:rPr lang="en-US" sz="1800" dirty="0"/>
              <a:t> team: </a:t>
            </a:r>
            <a:r>
              <a:rPr lang="en-US" sz="1800" dirty="0">
                <a:hlinkClick r:id="rId6"/>
              </a:rPr>
              <a:t>https://</a:t>
            </a:r>
            <a:r>
              <a:rPr lang="en-US" sz="1800" dirty="0" smtClean="0">
                <a:hlinkClick r:id="rId6"/>
              </a:rPr>
              <a:t>wiki.openstack.org/wiki/I18nTeam</a:t>
            </a:r>
            <a:endParaRPr lang="en-US" sz="1800" dirty="0" smtClean="0"/>
          </a:p>
          <a:p>
            <a:pPr>
              <a:lnSpc>
                <a:spcPct val="70000"/>
              </a:lnSpc>
            </a:pPr>
            <a:r>
              <a:rPr lang="en-US" sz="1800" dirty="0" smtClean="0"/>
              <a:t>Or contact </a:t>
            </a:r>
            <a:r>
              <a:rPr lang="en-US" sz="1800" dirty="0"/>
              <a:t>Ying Chun “Daisy” </a:t>
            </a:r>
            <a:r>
              <a:rPr lang="en-US" sz="1800" dirty="0" err="1"/>
              <a:t>Guo</a:t>
            </a:r>
            <a:r>
              <a:rPr lang="en-US" sz="1800" dirty="0"/>
              <a:t> &lt;</a:t>
            </a:r>
            <a:r>
              <a:rPr lang="en-US" sz="1800" dirty="0" smtClean="0"/>
              <a:t>guoyingc@cn.ibm.com&gt;</a:t>
            </a:r>
            <a:endParaRPr lang="en-US" sz="1800" dirty="0"/>
          </a:p>
          <a:p>
            <a:pPr>
              <a:lnSpc>
                <a:spcPct val="70000"/>
              </a:lnSpc>
            </a:pPr>
            <a:endParaRPr lang="en-US" sz="1800" dirty="0"/>
          </a:p>
          <a:p>
            <a:pPr marL="0" indent="0">
              <a:lnSpc>
                <a:spcPct val="70000"/>
              </a:lnSpc>
              <a:buNone/>
            </a:pPr>
            <a:r>
              <a:rPr lang="en-US" sz="1800" b="1" dirty="0" err="1" smtClean="0"/>
              <a:t>Ask.OpenStack.org</a:t>
            </a:r>
            <a:endParaRPr lang="en-US" sz="1800" b="1" dirty="0" smtClean="0"/>
          </a:p>
          <a:p>
            <a:pPr>
              <a:lnSpc>
                <a:spcPct val="70000"/>
              </a:lnSpc>
            </a:pPr>
            <a:r>
              <a:rPr lang="en-US" sz="1800" dirty="0" smtClean="0"/>
              <a:t>Please participate and help answer questions</a:t>
            </a:r>
          </a:p>
          <a:p>
            <a:pPr marL="0" indent="0">
              <a:lnSpc>
                <a:spcPct val="70000"/>
              </a:lnSpc>
              <a:buNone/>
            </a:pPr>
            <a:endParaRPr lang="en-US" sz="1800" dirty="0"/>
          </a:p>
          <a:p>
            <a:pPr marL="0" indent="0">
              <a:lnSpc>
                <a:spcPct val="70000"/>
              </a:lnSpc>
              <a:buNone/>
            </a:pPr>
            <a:r>
              <a:rPr lang="en-US" sz="1800" b="1" dirty="0" smtClean="0"/>
              <a:t>User Profile</a:t>
            </a:r>
          </a:p>
          <a:p>
            <a:pPr>
              <a:lnSpc>
                <a:spcPct val="70000"/>
              </a:lnSpc>
            </a:pPr>
            <a:r>
              <a:rPr lang="en-US" sz="1800" dirty="0" smtClean="0"/>
              <a:t>If you are an OpenStack user, please create a profile (public or private) at </a:t>
            </a:r>
            <a:r>
              <a:rPr lang="en-US" sz="1800" dirty="0" err="1" smtClean="0"/>
              <a:t>openstack.org</a:t>
            </a:r>
            <a:r>
              <a:rPr lang="en-US" sz="1800" dirty="0" smtClean="0"/>
              <a:t>/user-survey</a:t>
            </a:r>
            <a:endParaRPr lang="en-US" sz="1800" dirty="0"/>
          </a:p>
        </p:txBody>
      </p:sp>
    </p:spTree>
    <p:extLst>
      <p:ext uri="{BB962C8B-B14F-4D97-AF65-F5344CB8AC3E}">
        <p14:creationId xmlns:p14="http://schemas.microsoft.com/office/powerpoint/2010/main" val="42116546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 Summit</a:t>
            </a:r>
            <a:endParaRPr lang="en-US" dirty="0"/>
          </a:p>
        </p:txBody>
      </p:sp>
      <p:sp>
        <p:nvSpPr>
          <p:cNvPr id="3" name="Content Placeholder 2"/>
          <p:cNvSpPr>
            <a:spLocks noGrp="1"/>
          </p:cNvSpPr>
          <p:nvPr>
            <p:ph idx="1"/>
          </p:nvPr>
        </p:nvSpPr>
        <p:spPr>
          <a:xfrm>
            <a:off x="457200" y="3107294"/>
            <a:ext cx="8229600" cy="3018869"/>
          </a:xfrm>
        </p:spPr>
        <p:txBody>
          <a:bodyPr>
            <a:normAutofit fontScale="92500" lnSpcReduction="10000"/>
          </a:bodyPr>
          <a:lstStyle/>
          <a:p>
            <a:r>
              <a:rPr lang="en-US" sz="2800" dirty="0" smtClean="0"/>
              <a:t>November 5-8, 2013 – Hong Kong!</a:t>
            </a:r>
          </a:p>
          <a:p>
            <a:r>
              <a:rPr lang="en-US" sz="2800" dirty="0" smtClean="0"/>
              <a:t>Registration and sponsorships now open</a:t>
            </a:r>
          </a:p>
          <a:p>
            <a:pPr lvl="1"/>
            <a:r>
              <a:rPr lang="en-US" sz="2400" dirty="0" smtClean="0"/>
              <a:t>New: Two tiers of registration, please read carefully</a:t>
            </a:r>
          </a:p>
          <a:p>
            <a:r>
              <a:rPr lang="en-US" sz="2800" dirty="0" smtClean="0"/>
              <a:t>Call for speakers </a:t>
            </a:r>
            <a:r>
              <a:rPr lang="en-US" sz="2800" b="1" dirty="0" smtClean="0"/>
              <a:t>deadline July 31</a:t>
            </a:r>
          </a:p>
          <a:p>
            <a:r>
              <a:rPr lang="en-US" sz="2800" dirty="0" smtClean="0"/>
              <a:t>Book your travel early, room blocks are filling up!</a:t>
            </a:r>
          </a:p>
          <a:p>
            <a:r>
              <a:rPr lang="en-US" sz="2800" dirty="0" smtClean="0"/>
              <a:t>Travel Assistance Program – applications in July</a:t>
            </a:r>
          </a:p>
          <a:p>
            <a:r>
              <a:rPr lang="en-US" sz="2800" dirty="0" smtClean="0"/>
              <a:t>More details at </a:t>
            </a:r>
            <a:r>
              <a:rPr lang="en-US" sz="2800" b="1" dirty="0" err="1" smtClean="0"/>
              <a:t>openstack.org</a:t>
            </a:r>
            <a:r>
              <a:rPr lang="en-US" sz="2800" b="1" dirty="0" smtClean="0"/>
              <a:t>/summit</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14" y="81060"/>
            <a:ext cx="90487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8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8422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OpenStack Mission</a:t>
            </a:r>
            <a:endParaRPr lang="en-US" sz="3600" dirty="0"/>
          </a:p>
        </p:txBody>
      </p:sp>
      <p:sp>
        <p:nvSpPr>
          <p:cNvPr id="3" name="Content Placeholder 2"/>
          <p:cNvSpPr>
            <a:spLocks noGrp="1"/>
          </p:cNvSpPr>
          <p:nvPr>
            <p:ph idx="1"/>
          </p:nvPr>
        </p:nvSpPr>
        <p:spPr>
          <a:xfrm>
            <a:off x="324920" y="1719270"/>
            <a:ext cx="8229600" cy="4525963"/>
          </a:xfrm>
        </p:spPr>
        <p:txBody>
          <a:bodyPr>
            <a:normAutofit/>
          </a:bodyPr>
          <a:lstStyle/>
          <a:p>
            <a:pPr marL="0" indent="0" algn="ctr">
              <a:buNone/>
            </a:pPr>
            <a:endParaRPr lang="en-US" sz="2400" dirty="0" smtClean="0"/>
          </a:p>
          <a:p>
            <a:pPr marL="0" indent="0" algn="ctr">
              <a:buNone/>
            </a:pPr>
            <a:r>
              <a:rPr lang="en-US" sz="2400" dirty="0" smtClean="0"/>
              <a:t>To </a:t>
            </a:r>
            <a:r>
              <a:rPr lang="en-US" sz="2400" dirty="0"/>
              <a:t>produce the </a:t>
            </a:r>
            <a:endParaRPr lang="en-US" sz="2400" dirty="0" smtClean="0"/>
          </a:p>
          <a:p>
            <a:pPr marL="0" indent="0" algn="ctr">
              <a:buNone/>
            </a:pPr>
            <a:r>
              <a:rPr lang="en-US" sz="2400" b="1" dirty="0" smtClean="0"/>
              <a:t>ubiquitous </a:t>
            </a:r>
            <a:r>
              <a:rPr lang="en-US" sz="2400" b="1" dirty="0"/>
              <a:t>o</a:t>
            </a:r>
            <a:r>
              <a:rPr lang="en-US" sz="2400" b="1" dirty="0" smtClean="0"/>
              <a:t>pen </a:t>
            </a:r>
            <a:r>
              <a:rPr lang="en-US" sz="2400" b="1" dirty="0"/>
              <a:t>s</a:t>
            </a:r>
            <a:r>
              <a:rPr lang="en-US" sz="2400" b="1" dirty="0" smtClean="0"/>
              <a:t>ource cloud computing </a:t>
            </a:r>
            <a:r>
              <a:rPr lang="en-US" sz="2400" b="1" dirty="0"/>
              <a:t>platform </a:t>
            </a:r>
            <a:endParaRPr lang="en-US" sz="2400" b="1" dirty="0" smtClean="0"/>
          </a:p>
          <a:p>
            <a:pPr marL="0" indent="0" algn="ctr">
              <a:buNone/>
            </a:pPr>
            <a:r>
              <a:rPr lang="en-US" sz="2400" dirty="0" smtClean="0"/>
              <a:t>that </a:t>
            </a:r>
            <a:r>
              <a:rPr lang="en-US" sz="2400" dirty="0"/>
              <a:t>will meet the needs of public and private clouds regardless of size, by being simple to implement and massively scalable.</a:t>
            </a:r>
          </a:p>
        </p:txBody>
      </p:sp>
    </p:spTree>
    <p:extLst>
      <p:ext uri="{BB962C8B-B14F-4D97-AF65-F5344CB8AC3E}">
        <p14:creationId xmlns:p14="http://schemas.microsoft.com/office/powerpoint/2010/main" val="1556215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Three years in…</a:t>
            </a:r>
            <a:endParaRPr lang="en-US" sz="3600" dirty="0"/>
          </a:p>
        </p:txBody>
      </p:sp>
      <p:sp>
        <p:nvSpPr>
          <p:cNvPr id="3" name="Content Placeholder 2"/>
          <p:cNvSpPr>
            <a:spLocks noGrp="1"/>
          </p:cNvSpPr>
          <p:nvPr>
            <p:ph idx="1"/>
          </p:nvPr>
        </p:nvSpPr>
        <p:spPr>
          <a:xfrm>
            <a:off x="324920" y="1719270"/>
            <a:ext cx="8229600" cy="4525963"/>
          </a:xfrm>
        </p:spPr>
        <p:txBody>
          <a:bodyPr>
            <a:normAutofit fontScale="85000" lnSpcReduction="20000"/>
          </a:bodyPr>
          <a:lstStyle/>
          <a:p>
            <a:pPr marL="800100" indent="-457200">
              <a:lnSpc>
                <a:spcPct val="120000"/>
              </a:lnSpc>
              <a:spcBef>
                <a:spcPts val="600"/>
              </a:spcBef>
              <a:buClr>
                <a:srgbClr val="800000"/>
              </a:buClr>
              <a:buSzPct val="60000"/>
              <a:buFont typeface="Lucida Grande"/>
              <a:buChar char="‣"/>
              <a:defRPr/>
            </a:pPr>
            <a:r>
              <a:rPr lang="en-US" sz="2800" dirty="0" smtClean="0"/>
              <a:t>Expanded scope from Compute and Object Storage to Compute, Storage, Networking and Shared Services, with rich ecosystem of Integrated projects emerging</a:t>
            </a:r>
          </a:p>
          <a:p>
            <a:pPr marL="800100" indent="-457200">
              <a:lnSpc>
                <a:spcPct val="120000"/>
              </a:lnSpc>
              <a:spcBef>
                <a:spcPts val="600"/>
              </a:spcBef>
              <a:buClr>
                <a:srgbClr val="800000"/>
              </a:buClr>
              <a:buSzPct val="60000"/>
              <a:buFont typeface="Lucida Grande"/>
              <a:buChar char="‣"/>
              <a:defRPr/>
            </a:pPr>
            <a:r>
              <a:rPr lang="en-US" sz="2800" dirty="0" smtClean="0"/>
              <a:t>OpenStack has public clouds in more cities than Amazon has regions</a:t>
            </a:r>
          </a:p>
          <a:p>
            <a:pPr marL="800100" indent="-457200">
              <a:lnSpc>
                <a:spcPct val="120000"/>
              </a:lnSpc>
              <a:spcBef>
                <a:spcPts val="600"/>
              </a:spcBef>
              <a:buClr>
                <a:srgbClr val="800000"/>
              </a:buClr>
              <a:buSzPct val="60000"/>
              <a:buFont typeface="Lucida Grande"/>
              <a:buChar char="‣"/>
              <a:defRPr/>
            </a:pPr>
            <a:r>
              <a:rPr lang="en-US" sz="2800" dirty="0" smtClean="0"/>
              <a:t>Major private cloud users at Best Buy, Bloomberg, Comcast, Fidelity, PayPal and more</a:t>
            </a:r>
          </a:p>
          <a:p>
            <a:pPr marL="800100" indent="-457200">
              <a:lnSpc>
                <a:spcPct val="120000"/>
              </a:lnSpc>
              <a:spcBef>
                <a:spcPts val="600"/>
              </a:spcBef>
              <a:buClr>
                <a:srgbClr val="800000"/>
              </a:buClr>
              <a:buSzPct val="60000"/>
              <a:buFont typeface="Lucida Grande"/>
              <a:buChar char="‣"/>
              <a:defRPr/>
            </a:pPr>
            <a:r>
              <a:rPr lang="en-US" sz="2800" dirty="0" smtClean="0"/>
              <a:t>OpenStack has become the center of cloud innovation – more than 1,000 developers, supported by major IT companies</a:t>
            </a:r>
          </a:p>
        </p:txBody>
      </p:sp>
    </p:spTree>
    <p:extLst>
      <p:ext uri="{BB962C8B-B14F-4D97-AF65-F5344CB8AC3E}">
        <p14:creationId xmlns:p14="http://schemas.microsoft.com/office/powerpoint/2010/main" val="20292244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are we succeeding?</a:t>
            </a:r>
            <a:endParaRPr lang="en-US" sz="3600" dirty="0"/>
          </a:p>
        </p:txBody>
      </p:sp>
      <p:sp>
        <p:nvSpPr>
          <p:cNvPr id="3" name="Content Placeholder 2"/>
          <p:cNvSpPr>
            <a:spLocks noGrp="1"/>
          </p:cNvSpPr>
          <p:nvPr>
            <p:ph idx="1"/>
          </p:nvPr>
        </p:nvSpPr>
        <p:spPr>
          <a:xfrm>
            <a:off x="324920" y="1823640"/>
            <a:ext cx="8229600" cy="4525963"/>
          </a:xfrm>
        </p:spPr>
        <p:txBody>
          <a:bodyPr>
            <a:normAutofit/>
          </a:bodyPr>
          <a:lstStyle/>
          <a:p>
            <a:pPr marL="800100" indent="-457200">
              <a:lnSpc>
                <a:spcPct val="120000"/>
              </a:lnSpc>
              <a:spcBef>
                <a:spcPts val="600"/>
              </a:spcBef>
              <a:buClr>
                <a:srgbClr val="800000"/>
              </a:buClr>
              <a:buSzPct val="60000"/>
              <a:buFont typeface="Lucida Grande"/>
              <a:buChar char="‣"/>
              <a:defRPr/>
            </a:pPr>
            <a:r>
              <a:rPr lang="en-US" dirty="0" smtClean="0"/>
              <a:t>Successful platforms have three forces:</a:t>
            </a:r>
          </a:p>
          <a:p>
            <a:pPr marL="1200150" lvl="1" indent="-457200">
              <a:lnSpc>
                <a:spcPct val="120000"/>
              </a:lnSpc>
              <a:spcBef>
                <a:spcPts val="600"/>
              </a:spcBef>
              <a:buClr>
                <a:srgbClr val="800000"/>
              </a:buClr>
              <a:buSzPct val="60000"/>
              <a:buFont typeface="Lucida Grande"/>
              <a:buChar char="‣"/>
              <a:defRPr/>
            </a:pPr>
            <a:r>
              <a:rPr lang="en-US" dirty="0" smtClean="0"/>
              <a:t>Technology</a:t>
            </a:r>
          </a:p>
          <a:p>
            <a:pPr marL="1200150" lvl="1" indent="-457200">
              <a:lnSpc>
                <a:spcPct val="120000"/>
              </a:lnSpc>
              <a:spcBef>
                <a:spcPts val="600"/>
              </a:spcBef>
              <a:buClr>
                <a:srgbClr val="800000"/>
              </a:buClr>
              <a:buSzPct val="60000"/>
              <a:buFont typeface="Lucida Grande"/>
              <a:buChar char="‣"/>
              <a:defRPr/>
            </a:pPr>
            <a:r>
              <a:rPr lang="en-US" dirty="0" smtClean="0"/>
              <a:t>Ecosystem </a:t>
            </a:r>
          </a:p>
          <a:p>
            <a:pPr marL="1200150" lvl="1" indent="-457200">
              <a:lnSpc>
                <a:spcPct val="120000"/>
              </a:lnSpc>
              <a:spcBef>
                <a:spcPts val="600"/>
              </a:spcBef>
              <a:buClr>
                <a:srgbClr val="800000"/>
              </a:buClr>
              <a:buSzPct val="60000"/>
              <a:buFont typeface="Lucida Grande"/>
              <a:buChar char="‣"/>
              <a:defRPr/>
            </a:pPr>
            <a:r>
              <a:rPr lang="en-US" dirty="0" smtClean="0"/>
              <a:t>Users</a:t>
            </a:r>
          </a:p>
        </p:txBody>
      </p:sp>
      <p:sp>
        <p:nvSpPr>
          <p:cNvPr id="10" name="CustomShape 2"/>
          <p:cNvSpPr/>
          <p:nvPr/>
        </p:nvSpPr>
        <p:spPr>
          <a:xfrm>
            <a:off x="6433861" y="5457097"/>
            <a:ext cx="2317987" cy="388814"/>
          </a:xfrm>
          <a:prstGeom prst="rect">
            <a:avLst/>
          </a:prstGeom>
        </p:spPr>
        <p:txBody>
          <a:bodyPr lIns="90000" tIns="45000" rIns="90000" bIns="45000"/>
          <a:lstStyle/>
          <a:p>
            <a:pPr algn="ctr">
              <a:lnSpc>
                <a:spcPct val="100000"/>
              </a:lnSpc>
            </a:pPr>
            <a:r>
              <a:rPr lang="en-AU">
                <a:solidFill>
                  <a:srgbClr val="FFFFFF"/>
                </a:solidFill>
                <a:latin typeface="Helvetica Neue"/>
                <a:ea typeface="ヒラギノ角ゴ ProN W3"/>
              </a:rPr>
              <a:t>GLOBAL USER</a:t>
            </a:r>
            <a:endParaRPr/>
          </a:p>
          <a:p>
            <a:pPr algn="ctr">
              <a:lnSpc>
                <a:spcPct val="100000"/>
              </a:lnSpc>
            </a:pPr>
            <a:r>
              <a:rPr lang="en-AU">
                <a:solidFill>
                  <a:srgbClr val="FFFFFF"/>
                </a:solidFill>
                <a:latin typeface="Helvetica Neue"/>
                <a:ea typeface="ヒラギノ角ゴ ProN W3"/>
              </a:rPr>
              <a:t>FOOTPRINT</a:t>
            </a:r>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089" y="3092446"/>
            <a:ext cx="4197427" cy="3580587"/>
          </a:xfrm>
          <a:prstGeom prst="rect">
            <a:avLst/>
          </a:prstGeom>
        </p:spPr>
      </p:pic>
    </p:spTree>
    <p:extLst>
      <p:ext uri="{BB962C8B-B14F-4D97-AF65-F5344CB8AC3E}">
        <p14:creationId xmlns:p14="http://schemas.microsoft.com/office/powerpoint/2010/main" val="26150224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2718"/>
            <a:ext cx="7152171" cy="1143000"/>
          </a:xfrm>
        </p:spPr>
        <p:txBody>
          <a:bodyPr>
            <a:normAutofit fontScale="90000"/>
          </a:bodyPr>
          <a:lstStyle/>
          <a:p>
            <a:r>
              <a:rPr lang="en-US" dirty="0" smtClean="0"/>
              <a:t>Fastest Growing Global </a:t>
            </a:r>
            <a:br>
              <a:rPr lang="en-US" dirty="0" smtClean="0"/>
            </a:br>
            <a:r>
              <a:rPr lang="en-US" dirty="0" smtClean="0"/>
              <a:t>Open Source Community</a:t>
            </a:r>
            <a:endParaRPr lang="en-US" dirty="0"/>
          </a:p>
        </p:txBody>
      </p:sp>
      <p:sp>
        <p:nvSpPr>
          <p:cNvPr id="28" name="Rectangle 2"/>
          <p:cNvSpPr>
            <a:spLocks noChangeArrowheads="1"/>
          </p:cNvSpPr>
          <p:nvPr/>
        </p:nvSpPr>
        <p:spPr bwMode="auto">
          <a:xfrm>
            <a:off x="482263" y="1985676"/>
            <a:ext cx="4035595" cy="2732929"/>
          </a:xfrm>
          <a:prstGeom prst="rect">
            <a:avLst/>
          </a:prstGeom>
          <a:solidFill>
            <a:schemeClr val="accent1">
              <a:lumMod val="50000"/>
            </a:schemeClr>
          </a:solidFill>
          <a:ln>
            <a:noFill/>
          </a:ln>
        </p:spPr>
        <p:txBody>
          <a:bodyPr lIns="64301" tIns="32150" rIns="64301" bIns="32150"/>
          <a:lstStyle/>
          <a:p>
            <a:endParaRPr lang="en-US">
              <a:solidFill>
                <a:srgbClr val="FFFFFF"/>
              </a:solidFill>
            </a:endParaRPr>
          </a:p>
        </p:txBody>
      </p:sp>
      <p:sp>
        <p:nvSpPr>
          <p:cNvPr id="29" name="Rectangle 3"/>
          <p:cNvSpPr>
            <a:spLocks noChangeArrowheads="1"/>
          </p:cNvSpPr>
          <p:nvPr/>
        </p:nvSpPr>
        <p:spPr bwMode="auto">
          <a:xfrm>
            <a:off x="4705404" y="1985676"/>
            <a:ext cx="4036711" cy="2732929"/>
          </a:xfrm>
          <a:prstGeom prst="rect">
            <a:avLst/>
          </a:prstGeom>
          <a:solidFill>
            <a:schemeClr val="accent1">
              <a:lumMod val="60000"/>
              <a:lumOff val="40000"/>
            </a:schemeClr>
          </a:solidFill>
          <a:ln>
            <a:noFill/>
          </a:ln>
        </p:spPr>
        <p:txBody>
          <a:bodyPr lIns="64301" tIns="32150" rIns="64301" bIns="32150"/>
          <a:lstStyle/>
          <a:p>
            <a:endParaRPr lang="en-US">
              <a:solidFill>
                <a:srgbClr val="FFFFFF"/>
              </a:solidFill>
            </a:endParaRPr>
          </a:p>
        </p:txBody>
      </p:sp>
      <p:sp>
        <p:nvSpPr>
          <p:cNvPr id="30" name="Rectangle 4"/>
          <p:cNvSpPr>
            <a:spLocks noChangeArrowheads="1"/>
          </p:cNvSpPr>
          <p:nvPr/>
        </p:nvSpPr>
        <p:spPr bwMode="auto">
          <a:xfrm>
            <a:off x="482262" y="4772192"/>
            <a:ext cx="1999378" cy="1286084"/>
          </a:xfrm>
          <a:prstGeom prst="rect">
            <a:avLst/>
          </a:prstGeom>
          <a:solidFill>
            <a:schemeClr val="accent1">
              <a:lumMod val="50000"/>
            </a:schemeClr>
          </a:solidFill>
          <a:ln>
            <a:noFill/>
          </a:ln>
        </p:spPr>
        <p:txBody>
          <a:bodyPr lIns="64301" tIns="32150" rIns="64301" bIns="32150"/>
          <a:lstStyle/>
          <a:p>
            <a:endParaRPr lang="en-US">
              <a:solidFill>
                <a:srgbClr val="FFFFFF"/>
              </a:solidFill>
            </a:endParaRPr>
          </a:p>
        </p:txBody>
      </p:sp>
      <p:sp>
        <p:nvSpPr>
          <p:cNvPr id="31" name="Rectangle 10"/>
          <p:cNvSpPr>
            <a:spLocks noChangeArrowheads="1"/>
          </p:cNvSpPr>
          <p:nvPr/>
        </p:nvSpPr>
        <p:spPr bwMode="auto">
          <a:xfrm>
            <a:off x="2517363" y="4772192"/>
            <a:ext cx="2000494" cy="1286084"/>
          </a:xfrm>
          <a:prstGeom prst="rect">
            <a:avLst/>
          </a:prstGeom>
          <a:solidFill>
            <a:schemeClr val="accent1">
              <a:lumMod val="50000"/>
            </a:schemeClr>
          </a:solidFill>
          <a:ln>
            <a:noFill/>
          </a:ln>
        </p:spPr>
        <p:txBody>
          <a:bodyPr lIns="64301" tIns="32150" rIns="64301" bIns="32150"/>
          <a:lstStyle/>
          <a:p>
            <a:endParaRPr lang="en-US">
              <a:solidFill>
                <a:srgbClr val="FFFFFF"/>
              </a:solidFill>
            </a:endParaRPr>
          </a:p>
        </p:txBody>
      </p:sp>
      <p:sp>
        <p:nvSpPr>
          <p:cNvPr id="32" name="Rectangle 12"/>
          <p:cNvSpPr>
            <a:spLocks noChangeArrowheads="1"/>
          </p:cNvSpPr>
          <p:nvPr/>
        </p:nvSpPr>
        <p:spPr bwMode="auto">
          <a:xfrm>
            <a:off x="4708752" y="4772192"/>
            <a:ext cx="4032246" cy="1286084"/>
          </a:xfrm>
          <a:prstGeom prst="rect">
            <a:avLst/>
          </a:prstGeom>
          <a:solidFill>
            <a:schemeClr val="accent1">
              <a:lumMod val="60000"/>
              <a:lumOff val="40000"/>
            </a:schemeClr>
          </a:solidFill>
          <a:ln>
            <a:noFill/>
          </a:ln>
        </p:spPr>
        <p:txBody>
          <a:bodyPr lIns="64301" tIns="32150" rIns="64301" bIns="32150"/>
          <a:lstStyle/>
          <a:p>
            <a:endParaRPr lang="en-US">
              <a:solidFill>
                <a:srgbClr val="FFFFFF"/>
              </a:solidFill>
            </a:endParaRPr>
          </a:p>
        </p:txBody>
      </p:sp>
      <p:sp>
        <p:nvSpPr>
          <p:cNvPr id="33" name="TextBox 16"/>
          <p:cNvSpPr txBox="1">
            <a:spLocks noChangeArrowheads="1"/>
          </p:cNvSpPr>
          <p:nvPr/>
        </p:nvSpPr>
        <p:spPr bwMode="auto">
          <a:xfrm>
            <a:off x="499008" y="2092849"/>
            <a:ext cx="2679233" cy="3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gn="l"/>
            <a:r>
              <a:rPr lang="en-US" sz="1700">
                <a:solidFill>
                  <a:srgbClr val="FFFFFF"/>
                </a:solidFill>
                <a:latin typeface="Helvetica Neue" charset="0"/>
              </a:rPr>
              <a:t>COMPANIES </a:t>
            </a:r>
            <a:r>
              <a:rPr lang="en-US" sz="1000">
                <a:solidFill>
                  <a:srgbClr val="FFFFFF"/>
                </a:solidFill>
                <a:latin typeface="Helvetica Neue" charset="0"/>
              </a:rPr>
              <a:t> </a:t>
            </a:r>
          </a:p>
        </p:txBody>
      </p:sp>
      <p:sp>
        <p:nvSpPr>
          <p:cNvPr id="34" name="TextBox 18"/>
          <p:cNvSpPr txBox="1">
            <a:spLocks noChangeArrowheads="1"/>
          </p:cNvSpPr>
          <p:nvPr/>
        </p:nvSpPr>
        <p:spPr bwMode="auto">
          <a:xfrm>
            <a:off x="510111" y="4874400"/>
            <a:ext cx="2024441" cy="26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01" tIns="32150" rIns="64301" bIns="32150">
            <a:spAutoFit/>
          </a:bodyPr>
          <a:lstStyle/>
          <a:p>
            <a:pPr algn="l"/>
            <a:r>
              <a:rPr lang="en-US" sz="1300" dirty="0">
                <a:solidFill>
                  <a:srgbClr val="FFFFFF"/>
                </a:solidFill>
                <a:latin typeface="Helvetica Neue" charset="0"/>
              </a:rPr>
              <a:t>TOTAL </a:t>
            </a:r>
            <a:r>
              <a:rPr lang="en-US" sz="1300" dirty="0" smtClean="0">
                <a:solidFill>
                  <a:srgbClr val="FFFFFF"/>
                </a:solidFill>
                <a:latin typeface="Helvetica Neue" charset="0"/>
              </a:rPr>
              <a:t>CONTRIBUTORS</a:t>
            </a:r>
            <a:endParaRPr lang="en-US" sz="1300" dirty="0">
              <a:solidFill>
                <a:srgbClr val="FFFFFF"/>
              </a:solidFill>
              <a:latin typeface="Helvetica Neue" charset="0"/>
            </a:endParaRPr>
          </a:p>
        </p:txBody>
      </p:sp>
      <p:sp>
        <p:nvSpPr>
          <p:cNvPr id="35" name="TextBox 19"/>
          <p:cNvSpPr txBox="1">
            <a:spLocks noChangeArrowheads="1"/>
          </p:cNvSpPr>
          <p:nvPr/>
        </p:nvSpPr>
        <p:spPr bwMode="auto">
          <a:xfrm>
            <a:off x="2588809" y="4772192"/>
            <a:ext cx="1821879" cy="46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gn="l"/>
            <a:r>
              <a:rPr lang="en-US" sz="1300">
                <a:solidFill>
                  <a:srgbClr val="FFFFFF"/>
                </a:solidFill>
                <a:latin typeface="Helvetica Neue" charset="0"/>
              </a:rPr>
              <a:t>AVERAGE MONTHLY </a:t>
            </a:r>
            <a:br>
              <a:rPr lang="en-US" sz="1300">
                <a:solidFill>
                  <a:srgbClr val="FFFFFF"/>
                </a:solidFill>
                <a:latin typeface="Helvetica Neue" charset="0"/>
              </a:rPr>
            </a:br>
            <a:r>
              <a:rPr lang="en-US" sz="1300">
                <a:solidFill>
                  <a:srgbClr val="FFFFFF"/>
                </a:solidFill>
                <a:latin typeface="Helvetica Neue" charset="0"/>
              </a:rPr>
              <a:t>CONTRIBUTORS</a:t>
            </a:r>
          </a:p>
        </p:txBody>
      </p:sp>
      <p:sp>
        <p:nvSpPr>
          <p:cNvPr id="36" name="TextBox 21"/>
          <p:cNvSpPr txBox="1">
            <a:spLocks noChangeArrowheads="1"/>
          </p:cNvSpPr>
          <p:nvPr/>
        </p:nvSpPr>
        <p:spPr bwMode="auto">
          <a:xfrm>
            <a:off x="4759997" y="4847940"/>
            <a:ext cx="2786403" cy="26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gn="l"/>
            <a:r>
              <a:rPr lang="en-US" sz="1300" dirty="0">
                <a:solidFill>
                  <a:srgbClr val="FFFFFF"/>
                </a:solidFill>
                <a:latin typeface="Helvetica Neue" charset="0"/>
              </a:rPr>
              <a:t>CODE CONTRIBUTIONS</a:t>
            </a:r>
          </a:p>
        </p:txBody>
      </p:sp>
      <p:sp>
        <p:nvSpPr>
          <p:cNvPr id="37" name="TextBox 22"/>
          <p:cNvSpPr txBox="1">
            <a:spLocks noChangeArrowheads="1"/>
          </p:cNvSpPr>
          <p:nvPr/>
        </p:nvSpPr>
        <p:spPr bwMode="auto">
          <a:xfrm>
            <a:off x="499007" y="5217632"/>
            <a:ext cx="1982633" cy="7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r>
              <a:rPr lang="en-US" sz="4600" b="1" dirty="0" smtClean="0">
                <a:solidFill>
                  <a:schemeClr val="accent1">
                    <a:lumMod val="60000"/>
                    <a:lumOff val="40000"/>
                  </a:schemeClr>
                </a:solidFill>
                <a:latin typeface="Helvetica Neue" charset="0"/>
              </a:rPr>
              <a:t>1,036</a:t>
            </a:r>
            <a:endParaRPr lang="en-US" sz="4600" b="1" dirty="0">
              <a:solidFill>
                <a:schemeClr val="accent1">
                  <a:lumMod val="60000"/>
                  <a:lumOff val="40000"/>
                </a:schemeClr>
              </a:solidFill>
              <a:latin typeface="Helvetica Neue" charset="0"/>
            </a:endParaRPr>
          </a:p>
        </p:txBody>
      </p:sp>
      <p:sp>
        <p:nvSpPr>
          <p:cNvPr id="38" name="TextBox 23"/>
          <p:cNvSpPr txBox="1">
            <a:spLocks noChangeArrowheads="1"/>
          </p:cNvSpPr>
          <p:nvPr/>
        </p:nvSpPr>
        <p:spPr bwMode="auto">
          <a:xfrm>
            <a:off x="2535225" y="5217632"/>
            <a:ext cx="1982633" cy="77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r>
              <a:rPr lang="en-US" sz="4600" b="1" dirty="0" smtClean="0">
                <a:solidFill>
                  <a:schemeClr val="accent1">
                    <a:lumMod val="60000"/>
                    <a:lumOff val="40000"/>
                  </a:schemeClr>
                </a:solidFill>
                <a:latin typeface="Helvetica Neue" charset="0"/>
              </a:rPr>
              <a:t>238</a:t>
            </a:r>
            <a:endParaRPr lang="en-US" sz="4600" b="1" dirty="0">
              <a:solidFill>
                <a:schemeClr val="accent1">
                  <a:lumMod val="60000"/>
                  <a:lumOff val="40000"/>
                </a:schemeClr>
              </a:solidFill>
              <a:latin typeface="Helvetica Neue" charset="0"/>
            </a:endParaRPr>
          </a:p>
        </p:txBody>
      </p:sp>
      <p:sp>
        <p:nvSpPr>
          <p:cNvPr id="39" name="TextBox 25"/>
          <p:cNvSpPr txBox="1">
            <a:spLocks noChangeArrowheads="1"/>
          </p:cNvSpPr>
          <p:nvPr/>
        </p:nvSpPr>
        <p:spPr bwMode="auto">
          <a:xfrm>
            <a:off x="4718296" y="5200887"/>
            <a:ext cx="4072434" cy="7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r>
              <a:rPr lang="en-US" sz="4600" b="1" dirty="0" smtClean="0">
                <a:solidFill>
                  <a:srgbClr val="254061"/>
                </a:solidFill>
                <a:latin typeface="Helvetica Neue" charset="0"/>
              </a:rPr>
              <a:t>70,137</a:t>
            </a:r>
            <a:endParaRPr lang="en-US" sz="4600" b="1" dirty="0">
              <a:solidFill>
                <a:srgbClr val="254061"/>
              </a:solidFill>
              <a:latin typeface="Helvetica Neue" charset="0"/>
            </a:endParaRPr>
          </a:p>
        </p:txBody>
      </p:sp>
      <p:sp>
        <p:nvSpPr>
          <p:cNvPr id="40" name="TextBox 28"/>
          <p:cNvSpPr txBox="1">
            <a:spLocks noChangeArrowheads="1"/>
          </p:cNvSpPr>
          <p:nvPr/>
        </p:nvSpPr>
        <p:spPr bwMode="auto">
          <a:xfrm>
            <a:off x="543737" y="2541639"/>
            <a:ext cx="3322249" cy="106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nSpc>
                <a:spcPct val="70000"/>
              </a:lnSpc>
            </a:pPr>
            <a:r>
              <a:rPr lang="en-US" sz="6800" b="1" dirty="0" smtClean="0">
                <a:solidFill>
                  <a:schemeClr val="accent1">
                    <a:lumMod val="60000"/>
                    <a:lumOff val="40000"/>
                  </a:schemeClr>
                </a:solidFill>
                <a:latin typeface="Helvetica Neue" charset="0"/>
              </a:rPr>
              <a:t>231</a:t>
            </a:r>
            <a:r>
              <a:rPr lang="en-US" sz="6800" b="1" dirty="0">
                <a:solidFill>
                  <a:schemeClr val="accent1">
                    <a:lumMod val="60000"/>
                    <a:lumOff val="40000"/>
                  </a:schemeClr>
                </a:solidFill>
                <a:latin typeface="Helvetica Neue" charset="0"/>
              </a:rPr>
              <a:t/>
            </a:r>
            <a:br>
              <a:rPr lang="en-US" sz="6800" b="1" dirty="0">
                <a:solidFill>
                  <a:schemeClr val="accent1">
                    <a:lumMod val="60000"/>
                    <a:lumOff val="40000"/>
                  </a:schemeClr>
                </a:solidFill>
                <a:latin typeface="Helvetica Neue" charset="0"/>
              </a:rPr>
            </a:br>
            <a:endParaRPr lang="en-US" sz="2300" dirty="0">
              <a:solidFill>
                <a:schemeClr val="accent1">
                  <a:lumMod val="60000"/>
                  <a:lumOff val="40000"/>
                </a:schemeClr>
              </a:solidFill>
              <a:latin typeface="Helvetica Neue" charset="0"/>
            </a:endParaRPr>
          </a:p>
        </p:txBody>
      </p:sp>
      <p:sp>
        <p:nvSpPr>
          <p:cNvPr id="42" name="TextBox 32"/>
          <p:cNvSpPr txBox="1">
            <a:spLocks noChangeArrowheads="1"/>
          </p:cNvSpPr>
          <p:nvPr/>
        </p:nvSpPr>
        <p:spPr bwMode="auto">
          <a:xfrm>
            <a:off x="499007" y="3842237"/>
            <a:ext cx="4018850" cy="8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nSpc>
                <a:spcPct val="70000"/>
              </a:lnSpc>
            </a:pPr>
            <a:r>
              <a:rPr lang="en-US" sz="6800" b="1" dirty="0" smtClean="0">
                <a:solidFill>
                  <a:schemeClr val="accent1">
                    <a:lumMod val="60000"/>
                    <a:lumOff val="40000"/>
                  </a:schemeClr>
                </a:solidFill>
                <a:latin typeface="Helvetica Neue" charset="0"/>
              </a:rPr>
              <a:t>10,149</a:t>
            </a:r>
            <a:endParaRPr lang="en-US" sz="6800" b="1" dirty="0">
              <a:solidFill>
                <a:schemeClr val="accent1">
                  <a:lumMod val="60000"/>
                  <a:lumOff val="40000"/>
                </a:schemeClr>
              </a:solidFill>
              <a:latin typeface="Helvetica Neue" charset="0"/>
            </a:endParaRPr>
          </a:p>
        </p:txBody>
      </p:sp>
      <p:sp>
        <p:nvSpPr>
          <p:cNvPr id="43" name="TextBox 34"/>
          <p:cNvSpPr txBox="1">
            <a:spLocks noChangeArrowheads="1"/>
          </p:cNvSpPr>
          <p:nvPr/>
        </p:nvSpPr>
        <p:spPr bwMode="auto">
          <a:xfrm>
            <a:off x="499008" y="3378933"/>
            <a:ext cx="2679233" cy="3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gn="l"/>
            <a:r>
              <a:rPr lang="en-US" sz="1700">
                <a:solidFill>
                  <a:srgbClr val="FFFFFF"/>
                </a:solidFill>
                <a:latin typeface="Helvetica Neue" charset="0"/>
              </a:rPr>
              <a:t>INDIVIDUAL MEMBERS</a:t>
            </a:r>
            <a:endParaRPr lang="en-US" sz="1000">
              <a:solidFill>
                <a:srgbClr val="FFFFFF"/>
              </a:solidFill>
              <a:latin typeface="Helvetica Neue" charset="0"/>
            </a:endParaRPr>
          </a:p>
        </p:txBody>
      </p:sp>
      <p:cxnSp>
        <p:nvCxnSpPr>
          <p:cNvPr id="44" name="Straight Connector 38"/>
          <p:cNvCxnSpPr>
            <a:cxnSpLocks noChangeShapeType="1"/>
          </p:cNvCxnSpPr>
          <p:nvPr/>
        </p:nvCxnSpPr>
        <p:spPr bwMode="auto">
          <a:xfrm flipH="1">
            <a:off x="500124" y="2414370"/>
            <a:ext cx="4017734"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cxnSp>
        <p:nvCxnSpPr>
          <p:cNvPr id="45" name="Straight Connector 39"/>
          <p:cNvCxnSpPr>
            <a:cxnSpLocks noChangeShapeType="1"/>
          </p:cNvCxnSpPr>
          <p:nvPr/>
        </p:nvCxnSpPr>
        <p:spPr bwMode="auto">
          <a:xfrm>
            <a:off x="471879" y="5254473"/>
            <a:ext cx="846637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cxnSp>
        <p:nvCxnSpPr>
          <p:cNvPr id="46" name="Straight Connector 38"/>
          <p:cNvCxnSpPr>
            <a:cxnSpLocks noChangeShapeType="1"/>
          </p:cNvCxnSpPr>
          <p:nvPr/>
        </p:nvCxnSpPr>
        <p:spPr bwMode="auto">
          <a:xfrm flipH="1">
            <a:off x="445423" y="3704920"/>
            <a:ext cx="401885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47" name="TextBox 16"/>
          <p:cNvSpPr txBox="1">
            <a:spLocks noChangeArrowheads="1"/>
          </p:cNvSpPr>
          <p:nvPr/>
        </p:nvSpPr>
        <p:spPr bwMode="auto">
          <a:xfrm>
            <a:off x="4732196" y="2092849"/>
            <a:ext cx="2679233" cy="3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301" tIns="32150" rIns="64301" bIns="32150">
            <a:spAutoFit/>
          </a:bodyPr>
          <a:lstStyle/>
          <a:p>
            <a:pPr algn="l"/>
            <a:r>
              <a:rPr lang="en-US" sz="1700">
                <a:solidFill>
                  <a:srgbClr val="FFFFFF"/>
                </a:solidFill>
                <a:latin typeface="Helvetica Neue" charset="0"/>
              </a:rPr>
              <a:t>COUNTRIES </a:t>
            </a:r>
            <a:r>
              <a:rPr lang="en-US" sz="1000">
                <a:solidFill>
                  <a:srgbClr val="FFFFFF"/>
                </a:solidFill>
                <a:latin typeface="Helvetica Neue" charset="0"/>
              </a:rPr>
              <a:t> </a:t>
            </a:r>
          </a:p>
        </p:txBody>
      </p:sp>
      <p:cxnSp>
        <p:nvCxnSpPr>
          <p:cNvPr id="48" name="Straight Connector 38"/>
          <p:cNvCxnSpPr>
            <a:cxnSpLocks noChangeShapeType="1"/>
          </p:cNvCxnSpPr>
          <p:nvPr/>
        </p:nvCxnSpPr>
        <p:spPr bwMode="auto">
          <a:xfrm flipH="1">
            <a:off x="4733312" y="2414370"/>
            <a:ext cx="4017734"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49" name="TextBox 25"/>
          <p:cNvSpPr txBox="1">
            <a:spLocks noChangeArrowheads="1"/>
          </p:cNvSpPr>
          <p:nvPr/>
        </p:nvSpPr>
        <p:spPr bwMode="auto">
          <a:xfrm>
            <a:off x="5576407" y="2745820"/>
            <a:ext cx="2503743" cy="154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01" tIns="32150" rIns="64301" bIns="32150">
            <a:spAutoFit/>
          </a:bodyPr>
          <a:lstStyle/>
          <a:p>
            <a:r>
              <a:rPr lang="en-US" sz="9600" b="1" dirty="0" smtClean="0">
                <a:solidFill>
                  <a:schemeClr val="accent1">
                    <a:lumMod val="50000"/>
                  </a:schemeClr>
                </a:solidFill>
                <a:latin typeface="Helvetica Neue" charset="0"/>
              </a:rPr>
              <a:t>121</a:t>
            </a:r>
            <a:endParaRPr lang="en-US" sz="9600" b="1" dirty="0">
              <a:solidFill>
                <a:schemeClr val="accent1">
                  <a:lumMod val="50000"/>
                </a:schemeClr>
              </a:solidFill>
              <a:latin typeface="Helvetica Neue" charset="0"/>
            </a:endParaRPr>
          </a:p>
        </p:txBody>
      </p:sp>
      <p:sp>
        <p:nvSpPr>
          <p:cNvPr id="52" name="TextBox 51"/>
          <p:cNvSpPr txBox="1"/>
          <p:nvPr/>
        </p:nvSpPr>
        <p:spPr>
          <a:xfrm>
            <a:off x="7235831" y="6442915"/>
            <a:ext cx="1785808" cy="307777"/>
          </a:xfrm>
          <a:prstGeom prst="rect">
            <a:avLst/>
          </a:prstGeom>
          <a:noFill/>
        </p:spPr>
        <p:txBody>
          <a:bodyPr wrap="square" rtlCol="0">
            <a:spAutoFit/>
          </a:bodyPr>
          <a:lstStyle/>
          <a:p>
            <a:r>
              <a:rPr lang="en-US" sz="1400" dirty="0" smtClean="0">
                <a:solidFill>
                  <a:schemeClr val="accent1">
                    <a:lumMod val="75000"/>
                  </a:schemeClr>
                </a:solidFill>
                <a:latin typeface="Helvetica Neue"/>
                <a:cs typeface="Helvetica Neue"/>
              </a:rPr>
              <a:t>As of July 2013</a:t>
            </a:r>
            <a:endParaRPr lang="en-US" sz="1400" dirty="0">
              <a:solidFill>
                <a:schemeClr val="accent1">
                  <a:lumMod val="75000"/>
                </a:schemeClr>
              </a:solidFill>
              <a:latin typeface="Helvetica Neue"/>
              <a:cs typeface="Helvetica Neue"/>
            </a:endParaRPr>
          </a:p>
        </p:txBody>
      </p:sp>
    </p:spTree>
    <p:extLst>
      <p:ext uri="{BB962C8B-B14F-4D97-AF65-F5344CB8AC3E}">
        <p14:creationId xmlns:p14="http://schemas.microsoft.com/office/powerpoint/2010/main" val="40195200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92906" y="285727"/>
            <a:ext cx="8733234" cy="1241227"/>
          </a:xfrm>
        </p:spPr>
        <p:txBody>
          <a:bodyPr/>
          <a:lstStyle/>
          <a:p>
            <a:pPr eaLnBrk="1" hangingPunct="1"/>
            <a:r>
              <a:rPr lang="en-US" dirty="0" smtClean="0">
                <a:latin typeface="Helvetica Neue" charset="0"/>
                <a:ea typeface="ヒラギノ角ゴ ProN W3" charset="0"/>
                <a:cs typeface="ヒラギノ角ゴ ProN W3" charset="0"/>
              </a:rPr>
              <a:t>Global Community</a:t>
            </a:r>
            <a:endParaRPr lang="en-US" dirty="0">
              <a:latin typeface="Helvetica Neue" charset="0"/>
              <a:ea typeface="ヒラギノ角ゴ ProN W3" charset="0"/>
              <a:cs typeface="ヒラギノ角ゴ ProN W3" charset="0"/>
            </a:endParaRPr>
          </a:p>
        </p:txBody>
      </p:sp>
      <p:sp>
        <p:nvSpPr>
          <p:cNvPr id="6" name="Content Placeholder 2"/>
          <p:cNvSpPr txBox="1">
            <a:spLocks/>
          </p:cNvSpPr>
          <p:nvPr/>
        </p:nvSpPr>
        <p:spPr bwMode="auto">
          <a:xfrm>
            <a:off x="3536932" y="6262681"/>
            <a:ext cx="2839641"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spcBef>
                <a:spcPts val="422"/>
              </a:spcBef>
              <a:buClr>
                <a:srgbClr val="AF1C1C"/>
              </a:buClr>
              <a:buSzPct val="60000"/>
            </a:pPr>
            <a:r>
              <a:rPr lang="en-US" sz="1300" b="1" dirty="0" smtClean="0">
                <a:solidFill>
                  <a:srgbClr val="646464"/>
                </a:solidFill>
                <a:latin typeface="Helvetica Neue" charset="0"/>
                <a:sym typeface="Helvetica Neue" charset="0"/>
              </a:rPr>
              <a:t>Countries with members</a:t>
            </a:r>
            <a:endParaRPr lang="en-US" sz="1300" dirty="0">
              <a:solidFill>
                <a:srgbClr val="646464"/>
              </a:solidFill>
              <a:latin typeface="Helvetica Neue" charset="0"/>
              <a:sym typeface="Helvetica Neue" charset="0"/>
            </a:endParaRPr>
          </a:p>
        </p:txBody>
      </p:sp>
      <p:pic>
        <p:nvPicPr>
          <p:cNvPr id="3" name="Picture 2"/>
          <p:cNvPicPr>
            <a:picLocks noChangeAspect="1"/>
          </p:cNvPicPr>
          <p:nvPr/>
        </p:nvPicPr>
        <p:blipFill>
          <a:blip r:embed="rId3"/>
          <a:stretch>
            <a:fillRect/>
          </a:stretch>
        </p:blipFill>
        <p:spPr>
          <a:xfrm>
            <a:off x="245820" y="1840064"/>
            <a:ext cx="8723230" cy="4422617"/>
          </a:xfrm>
          <a:prstGeom prst="rect">
            <a:avLst/>
          </a:prstGeom>
        </p:spPr>
      </p:pic>
    </p:spTree>
    <p:extLst>
      <p:ext uri="{BB962C8B-B14F-4D97-AF65-F5344CB8AC3E}">
        <p14:creationId xmlns:p14="http://schemas.microsoft.com/office/powerpoint/2010/main" val="236678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392906" y="285727"/>
            <a:ext cx="8733234" cy="1241227"/>
          </a:xfrm>
        </p:spPr>
        <p:txBody>
          <a:bodyPr/>
          <a:lstStyle/>
          <a:p>
            <a:pPr eaLnBrk="1" hangingPunct="1"/>
            <a:r>
              <a:rPr lang="en-US" dirty="0">
                <a:latin typeface="Helvetica Neue" charset="0"/>
                <a:ea typeface="ヒラギノ角ゴ ProN W3" charset="0"/>
                <a:cs typeface="ヒラギノ角ゴ ProN W3" charset="0"/>
              </a:rPr>
              <a:t>Developer Growth</a:t>
            </a:r>
          </a:p>
        </p:txBody>
      </p:sp>
      <p:sp>
        <p:nvSpPr>
          <p:cNvPr id="5122" name="Content Placeholder 2"/>
          <p:cNvSpPr txBox="1">
            <a:spLocks/>
          </p:cNvSpPr>
          <p:nvPr/>
        </p:nvSpPr>
        <p:spPr bwMode="auto">
          <a:xfrm>
            <a:off x="3500437" y="5197078"/>
            <a:ext cx="2839641"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spcBef>
                <a:spcPts val="422"/>
              </a:spcBef>
              <a:buClr>
                <a:srgbClr val="AF1C1C"/>
              </a:buClr>
              <a:buSzPct val="60000"/>
            </a:pPr>
            <a:r>
              <a:rPr lang="en-US" sz="1300" b="1" dirty="0" smtClean="0">
                <a:solidFill>
                  <a:srgbClr val="646464"/>
                </a:solidFill>
                <a:latin typeface="Helvetica Neue" charset="0"/>
                <a:sym typeface="Helvetica Neue" charset="0"/>
              </a:rPr>
              <a:t>Contributors </a:t>
            </a:r>
            <a:r>
              <a:rPr lang="en-US" sz="1300" b="1" dirty="0">
                <a:solidFill>
                  <a:srgbClr val="646464"/>
                </a:solidFill>
                <a:latin typeface="Helvetica Neue" charset="0"/>
                <a:sym typeface="Helvetica Neue" charset="0"/>
              </a:rPr>
              <a:t>per month (</a:t>
            </a:r>
            <a:r>
              <a:rPr lang="en-US" sz="1300" b="1" dirty="0" err="1">
                <a:solidFill>
                  <a:srgbClr val="646464"/>
                </a:solidFill>
                <a:latin typeface="Helvetica Neue" charset="0"/>
                <a:sym typeface="Helvetica Neue" charset="0"/>
              </a:rPr>
              <a:t>ohloh</a:t>
            </a:r>
            <a:r>
              <a:rPr lang="en-US" sz="1300" b="1" dirty="0">
                <a:solidFill>
                  <a:srgbClr val="646464"/>
                </a:solidFill>
                <a:latin typeface="Helvetica Neue" charset="0"/>
                <a:sym typeface="Helvetica Neue" charset="0"/>
              </a:rPr>
              <a:t>)</a:t>
            </a:r>
            <a:endParaRPr lang="en-US" sz="1300" dirty="0">
              <a:solidFill>
                <a:srgbClr val="646464"/>
              </a:solidFill>
              <a:latin typeface="Helvetica Neue" charset="0"/>
              <a:sym typeface="Helvetica Neue" charset="0"/>
            </a:endParaRPr>
          </a:p>
        </p:txBody>
      </p:sp>
      <p:pic>
        <p:nvPicPr>
          <p:cNvPr id="5123" name="Picture 1" descr="Screen Shot 2013-07-01 at 9.10.1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81" y="1955601"/>
            <a:ext cx="7840266" cy="324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69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392906" y="404139"/>
            <a:ext cx="8733234" cy="1241227"/>
          </a:xfrm>
        </p:spPr>
        <p:txBody>
          <a:bodyPr>
            <a:normAutofit/>
          </a:bodyPr>
          <a:lstStyle/>
          <a:p>
            <a:pPr eaLnBrk="1" hangingPunct="1"/>
            <a:r>
              <a:rPr lang="en-US" sz="4000" dirty="0" smtClean="0">
                <a:latin typeface="Helvetica Neue" charset="0"/>
                <a:ea typeface="ヒラギノ角ゴ ProN W3" charset="0"/>
                <a:cs typeface="ヒラギノ角ゴ ProN W3" charset="0"/>
              </a:rPr>
              <a:t>1 Million+ </a:t>
            </a:r>
            <a:r>
              <a:rPr lang="en-US" sz="4000" dirty="0">
                <a:latin typeface="Helvetica Neue" charset="0"/>
                <a:ea typeface="ヒラギノ角ゴ ProN W3" charset="0"/>
                <a:cs typeface="ヒラギノ角ゴ ProN W3" charset="0"/>
              </a:rPr>
              <a:t>Lines of Code</a:t>
            </a:r>
          </a:p>
        </p:txBody>
      </p:sp>
      <p:sp>
        <p:nvSpPr>
          <p:cNvPr id="7170" name="Content Placeholder 2"/>
          <p:cNvSpPr>
            <a:spLocks noGrp="1"/>
          </p:cNvSpPr>
          <p:nvPr>
            <p:ph idx="1"/>
          </p:nvPr>
        </p:nvSpPr>
        <p:spPr>
          <a:xfrm>
            <a:off x="3768328" y="5786438"/>
            <a:ext cx="2839641" cy="589359"/>
          </a:xfrm>
        </p:spPr>
        <p:txBody>
          <a:bodyPr/>
          <a:lstStyle/>
          <a:p>
            <a:pPr marL="0" indent="0">
              <a:spcBef>
                <a:spcPts val="422"/>
              </a:spcBef>
              <a:buNone/>
            </a:pPr>
            <a:r>
              <a:rPr lang="en-US" sz="1300" b="1">
                <a:latin typeface="Helvetica Neue" charset="0"/>
                <a:ea typeface="ヒラギノ角ゴ ProN W3" charset="0"/>
                <a:cs typeface="ヒラギノ角ゴ ProN W3" charset="0"/>
              </a:rPr>
              <a:t>Lines of code (ohloh)</a:t>
            </a:r>
            <a:endParaRPr lang="en-US" sz="1300">
              <a:latin typeface="Helvetica Neue" charset="0"/>
              <a:ea typeface="ヒラギノ角ゴ ProN W3" charset="0"/>
              <a:cs typeface="ヒラギノ角ゴ ProN W3" charset="0"/>
            </a:endParaRPr>
          </a:p>
        </p:txBody>
      </p:sp>
      <p:pic>
        <p:nvPicPr>
          <p:cNvPr id="71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53" y="5197078"/>
            <a:ext cx="1982391"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Screen Shot 2013-07-01 at 9.12.0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328" y="1821656"/>
            <a:ext cx="8465344" cy="32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8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72274" y="232807"/>
            <a:ext cx="8733234" cy="1241227"/>
          </a:xfrm>
        </p:spPr>
        <p:txBody>
          <a:bodyPr/>
          <a:lstStyle/>
          <a:p>
            <a:pPr eaLnBrk="1" hangingPunct="1"/>
            <a:r>
              <a:rPr lang="en-US" dirty="0">
                <a:latin typeface="Helvetica Neue" charset="0"/>
                <a:ea typeface="ヒラギノ角ゴ ProN W3" charset="0"/>
                <a:cs typeface="ヒラギノ角ゴ ProN W3" charset="0"/>
              </a:rPr>
              <a:t>Ecosystem Growth</a:t>
            </a:r>
          </a:p>
        </p:txBody>
      </p:sp>
      <p:sp>
        <p:nvSpPr>
          <p:cNvPr id="3074" name="Content Placeholder 2"/>
          <p:cNvSpPr>
            <a:spLocks noGrp="1"/>
          </p:cNvSpPr>
          <p:nvPr>
            <p:ph idx="1"/>
          </p:nvPr>
        </p:nvSpPr>
        <p:spPr>
          <a:xfrm>
            <a:off x="3071812" y="1500188"/>
            <a:ext cx="2518172" cy="482203"/>
          </a:xfrm>
        </p:spPr>
        <p:txBody>
          <a:bodyPr/>
          <a:lstStyle/>
          <a:p>
            <a:pPr marL="0" indent="0">
              <a:spcBef>
                <a:spcPts val="422"/>
              </a:spcBef>
              <a:buNone/>
            </a:pPr>
            <a:r>
              <a:rPr lang="en-US" sz="1400" b="1" dirty="0">
                <a:latin typeface="Helvetica Neue" charset="0"/>
                <a:ea typeface="ヒラギノ角ゴ ProN W3" charset="0"/>
                <a:cs typeface="ヒラギノ角ゴ ProN W3" charset="0"/>
              </a:rPr>
              <a:t>Participating Companies</a:t>
            </a:r>
          </a:p>
        </p:txBody>
      </p:sp>
      <p:graphicFrame>
        <p:nvGraphicFramePr>
          <p:cNvPr id="6" name="Chart 5"/>
          <p:cNvGraphicFramePr>
            <a:graphicFrameLocks/>
          </p:cNvGraphicFramePr>
          <p:nvPr>
            <p:extLst>
              <p:ext uri="{D42A27DB-BD31-4B8C-83A1-F6EECF244321}">
                <p14:modId xmlns:p14="http://schemas.microsoft.com/office/powerpoint/2010/main" val="3910558361"/>
              </p:ext>
            </p:extLst>
          </p:nvPr>
        </p:nvGraphicFramePr>
        <p:xfrm>
          <a:off x="500062" y="1768078"/>
          <a:ext cx="8036719" cy="4661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512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38;#38;#38; Bullets">
    <a:majorFont>
      <a:latin typeface="Helvetica Neue"/>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0000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38;#38;#38; Bullets">
    <a:majorFont>
      <a:latin typeface="Helvetica Neue"/>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438</TotalTime>
  <Words>898</Words>
  <Application>Microsoft Macintosh PowerPoint</Application>
  <PresentationFormat>On-screen Show (4:3)</PresentationFormat>
  <Paragraphs>157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OpenStack Mission</vt:lpstr>
      <vt:lpstr>Three years in…</vt:lpstr>
      <vt:lpstr>Why are we succeeding?</vt:lpstr>
      <vt:lpstr>Fastest Growing Global  Open Source Community</vt:lpstr>
      <vt:lpstr>Global Community</vt:lpstr>
      <vt:lpstr>Developer Growth</vt:lpstr>
      <vt:lpstr>1 Million+ Lines of Code</vt:lpstr>
      <vt:lpstr>Ecosystem Growth</vt:lpstr>
      <vt:lpstr>Major Users </vt:lpstr>
      <vt:lpstr>Summit Attendee Growth</vt:lpstr>
      <vt:lpstr>Core Values Remain</vt:lpstr>
      <vt:lpstr>On the horizon</vt:lpstr>
      <vt:lpstr>Important Dates</vt:lpstr>
      <vt:lpstr>How you can help</vt:lpstr>
      <vt:lpstr>Hong Kong Summit</vt:lpstr>
      <vt:lpstr>PowerPoint Presentation</vt:lpstr>
    </vt:vector>
  </TitlesOfParts>
  <Company>OpenStack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Sell</dc:creator>
  <cp:lastModifiedBy>Lauren Sell</cp:lastModifiedBy>
  <cp:revision>45</cp:revision>
  <dcterms:created xsi:type="dcterms:W3CDTF">2013-07-09T18:50:52Z</dcterms:created>
  <dcterms:modified xsi:type="dcterms:W3CDTF">2013-07-10T19:52:24Z</dcterms:modified>
</cp:coreProperties>
</file>