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3" r:id="rId2"/>
    <p:sldMasterId id="2147483669" r:id="rId3"/>
    <p:sldMasterId id="2147483713" r:id="rId4"/>
  </p:sldMasterIdLst>
  <p:notesMasterIdLst>
    <p:notesMasterId r:id="rId19"/>
  </p:notesMasterIdLst>
  <p:handoutMasterIdLst>
    <p:handoutMasterId r:id="rId20"/>
  </p:handoutMasterIdLst>
  <p:sldIdLst>
    <p:sldId id="416" r:id="rId5"/>
    <p:sldId id="473" r:id="rId6"/>
    <p:sldId id="485" r:id="rId7"/>
    <p:sldId id="452" r:id="rId8"/>
    <p:sldId id="455" r:id="rId9"/>
    <p:sldId id="488" r:id="rId10"/>
    <p:sldId id="487" r:id="rId11"/>
    <p:sldId id="486" r:id="rId12"/>
    <p:sldId id="454" r:id="rId13"/>
    <p:sldId id="437" r:id="rId14"/>
    <p:sldId id="438" r:id="rId15"/>
    <p:sldId id="439" r:id="rId16"/>
    <p:sldId id="440" r:id="rId17"/>
    <p:sldId id="477" r:id="rId18"/>
  </p:sldIdLst>
  <p:sldSz cx="13003213" cy="9752013"/>
  <p:notesSz cx="6858000" cy="9144000"/>
  <p:defaultTextStyle>
    <a:defPPr>
      <a:defRPr lang="en-GB"/>
    </a:defPPr>
    <a:lvl1pPr algn="ctr" defTabSz="45700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1pPr>
    <a:lvl2pPr marL="742629" indent="-285626" algn="ctr" defTabSz="45700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2pPr>
    <a:lvl3pPr marL="1142504" indent="-228500" algn="ctr" defTabSz="45700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3pPr>
    <a:lvl4pPr marL="1599509" indent="-228500" algn="ctr" defTabSz="45700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4pPr>
    <a:lvl5pPr marL="2056511" indent="-228500" algn="ctr" defTabSz="457002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5pPr>
    <a:lvl6pPr marL="2285012" algn="l" defTabSz="457002" rtl="0" eaLnBrk="1" latinLnBrk="0" hangingPunct="1"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6pPr>
    <a:lvl7pPr marL="2742014" algn="l" defTabSz="457002" rtl="0" eaLnBrk="1" latinLnBrk="0" hangingPunct="1"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7pPr>
    <a:lvl8pPr marL="3199017" algn="l" defTabSz="457002" rtl="0" eaLnBrk="1" latinLnBrk="0" hangingPunct="1"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8pPr>
    <a:lvl9pPr marL="3656018" algn="l" defTabSz="457002" rtl="0" eaLnBrk="1" latinLnBrk="0" hangingPunct="1">
      <a:defRPr sz="4100" kern="1200">
        <a:solidFill>
          <a:schemeClr val="bg1"/>
        </a:solidFill>
        <a:latin typeface="Gill Sans" charset="0"/>
        <a:ea typeface="ヒラギノ角ゴ ProN W3" charset="0"/>
        <a:cs typeface="ヒラギノ角ゴ ProN W3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w Aitken" initials="AA" lastIdx="14" clrIdx="0"/>
  <p:cmAuthor id="1" name="Greg Olson" initials="GO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5959"/>
    <a:srgbClr val="F1ACA2"/>
    <a:srgbClr val="FFA9AC"/>
    <a:srgbClr val="FDDAC4"/>
    <a:srgbClr val="B06458"/>
    <a:srgbClr val="D8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87821" autoAdjust="0"/>
  </p:normalViewPr>
  <p:slideViewPr>
    <p:cSldViewPr>
      <p:cViewPr>
        <p:scale>
          <a:sx n="66" d="100"/>
          <a:sy n="66" d="100"/>
        </p:scale>
        <p:origin x="-2152" y="-384"/>
      </p:cViewPr>
      <p:guideLst>
        <p:guide orient="horz" pos="720"/>
        <p:guide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64"/>
    </p:cViewPr>
  </p:sorterViewPr>
  <p:notesViewPr>
    <p:cSldViewPr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67366-62F6-E249-BA52-9FCF57FE6DFC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056C0-FDED-0241-BFDD-E3785A8D3D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748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marL="37931725" indent="-37474525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10/04/12</a:t>
            </a:r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46038" y="-206375"/>
            <a:ext cx="6948488" cy="52117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marL="37931725" indent="-37474525"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2C2E4FFB-383E-B443-B71D-7D5797839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393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00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3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629" indent="-285626" algn="l" defTabSz="45700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3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504" indent="-228500" algn="l" defTabSz="45700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3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509" indent="-228500" algn="l" defTabSz="45700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3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511" indent="-228500" algn="l" defTabSz="457002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3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012" algn="l" defTabSz="457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014" algn="l" defTabSz="457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017" algn="l" defTabSz="457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018" algn="l" defTabSz="45700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1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u="none" baseline="0" dirty="0" smtClean="0"/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15FC557F-7BE3-F541-920A-7CE72460F0C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b="0" kern="12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15FC557F-7BE3-F541-920A-7CE72460F0C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b="0" u="sng" kern="12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15FC557F-7BE3-F541-920A-7CE72460F0C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b="0" u="none" kern="1200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Times New Roman" charset="0"/>
              </a:rPr>
              <a:t>10/04/12</a:t>
            </a: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4200">
                <a:solidFill>
                  <a:schemeClr val="bg1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eaLnBrk="1" hangingPunct="1"/>
            <a:fld id="{15FC557F-7BE3-F541-920A-7CE72460F0C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Now 11 integrated projects</a:t>
            </a:r>
            <a:r>
              <a:rPr lang="en-US" sz="1800" baseline="0" dirty="0" smtClean="0"/>
              <a:t> with the addition of Data Processing, most widely-supported cloud platform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4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8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78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3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038" y="-206375"/>
            <a:ext cx="6948488" cy="5211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10/04/12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2C2E4FFB-383E-B443-B71D-7D57978392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2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5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0406" y="1054895"/>
            <a:ext cx="10463214" cy="7731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0406" y="2056607"/>
            <a:ext cx="9754394" cy="55633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46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1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0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1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theme" Target="../theme/theme2.xm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4.xml"/><Relationship Id="rId3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lide Number Placeholder 5"/>
          <p:cNvSpPr>
            <a:spLocks noGrp="1"/>
          </p:cNvSpPr>
          <p:nvPr/>
        </p:nvSpPr>
        <p:spPr bwMode="auto">
          <a:xfrm>
            <a:off x="584201" y="9066213"/>
            <a:ext cx="4572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1" tIns="45699" rIns="91401" bIns="45699" anchor="ctr"/>
          <a:lstStyle/>
          <a:p>
            <a:pPr algn="l"/>
            <a:fld id="{F2F3B5AD-8801-E742-BE39-E85F6A1A2234}" type="slidenum">
              <a:rPr lang="en-US" sz="1600">
                <a:solidFill>
                  <a:srgbClr val="7F7F7F"/>
                </a:solidFill>
                <a:latin typeface="Helvetica Neue" charset="0"/>
              </a:rPr>
              <a:pPr algn="l"/>
              <a:t>‹#›</a:t>
            </a:fld>
            <a:endParaRPr lang="en-US" sz="1600">
              <a:solidFill>
                <a:srgbClr val="7F7F7F"/>
              </a:solidFill>
              <a:latin typeface="Helvetica Neue" charset="0"/>
            </a:endParaRPr>
          </a:p>
        </p:txBody>
      </p:sp>
      <p:pic>
        <p:nvPicPr>
          <p:cNvPr id="1027" name="Picture 2" descr="opening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2" y="1522414"/>
            <a:ext cx="59817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sldNum="0" hdr="0" ftr="0" dt="0"/>
  <p:txStyles>
    <p:titleStyle>
      <a:lvl1pPr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+mj-lt"/>
          <a:ea typeface="+mj-ea"/>
          <a:cs typeface="+mj-cs"/>
        </a:defRPr>
      </a:lvl1pPr>
      <a:lvl2pPr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3512" indent="-228500"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0515" indent="-228500"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7517" indent="-228500"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4518" indent="-228500" algn="l" defTabSz="457002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751" indent="-342751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646464"/>
          </a:solidFill>
          <a:latin typeface="+mn-lt"/>
          <a:ea typeface="+mn-ea"/>
          <a:cs typeface="+mn-cs"/>
        </a:defRPr>
      </a:lvl1pPr>
      <a:lvl2pPr marL="742629" indent="-285626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2pPr>
      <a:lvl3pPr marL="1142504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599509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6511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3512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0515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7517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4518" indent="-228500" algn="l" defTabSz="457002" rtl="0" eaLnBrk="1" fontAlgn="base" hangingPunct="1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5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6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1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4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7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18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2" y="2055812"/>
            <a:ext cx="10463214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37" tIns="50737" rIns="50737" bIns="507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9615" y="1054099"/>
            <a:ext cx="10464801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pic>
        <p:nvPicPr>
          <p:cNvPr id="2052" name="Picture 6" descr="openstack-cloud-software-vertical-we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4" y="7999413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Slide Number Placeholder 5"/>
          <p:cNvSpPr>
            <a:spLocks noGrp="1"/>
          </p:cNvSpPr>
          <p:nvPr/>
        </p:nvSpPr>
        <p:spPr bwMode="auto">
          <a:xfrm>
            <a:off x="584201" y="9066213"/>
            <a:ext cx="4572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1" tIns="45699" rIns="91401" bIns="45699" anchor="ctr"/>
          <a:lstStyle/>
          <a:p>
            <a:pPr algn="l"/>
            <a:fld id="{D862166F-E982-B047-B0D1-1A471865332C}" type="slidenum">
              <a:rPr lang="en-US" sz="1600">
                <a:solidFill>
                  <a:srgbClr val="7F7F7F"/>
                </a:solidFill>
                <a:latin typeface="Helvetica Neue" charset="0"/>
              </a:rPr>
              <a:pPr algn="l"/>
              <a:t>‹#›</a:t>
            </a:fld>
            <a:endParaRPr lang="en-US" sz="1600">
              <a:solidFill>
                <a:srgbClr val="7F7F7F"/>
              </a:solidFill>
              <a:latin typeface="Helvetica Neue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10" r:id="rId3"/>
  </p:sldLayoutIdLst>
  <p:hf sldNum="0" hdr="0" ftr="0" dt="0"/>
  <p:txStyles>
    <p:titleStyle>
      <a:lvl1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+mj-lt"/>
          <a:ea typeface="+mj-ea"/>
          <a:cs typeface="+mj-cs"/>
        </a:defRPr>
      </a:lvl1pPr>
      <a:lvl2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3512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0515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7517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4518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751" indent="-342751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595959"/>
          </a:solidFill>
          <a:latin typeface="+mn-lt"/>
          <a:ea typeface="+mn-ea"/>
          <a:cs typeface="+mn-cs"/>
        </a:defRPr>
      </a:lvl1pPr>
      <a:lvl2pPr marL="742629" indent="-285626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595959"/>
          </a:solidFill>
          <a:latin typeface="+mn-lt"/>
          <a:ea typeface="+mn-ea"/>
          <a:cs typeface="+mn-cs"/>
        </a:defRPr>
      </a:lvl2pPr>
      <a:lvl3pPr marL="1142504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599509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6511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3512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0515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7517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4518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5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6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1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4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7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18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os_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003213" cy="97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3427417"/>
            <a:ext cx="10463214" cy="176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37" tIns="50737" rIns="50737" bIns="507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sldNum="0" hdr="0" ftr="0" dt="0"/>
  <p:txStyles>
    <p:titleStyle>
      <a:lvl1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3512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0515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7517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4518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751" indent="-342751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646464"/>
          </a:solidFill>
          <a:latin typeface="+mn-lt"/>
          <a:ea typeface="+mn-ea"/>
          <a:cs typeface="+mn-cs"/>
        </a:defRPr>
      </a:lvl1pPr>
      <a:lvl2pPr marL="742629" indent="-285626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2pPr>
      <a:lvl3pPr marL="1142504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599509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6511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3512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0515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7517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4518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5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6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1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4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7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18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os_backgrou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3003213" cy="97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2" y="3427417"/>
            <a:ext cx="10463214" cy="176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37" tIns="50737" rIns="50737" bIns="507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398200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ftr="0" dt="0"/>
  <p:txStyles>
    <p:titleStyle>
      <a:lvl1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2pPr>
      <a:lvl3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3pPr>
      <a:lvl4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4pPr>
      <a:lvl5pPr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chemeClr val="bg1"/>
          </a:solidFill>
          <a:latin typeface="Helvetica Neue" charset="0"/>
          <a:ea typeface="ヒラギノ角ゴ ProN W3" charset="0"/>
          <a:cs typeface="ヒラギノ角ゴ ProN W3" charset="0"/>
        </a:defRPr>
      </a:lvl5pPr>
      <a:lvl6pPr marL="2513512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6pPr>
      <a:lvl7pPr marL="2970515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7pPr>
      <a:lvl8pPr marL="3427517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8pPr>
      <a:lvl9pPr marL="3884518" indent="-228500" algn="l" defTabSz="457002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1918"/>
          </a:solidFill>
          <a:latin typeface="Helvetica Neue" charset="0"/>
          <a:ea typeface="ヒラギノ角ゴ ProN W3" charset="0"/>
          <a:cs typeface="ヒラギノ角ゴ ProN W3" charset="0"/>
        </a:defRPr>
      </a:lvl9pPr>
    </p:titleStyle>
    <p:bodyStyle>
      <a:lvl1pPr marL="342751" indent="-342751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500">
          <a:solidFill>
            <a:srgbClr val="646464"/>
          </a:solidFill>
          <a:latin typeface="+mn-lt"/>
          <a:ea typeface="+mn-ea"/>
          <a:cs typeface="+mn-cs"/>
        </a:defRPr>
      </a:lvl1pPr>
      <a:lvl2pPr marL="742629" indent="-285626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2pPr>
      <a:lvl3pPr marL="1142504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3pPr>
      <a:lvl4pPr marL="1599509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4pPr>
      <a:lvl5pPr marL="2056511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5pPr>
      <a:lvl6pPr marL="2513512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6pPr>
      <a:lvl7pPr marL="2970515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7pPr>
      <a:lvl8pPr marL="3427517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8pPr>
      <a:lvl9pPr marL="3884518" indent="-228500" algn="l" defTabSz="457002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000">
          <a:solidFill>
            <a:srgbClr val="646464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05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06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11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12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14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17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18" algn="l" defTabSz="4570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 txBox="1">
            <a:spLocks/>
          </p:cNvSpPr>
          <p:nvPr/>
        </p:nvSpPr>
        <p:spPr bwMode="auto">
          <a:xfrm>
            <a:off x="939006" y="5180810"/>
            <a:ext cx="10463214" cy="289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37" tIns="50737" rIns="50737" bIns="50737"/>
          <a:lstStyle/>
          <a:p>
            <a:pPr algn="l" eaLnBrk="0" hangingPunct="0">
              <a:lnSpc>
                <a:spcPct val="120000"/>
              </a:lnSpc>
            </a:pPr>
            <a:endParaRPr lang="en-US" sz="3500" dirty="0">
              <a:solidFill>
                <a:srgbClr val="FFFFFF"/>
              </a:solidFill>
              <a:latin typeface="Helvetica Neue" charset="0"/>
            </a:endParaRPr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2609" y="3035300"/>
            <a:ext cx="10464801" cy="298370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OpenStack Juno: The 10</a:t>
            </a:r>
            <a:r>
              <a:rPr lang="en-US" baseline="30000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th</a:t>
            </a: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 Release</a:t>
            </a:r>
            <a:b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</a:br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October 16, 2014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37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558009" y="685010"/>
            <a:ext cx="10464801" cy="773114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Compute 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10407" y="1675610"/>
            <a:ext cx="11887201" cy="7619999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Network Functions Virtualization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err="1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Subteam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formed in Atlanta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chemeClr val="tx1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Multiple use cases split out (9)</a:t>
            </a:r>
          </a:p>
          <a:p>
            <a:pPr marL="399876" lvl="1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r>
              <a:rPr lang="en-US" b="1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	</a:t>
            </a: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Operational Updates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Improvements for rescue mode: boot from alternate image and attach all local disks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</a:rPr>
              <a:t>Improve </a:t>
            </a:r>
            <a:r>
              <a:rPr lang="en-US" sz="3000" dirty="0">
                <a:solidFill>
                  <a:srgbClr val="000000"/>
                </a:solidFill>
              </a:rPr>
              <a:t>nova-network code to allow per-network </a:t>
            </a:r>
            <a:r>
              <a:rPr lang="en-US" sz="3000" dirty="0" smtClean="0">
                <a:solidFill>
                  <a:srgbClr val="000000"/>
                </a:solidFill>
              </a:rPr>
              <a:t>settings</a:t>
            </a:r>
          </a:p>
          <a:p>
            <a:pPr marL="399878" lvl="1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endParaRPr lang="en-US" b="1" dirty="0" smtClean="0">
              <a:solidFill>
                <a:srgbClr val="950004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Other updates</a:t>
            </a:r>
            <a:endParaRPr lang="en-US" sz="30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Ironic 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driver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added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err="1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Docker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support with </a:t>
            </a:r>
            <a:r>
              <a:rPr lang="en-US" sz="3000" dirty="0" err="1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StackForge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driver</a:t>
            </a: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Rolling upgrade improvements</a:t>
            </a: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Scheduling updates to support scheduling services and extensibility</a:t>
            </a: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endParaRPr lang="en-US" b="1" dirty="0" smtClean="0">
              <a:solidFill>
                <a:srgbClr val="8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799755" lvl="2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710409" y="608806"/>
            <a:ext cx="10464801" cy="773114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Storage 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9614" y="1675609"/>
            <a:ext cx="11353800" cy="7466807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Object Storage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Storage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policies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: major update, allows flexibility to use different types of storage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devices, replication settings</a:t>
            </a: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Ongoing work on erasure coding,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potentially coming 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in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Kilo</a:t>
            </a: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New features: </a:t>
            </a:r>
          </a:p>
          <a:p>
            <a:pPr marL="1256756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Keystone v3 support </a:t>
            </a:r>
          </a:p>
          <a:p>
            <a:pPr marL="1256756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Account to account copy</a:t>
            </a:r>
          </a:p>
          <a:p>
            <a:pPr marL="914005" lvl="2" indent="0">
              <a:lnSpc>
                <a:spcPct val="70000"/>
              </a:lnSpc>
              <a:spcBef>
                <a:spcPts val="600"/>
              </a:spcBef>
              <a:defRPr/>
            </a:pPr>
            <a:endParaRPr lang="en-US" sz="3200" dirty="0">
              <a:solidFill>
                <a:srgbClr val="595959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Block Storage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10 new storage </a:t>
            </a:r>
            <a:r>
              <a:rPr lang="en-US" sz="3000" dirty="0" err="1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backends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supported and improved testing of third-party storage systems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Project maturing, consistent contributors building out core </a:t>
            </a: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functionality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Cinder v2 API in Nova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endParaRPr lang="en-US" sz="30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endParaRPr lang="en-US" sz="30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00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1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710409" y="532606"/>
            <a:ext cx="10464801" cy="773114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Networking 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09614" y="1599410"/>
            <a:ext cx="11353800" cy="7543007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</a:t>
            </a: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ova-network to Neutron Migration Path</a:t>
            </a:r>
            <a:endParaRPr lang="en-US" b="1" dirty="0">
              <a:solidFill>
                <a:srgbClr val="8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Initial path </a:t>
            </a: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for eventual deprecation 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30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Back-end plug-in enabled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NFV Work</a:t>
            </a:r>
            <a:endParaRPr lang="en-US" dirty="0" smtClean="0">
              <a:solidFill>
                <a:srgbClr val="FF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Support for IPv6 networking</a:t>
            </a: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Third-party driver testing ensures consistency and reliability across network implementations</a:t>
            </a: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Focus on </a:t>
            </a:r>
            <a:r>
              <a:rPr lang="en-US" sz="29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Compute during Juno release cycle, but updates for Networking coming too</a:t>
            </a:r>
            <a:endParaRPr lang="en-US" sz="2900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endParaRPr lang="en-US" sz="2900" dirty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defRPr/>
            </a:pPr>
            <a:r>
              <a:rPr lang="en-US" b="1" dirty="0" smtClean="0">
                <a:solidFill>
                  <a:srgbClr val="8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L3 High Availability</a:t>
            </a:r>
            <a:endParaRPr lang="en-US" dirty="0">
              <a:solidFill>
                <a:srgbClr val="FF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sz="2900" dirty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Networking layer now </a:t>
            </a:r>
            <a:r>
              <a:rPr lang="en-US" sz="2900" dirty="0" smtClean="0">
                <a:solidFill>
                  <a:srgbClr val="000000"/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allows a distributed operational mode</a:t>
            </a:r>
            <a:endParaRPr lang="en-US" dirty="0">
              <a:solidFill>
                <a:srgbClr val="000000"/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45700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7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710409" y="608806"/>
            <a:ext cx="10464801" cy="773114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ヒラギノ角ゴ ProN W3" charset="0"/>
                <a:cs typeface="ヒラギノ角ゴ ProN W3" charset="0"/>
              </a:rPr>
              <a:t>Shared Services</a:t>
            </a:r>
            <a:endParaRPr lang="en-US" dirty="0"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1806" y="1675606"/>
            <a:ext cx="11353800" cy="7391400"/>
          </a:xfrm>
        </p:spPr>
        <p:txBody>
          <a:bodyPr/>
          <a:lstStyle/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Identity service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: Federated authentication improvements; easier to connect to LDAP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Orchestration: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Rollback on failed deployment, delegation improvements for non-admin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</a:rPr>
              <a:t> 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users</a:t>
            </a: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Telemetry: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Efficiency improvements; increase in performance</a:t>
            </a:r>
            <a:endParaRPr lang="en-US" dirty="0">
              <a:solidFill>
                <a:schemeClr val="tx2">
                  <a:lumMod val="85000"/>
                  <a:lumOff val="1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Dashboard: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Data Processing integration, RBAC support for Block Storage and Images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Database: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New options for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MySQL </a:t>
            </a:r>
            <a:r>
              <a:rPr lang="en-US" dirty="0">
                <a:solidFill>
                  <a:schemeClr val="tx2">
                    <a:lumMod val="85000"/>
                    <a:lumOff val="15000"/>
                  </a:schemeClr>
                </a:solidFill>
              </a:rPr>
              <a:t>replication, Mongo clustering, 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Postgres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ouchbase</a:t>
            </a:r>
            <a:endParaRPr lang="en-US" b="1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Data Processing: 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Newly integrated big data provisioning service with support for </a:t>
            </a: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Hadoop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 and Spark</a:t>
            </a:r>
          </a:p>
          <a:p>
            <a:pPr marL="856880" lvl="1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Arial"/>
              <a:buChar char="•"/>
              <a:defRPr/>
            </a:pPr>
            <a:r>
              <a:rPr lang="en-US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Image Service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Helvetica Neue" charset="0"/>
                <a:ea typeface="ヒラギノ角ゴ ProN W3" charset="0"/>
                <a:cs typeface="ヒラギノ角ゴ ProN W3" charset="0"/>
              </a:rPr>
              <a:t>: Image service expanding to broader artifact catalog service</a:t>
            </a:r>
          </a:p>
          <a:p>
            <a:pPr marL="457002" indent="-457002">
              <a:lnSpc>
                <a:spcPct val="90000"/>
              </a:lnSpc>
              <a:spcBef>
                <a:spcPts val="600"/>
              </a:spcBef>
              <a:buClr>
                <a:srgbClr val="800000"/>
              </a:buClr>
              <a:buSzPct val="60000"/>
              <a:buFont typeface="Lucida Grande"/>
              <a:buChar char="‣"/>
              <a:defRPr/>
            </a:pPr>
            <a:endParaRPr lang="en-US" dirty="0" smtClean="0">
              <a:solidFill>
                <a:schemeClr val="tx2">
                  <a:lumMod val="85000"/>
                  <a:lumOff val="15000"/>
                </a:schemeClr>
              </a:solidFill>
              <a:latin typeface="Helvetica Neue" charset="0"/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0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Kilo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5192" y="2055812"/>
            <a:ext cx="10463214" cy="577850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Kilo is expected to be released April 30, 2015. New capabilities integrated in the Kilo release:</a:t>
            </a:r>
          </a:p>
          <a:p>
            <a:pPr marL="457154" indent="-457154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Bare Metal (Ironic); note that the Compute driver is available in the Juno release</a:t>
            </a:r>
          </a:p>
          <a:p>
            <a:pPr marL="0" indent="0"/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Additional projects being incubated, expected to land in late 2015 and beyond:</a:t>
            </a:r>
          </a:p>
          <a:p>
            <a:pPr marL="457154" indent="-457154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Manila (shared file system)</a:t>
            </a:r>
          </a:p>
          <a:p>
            <a:pPr marL="457154" indent="-457154">
              <a:buFont typeface="Arial"/>
              <a:buChar char="•"/>
            </a:pPr>
            <a:r>
              <a:rPr lang="en-US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Zaqar</a:t>
            </a: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(queue service)</a:t>
            </a:r>
          </a:p>
          <a:p>
            <a:pPr marL="457154" indent="-457154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Designate (DNS service)</a:t>
            </a:r>
          </a:p>
          <a:p>
            <a:pPr marL="457154" indent="-457154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Barbican (key management)</a:t>
            </a:r>
          </a:p>
        </p:txBody>
      </p:sp>
    </p:spTree>
    <p:extLst>
      <p:ext uri="{BB962C8B-B14F-4D97-AF65-F5344CB8AC3E}">
        <p14:creationId xmlns:p14="http://schemas.microsoft.com/office/powerpoint/2010/main" val="16661607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84129" y="672595"/>
            <a:ext cx="12419084" cy="17650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OpenStack Cloud Platform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7" y="2565405"/>
            <a:ext cx="11827019" cy="49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244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206" y="1828799"/>
            <a:ext cx="10744201" cy="8305007"/>
          </a:xfrm>
        </p:spPr>
        <p:txBody>
          <a:bodyPr/>
          <a:lstStyle/>
          <a:p>
            <a:pPr marL="399878" lvl="1" indent="0" algn="ctr">
              <a:spcBef>
                <a:spcPts val="1500"/>
              </a:spcBef>
            </a:pPr>
            <a:endParaRPr lang="en-US" sz="4800" dirty="0" smtClean="0"/>
          </a:p>
          <a:p>
            <a:pPr marL="399878" lvl="1" indent="0" algn="ctr">
              <a:spcBef>
                <a:spcPts val="1500"/>
              </a:spcBef>
            </a:pPr>
            <a:r>
              <a:rPr lang="en-US" sz="4800" dirty="0"/>
              <a:t>With its 10th release, OpenStack supports the widest set of </a:t>
            </a:r>
            <a:r>
              <a:rPr lang="en-US" sz="4800" dirty="0" smtClean="0"/>
              <a:t>enterprise and open source technologies</a:t>
            </a:r>
            <a:r>
              <a:rPr lang="en-US" sz="4800" dirty="0"/>
              <a:t>, enabling new use cases across finance, manufacturing, technology and many industries.</a:t>
            </a:r>
            <a:endParaRPr lang="en-US" sz="4800" dirty="0" smtClean="0"/>
          </a:p>
        </p:txBody>
      </p:sp>
    </p:spTree>
    <p:extLst>
      <p:ext uri="{BB962C8B-B14F-4D97-AF65-F5344CB8AC3E}">
        <p14:creationId xmlns:p14="http://schemas.microsoft.com/office/powerpoint/2010/main" val="6910333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2882630"/>
              </p:ext>
            </p:extLst>
          </p:nvPr>
        </p:nvGraphicFramePr>
        <p:xfrm>
          <a:off x="786606" y="1770528"/>
          <a:ext cx="10363199" cy="7372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6065"/>
                <a:gridCol w="6867134"/>
              </a:tblGrid>
              <a:tr h="2438397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89725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344556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91441" marR="9144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786606" y="596106"/>
            <a:ext cx="10388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800000"/>
                </a:solidFill>
              </a:rPr>
              <a:t>OpenStack Juno Key Themes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6609" y="2484311"/>
            <a:ext cx="3505201" cy="1477295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pPr lvl="0"/>
            <a:r>
              <a:rPr lang="en-US" sz="3000" dirty="0">
                <a:latin typeface="+mj-lt"/>
              </a:rPr>
              <a:t>Enterprise </a:t>
            </a:r>
          </a:p>
          <a:p>
            <a:pPr lvl="0"/>
            <a:r>
              <a:rPr lang="en-US" sz="3000" dirty="0">
                <a:latin typeface="+mj-lt"/>
              </a:rPr>
              <a:t>Maturity</a:t>
            </a:r>
          </a:p>
          <a:p>
            <a:pPr lvl="0"/>
            <a:endParaRPr lang="en-US" sz="3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9006" y="4742328"/>
            <a:ext cx="3200400" cy="1477285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r>
              <a:rPr lang="en-US" sz="3000" dirty="0" smtClean="0">
                <a:latin typeface="+mn-lt"/>
              </a:rPr>
              <a:t>Laying the Foundation for NFV Support</a:t>
            </a:r>
            <a:endParaRPr lang="en-US" sz="29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4207" y="1809057"/>
            <a:ext cx="6781800" cy="2323671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pPr marL="279279" indent="-279279" algn="l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Most widely-supported cloud platform, </a:t>
            </a:r>
            <a:r>
              <a:rPr lang="en-US" sz="2900" dirty="0">
                <a:solidFill>
                  <a:srgbClr val="000000"/>
                </a:solidFill>
                <a:latin typeface="+mn-lt"/>
              </a:rPr>
              <a:t>expanded testing for plugins</a:t>
            </a:r>
          </a:p>
          <a:p>
            <a:pPr marL="279279" indent="-279279" algn="l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Storage policies for object storage</a:t>
            </a:r>
            <a:endParaRPr lang="en-US" sz="2900" dirty="0">
              <a:solidFill>
                <a:srgbClr val="000000"/>
              </a:solidFill>
              <a:latin typeface="+mn-lt"/>
            </a:endParaRPr>
          </a:p>
          <a:p>
            <a:pPr marL="279279" indent="-279279" algn="l"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Federated identity 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enhancements</a:t>
            </a:r>
          </a:p>
          <a:p>
            <a:pPr marL="279279" indent="-279279" algn="l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Operational improvements</a:t>
            </a:r>
            <a:endParaRPr lang="en-US" sz="29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4207" y="4589928"/>
            <a:ext cx="6553200" cy="1877395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pPr marL="279279" indent="-279279" algn="l"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OpenStack infrastructure natural home for implementing NFV </a:t>
            </a:r>
          </a:p>
          <a:p>
            <a:pPr marL="279279" indent="-279279" algn="l"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NFV 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workgroup </a:t>
            </a:r>
            <a:r>
              <a:rPr lang="en-US" sz="2900" dirty="0">
                <a:solidFill>
                  <a:srgbClr val="000000"/>
                </a:solidFill>
                <a:latin typeface="+mn-lt"/>
              </a:rPr>
              <a:t>established, new features landing in 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Nova</a:t>
            </a:r>
            <a:endParaRPr lang="en-US" sz="29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9006" y="7104528"/>
            <a:ext cx="3200400" cy="1477285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r>
              <a:rPr lang="en-US" sz="3000" dirty="0" smtClean="0">
                <a:latin typeface="+mn-lt"/>
              </a:rPr>
              <a:t>New Data Processing Capability</a:t>
            </a:r>
            <a:endParaRPr lang="en-US" sz="29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4207" y="6875929"/>
            <a:ext cx="6553200" cy="1877395"/>
          </a:xfrm>
          <a:prstGeom prst="rect">
            <a:avLst/>
          </a:prstGeom>
          <a:noFill/>
        </p:spPr>
        <p:txBody>
          <a:bodyPr wrap="square" lIns="91401" tIns="45699" rIns="91401" bIns="45699" rtlCol="0">
            <a:spAutoFit/>
          </a:bodyPr>
          <a:lstStyle/>
          <a:p>
            <a:pPr marL="279279" indent="-279279" algn="l"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+mn-lt"/>
              </a:rPr>
              <a:t>New Data Processing capability part of integrated 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release</a:t>
            </a:r>
          </a:p>
          <a:p>
            <a:pPr marL="279279" indent="-279279" algn="l">
              <a:buFont typeface="Arial"/>
              <a:buChar char="•"/>
            </a:pP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Quickly provision and manage </a:t>
            </a:r>
            <a:r>
              <a:rPr lang="en-US" sz="2900" dirty="0" err="1" smtClean="0">
                <a:solidFill>
                  <a:srgbClr val="000000"/>
                </a:solidFill>
                <a:latin typeface="+mn-lt"/>
              </a:rPr>
              <a:t>Hadoop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+mn-lt"/>
              </a:rPr>
              <a:t>and </a:t>
            </a:r>
            <a:r>
              <a:rPr lang="en-US" sz="2900" dirty="0" smtClean="0">
                <a:solidFill>
                  <a:srgbClr val="000000"/>
                </a:solidFill>
                <a:latin typeface="+mn-lt"/>
              </a:rPr>
              <a:t>Spark</a:t>
            </a:r>
            <a:endParaRPr lang="en-US" sz="29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749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08" y="596106"/>
            <a:ext cx="10972801" cy="850900"/>
          </a:xfrm>
        </p:spPr>
        <p:txBody>
          <a:bodyPr/>
          <a:lstStyle/>
          <a:p>
            <a:r>
              <a:rPr lang="en-US" dirty="0" smtClean="0"/>
              <a:t>Key Themes Across the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408" y="1294608"/>
            <a:ext cx="10744201" cy="8305007"/>
          </a:xfrm>
        </p:spPr>
        <p:txBody>
          <a:bodyPr/>
          <a:lstStyle/>
          <a:p>
            <a:pPr marL="0" indent="0">
              <a:spcBef>
                <a:spcPts val="1500"/>
              </a:spcBef>
            </a:pPr>
            <a:r>
              <a:rPr lang="en-US" sz="29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Voice of the user &amp; operator continues to shape software</a:t>
            </a: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Operator </a:t>
            </a:r>
            <a:r>
              <a:rPr lang="en-US" sz="2900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meetups</a:t>
            </a: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continue to drive valuable feedback. Many operational enhancements and thousands of bug fixes accepted.</a:t>
            </a:r>
            <a:endParaRPr lang="en-US" sz="29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Users </a:t>
            </a: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spanning </a:t>
            </a:r>
            <a:r>
              <a:rPr lang="en-US" sz="29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enterprise and various </a:t>
            </a: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verticals bringing new requirements, including NFV, Win The Enterprise and End User working group efforts</a:t>
            </a:r>
            <a:endParaRPr lang="en-US" sz="29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1500"/>
              </a:spcBef>
            </a:pPr>
            <a:r>
              <a:rPr lang="en-US" sz="3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Marketplace offers new paths to adoption</a:t>
            </a:r>
            <a:endParaRPr lang="en-US" sz="30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One size does not fit all: that’s why OpenStack is still the right choice for many. Helping simplify options for users.</a:t>
            </a: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>
                <a:solidFill>
                  <a:schemeClr val="tx2">
                    <a:lumMod val="85000"/>
                    <a:lumOff val="15000"/>
                  </a:schemeClr>
                </a:solidFill>
              </a:rPr>
              <a:t>Added Hosted Private Cloud to </a:t>
            </a: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Marketplace</a:t>
            </a:r>
            <a:endParaRPr lang="en-US" sz="29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0" indent="0">
              <a:spcBef>
                <a:spcPts val="1500"/>
              </a:spcBef>
            </a:pPr>
            <a:r>
              <a:rPr lang="en-US" sz="3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New active consumption model</a:t>
            </a: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Mix and match technology options in every datacenter</a:t>
            </a:r>
          </a:p>
          <a:p>
            <a:pPr marL="856880" lvl="1" indent="-457002">
              <a:spcBef>
                <a:spcPts val="1500"/>
              </a:spcBef>
              <a:buFont typeface="Arial"/>
              <a:buChar char="•"/>
            </a:pPr>
            <a:r>
              <a:rPr lang="en-US" sz="29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Users desire more control and leverage with technology providers</a:t>
            </a:r>
            <a:endParaRPr lang="en-US" sz="29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46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994" y="-794"/>
            <a:ext cx="13411200" cy="754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14941"/>
            <a:ext cx="13003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+mn-lt"/>
              </a:rPr>
              <a:t>http://</a:t>
            </a:r>
            <a:r>
              <a:rPr lang="en-US" sz="2400" dirty="0" err="1">
                <a:solidFill>
                  <a:srgbClr val="800000"/>
                </a:solidFill>
                <a:latin typeface="+mn-lt"/>
              </a:rPr>
              <a:t>superuser.openstack.org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/articles/report-from-the-mid-cycle-</a:t>
            </a:r>
            <a:r>
              <a:rPr lang="en-US" sz="2400" dirty="0" err="1">
                <a:solidFill>
                  <a:srgbClr val="800000"/>
                </a:solidFill>
                <a:latin typeface="+mn-lt"/>
              </a:rPr>
              <a:t>meetup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-for-operators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08" y="989806"/>
            <a:ext cx="11734798" cy="8509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New Approach: </a:t>
            </a:r>
            <a:r>
              <a:rPr lang="en-US" dirty="0" smtClean="0">
                <a:solidFill>
                  <a:schemeClr val="bg1"/>
                </a:solidFill>
              </a:rPr>
              <a:t>Users Get Involved </a:t>
            </a:r>
            <a:r>
              <a:rPr lang="en-US" dirty="0" smtClean="0">
                <a:solidFill>
                  <a:schemeClr val="bg1"/>
                </a:solidFill>
              </a:rPr>
              <a:t>in Software </a:t>
            </a:r>
            <a:r>
              <a:rPr lang="en-US" dirty="0" smtClean="0">
                <a:solidFill>
                  <a:schemeClr val="bg1"/>
                </a:solidFill>
              </a:rPr>
              <a:t>Development Process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406" y="7790478"/>
            <a:ext cx="1211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At the Ops Summit, August 25-26, OpenStack users from 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companies </a:t>
            </a:r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including 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Comcast, Time Warner Cable, </a:t>
            </a:r>
            <a:r>
              <a:rPr lang="en-US" sz="2400" dirty="0" err="1">
                <a:solidFill>
                  <a:srgbClr val="800000"/>
                </a:solidFill>
                <a:latin typeface="+mn-lt"/>
              </a:rPr>
              <a:t>GoDaddy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, Yahoo, Sony </a:t>
            </a:r>
            <a:r>
              <a:rPr lang="en-US" sz="2400" dirty="0" err="1">
                <a:solidFill>
                  <a:srgbClr val="800000"/>
                </a:solidFill>
                <a:latin typeface="+mn-lt"/>
              </a:rPr>
              <a:t>Playstation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, Symantec, Cisco, Workday, IBM, </a:t>
            </a:r>
            <a:r>
              <a:rPr lang="en-US" sz="2400" dirty="0" err="1">
                <a:solidFill>
                  <a:srgbClr val="800000"/>
                </a:solidFill>
                <a:latin typeface="+mn-lt"/>
              </a:rPr>
              <a:t>Bluebox</a:t>
            </a:r>
            <a:r>
              <a:rPr lang="en-US" sz="2400" dirty="0">
                <a:solidFill>
                  <a:srgbClr val="800000"/>
                </a:solidFill>
                <a:latin typeface="+mn-lt"/>
              </a:rPr>
              <a:t>, Intel, and </a:t>
            </a:r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PayPal provided feedback on the software platform and shared best practices. See the full story:</a:t>
            </a:r>
            <a:endParaRPr lang="en-US" sz="24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6744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08" y="596106"/>
            <a:ext cx="10972801" cy="850900"/>
          </a:xfrm>
        </p:spPr>
        <p:txBody>
          <a:bodyPr/>
          <a:lstStyle/>
          <a:p>
            <a:r>
              <a:rPr lang="en-US" dirty="0" smtClean="0"/>
              <a:t>Marketplace Adds Hosted Private Clouds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06" y="1523206"/>
            <a:ext cx="12652283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795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862806" y="304006"/>
            <a:ext cx="10463523" cy="17650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800000"/>
                </a:solidFill>
              </a:rPr>
              <a:t>Key Growth Stats</a:t>
            </a:r>
          </a:p>
        </p:txBody>
      </p:sp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905406"/>
              </p:ext>
            </p:extLst>
          </p:nvPr>
        </p:nvGraphicFramePr>
        <p:xfrm>
          <a:off x="558006" y="1066006"/>
          <a:ext cx="10696885" cy="828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17360"/>
                <a:gridCol w="7879525"/>
              </a:tblGrid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Helvetica Neue" charset="0"/>
                        </a:rPr>
                        <a:t>Contributor Growth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1,419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contributors affiliated with 133 organizations 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contributed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 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to 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Juno; a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16% increase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sym typeface="Helvetica Neue" charset="0"/>
                        </a:rPr>
                        <a:t>from the Icehouse release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endParaRPr kumimoji="0" lang="en-US" sz="2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sym typeface="Helvetica Neue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Total Number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Features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  <a:defRPr/>
                      </a:pPr>
                      <a:endParaRPr kumimoji="0" lang="en-US" sz="2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sym typeface="Helvetica Neue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  <a:defRPr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342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new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features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 in the 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Juno integrated release and common libraries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Helvetica Neue" charset="0"/>
                        </a:rPr>
                        <a:t>Bugs Fixed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3,219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bugs fixed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 during the Juno release cycle, a 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10% increase</a:t>
                      </a:r>
                      <a:r>
                        <a:rPr kumimoji="0" 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Helvetica Neue" charset="0"/>
                        </a:rPr>
                        <a:t> from Icehouse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373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Top Companies Committing Code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HP, Red Hat,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Mirantis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, Rackspace, IBM, Cisco, NEC, VMware, OpenStack Foundation, Independents; top users contributing include Yahoo!, Time Warner Cable and eBay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Documentation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Nearly 500,000 lines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 of documentation modified; new Architecture Design Guide produced during Juno cycle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4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>
                          <a:tab pos="9271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Drivers &amp; Plugins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AF1C1C"/>
                        </a:buClr>
                        <a:buSzPct val="60000"/>
                        <a:buFont typeface="Lucida Grande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97 drivers and plugins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supported across the compute, storage and networking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ヒラギノ角ゴ ProN W3" charset="0"/>
                          <a:cs typeface="ヒラギノ角ゴ ProN W3" charset="0"/>
                          <a:sym typeface="Helvetica Neue" charset="0"/>
                        </a:rPr>
                        <a:t>capabilities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 charset="0"/>
                        <a:ea typeface="ヒラギノ角ゴ ProN W3" charset="0"/>
                        <a:cs typeface="ヒラギノ角ゴ ProN W3" charset="0"/>
                        <a:sym typeface="Helvetica Neue" charset="0"/>
                      </a:endParaRPr>
                    </a:p>
                  </a:txBody>
                  <a:tcPr marL="50794" marR="50794" marT="50792" marB="50792" anchor="ctr" horzOverflow="overflow">
                    <a:lnL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8318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786606" y="4253706"/>
            <a:ext cx="10388600" cy="8509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800000"/>
                </a:solidFill>
              </a:rPr>
              <a:t>New Features by Category</a:t>
            </a:r>
          </a:p>
        </p:txBody>
      </p:sp>
    </p:spTree>
    <p:extLst>
      <p:ext uri="{BB962C8B-B14F-4D97-AF65-F5344CB8AC3E}">
        <p14:creationId xmlns:p14="http://schemas.microsoft.com/office/powerpoint/2010/main" val="521916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cehouse-release draft v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Neue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4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ill Sans" charset="0"/>
            <a:ea typeface="ヒラギノ角ゴ ProN W3" charset="0"/>
            <a:cs typeface="ヒラギノ角ゴ ProN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Icehouse-release draft v1.potx</Template>
  <TotalTime>92047</TotalTime>
  <Words>786</Words>
  <Application>Microsoft Macintosh PowerPoint</Application>
  <PresentationFormat>Custom</PresentationFormat>
  <Paragraphs>131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Icehouse-release draft v1</vt:lpstr>
      <vt:lpstr>3_Office Theme</vt:lpstr>
      <vt:lpstr>2_Office Theme</vt:lpstr>
      <vt:lpstr>5_Office Theme</vt:lpstr>
      <vt:lpstr>   OpenStack Juno: The 10th Release October 16, 2014</vt:lpstr>
      <vt:lpstr>OpenStack Cloud Platform</vt:lpstr>
      <vt:lpstr>PowerPoint Presentation</vt:lpstr>
      <vt:lpstr>OpenStack Juno Key Themes</vt:lpstr>
      <vt:lpstr>Key Themes Across the Community</vt:lpstr>
      <vt:lpstr>A New Approach: Users Get Involved in Software Development Process</vt:lpstr>
      <vt:lpstr>Marketplace Adds Hosted Private Clouds</vt:lpstr>
      <vt:lpstr>Key Growth Stats</vt:lpstr>
      <vt:lpstr>New Features by Category</vt:lpstr>
      <vt:lpstr>Compute </vt:lpstr>
      <vt:lpstr>Storage </vt:lpstr>
      <vt:lpstr>Networking </vt:lpstr>
      <vt:lpstr>Shared Services</vt:lpstr>
      <vt:lpstr>Kilo and Beyond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Aitken</dc:creator>
  <cp:lastModifiedBy>Lauren Sell</cp:lastModifiedBy>
  <cp:revision>823</cp:revision>
  <cp:lastPrinted>2012-03-13T20:33:25Z</cp:lastPrinted>
  <dcterms:created xsi:type="dcterms:W3CDTF">2013-02-04T21:20:17Z</dcterms:created>
  <dcterms:modified xsi:type="dcterms:W3CDTF">2014-10-16T12:41:17Z</dcterms:modified>
</cp:coreProperties>
</file>